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2.xml"/>
  <Override ContentType="application/vnd.openxmlformats-officedocument.drawingml.diagramColors+xml" PartName="/ppt/diagrams/colors1.xml"/>
  <Override ContentType="application/vnd.ms-office.drawingml.diagramDrawing+xml" PartName="/ppt/diagrams/drawing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drawingml.diagramStyle+xml" PartName="/ppt/diagrams/quickStyle2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drawingml.diagramLayout+xml" PartName="/ppt/diagrams/layout2.xml"/>
  <Override ContentType="application/vnd.openxmlformats-officedocument.drawingml.diagramLayout+xml" PartName="/ppt/diagrams/layout1.xml"/>
  <Override ContentType="application/vnd.openxmlformats-officedocument.drawingml.diagramData+xml" PartName="/ppt/diagrams/data2.xml"/>
  <Override ContentType="application/vnd.openxmlformats-officedocument.presentationml.notesSlide+xml" PartName="/ppt/notesSlides/notes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diagramData+xml" PartName="/ppt/diagrams/data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drawingml.diagramColors+xml" PartName="/ppt/diagrams/colors2.xml"/>
  <Override ContentType="application/vnd.openxmlformats-officedocument.presentationml.notesSlide+xml" PartName="/ppt/notesSlides/notesSlide3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ms-office.drawingml.diagramDrawing+xml" PartName="/ppt/diagrams/drawing1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Default ContentType="image/jpeg" Extension="jpeg"/>
  <Override ContentType="application/vnd.openxmlformats-officedocument.presentationml.slideLayout+xml" PartName="/ppt/slideLayouts/slideLayout3.xml"/>
  <Override ContentType="application/vnd.openxmlformats-officedocument.drawingml.diagramStyle+xml" PartName="/ppt/diagrams/quickStyle1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app.xml" Type="http://schemas.openxmlformats.org/officeDocument/2006/relationships/extended-properties"/><Relationship Id="rId2" Target="docProps/core.xml" Type="http://schemas.openxmlformats.org/package/2006/relationships/metadata/core-properties"/><Relationship Id="rId1" Target="ppt/presentation.xml" Type="http://schemas.openxmlformats.org/officeDocument/2006/relationships/officeDocument"/><Relationship Id="rId4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6"/>
  </p:notesMasterIdLst>
  <p:sldIdLst>
    <p:sldId id="256" r:id="rId2"/>
    <p:sldId id="284" r:id="rId3"/>
    <p:sldId id="285" r:id="rId4"/>
    <p:sldId id="262" r:id="rId5"/>
    <p:sldId id="257" r:id="rId6"/>
    <p:sldId id="260" r:id="rId7"/>
    <p:sldId id="273" r:id="rId8"/>
    <p:sldId id="282" r:id="rId9"/>
    <p:sldId id="263" r:id="rId10"/>
    <p:sldId id="265" r:id="rId11"/>
    <p:sldId id="264" r:id="rId12"/>
    <p:sldId id="279" r:id="rId13"/>
    <p:sldId id="269" r:id="rId14"/>
    <p:sldId id="288" r:id="rId15"/>
    <p:sldId id="289" r:id="rId16"/>
    <p:sldId id="292" r:id="rId17"/>
    <p:sldId id="293" r:id="rId18"/>
    <p:sldId id="294" r:id="rId19"/>
    <p:sldId id="295" r:id="rId20"/>
    <p:sldId id="296" r:id="rId21"/>
    <p:sldId id="297" r:id="rId22"/>
    <p:sldId id="298" r:id="rId23"/>
    <p:sldId id="299" r:id="rId24"/>
    <p:sldId id="30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  <p:clrMru>
    <a:srgbClr val="33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34" autoAdjust="0"/>
    <p:restoredTop sz="99643" autoAdjust="0"/>
  </p:normalViewPr>
  <p:slideViewPr>
    <p:cSldViewPr>
      <p:cViewPr>
        <p:scale>
          <a:sx n="90" d="100"/>
          <a:sy n="90" d="100"/>
        </p:scale>
        <p:origin x="-624" y="-5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5B506A-C618-46CA-8EA1-989A681B5192}" type="doc">
      <dgm:prSet loTypeId="urn:microsoft.com/office/officeart/2005/8/layout/radial5" loCatId="relationship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E725E7AC-F22C-40F2-A5C9-89747411F45F}">
      <dgm:prSet phldrT="[Текст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uk-UA" sz="2000" smtClean="0"/>
            <a:t>ЕНЕРГЕТИКА</a:t>
          </a:r>
          <a:endParaRPr lang="ru-RU" sz="2000" dirty="0"/>
        </a:p>
      </dgm:t>
    </dgm:pt>
    <dgm:pt modelId="{CE35C3D4-60C7-4E52-B0CB-9A709E057E60}" type="parTrans" cxnId="{5EB4B66C-ED66-452C-B95B-1231BB9BD693}">
      <dgm:prSet/>
      <dgm:spPr/>
      <dgm:t>
        <a:bodyPr/>
        <a:lstStyle/>
        <a:p>
          <a:endParaRPr lang="ru-RU"/>
        </a:p>
      </dgm:t>
    </dgm:pt>
    <dgm:pt modelId="{123A0C9C-7734-42B6-B601-BFDA31328396}" type="sibTrans" cxnId="{5EB4B66C-ED66-452C-B95B-1231BB9BD693}">
      <dgm:prSet/>
      <dgm:spPr/>
      <dgm:t>
        <a:bodyPr/>
        <a:lstStyle/>
        <a:p>
          <a:endParaRPr lang="ru-RU"/>
        </a:p>
      </dgm:t>
    </dgm:pt>
    <dgm:pt modelId="{0C885102-E8A4-4EDB-BFBA-E592CF0F101E}">
      <dgm:prSet phldrT="[Текст]" custT="1"/>
      <dgm:spPr/>
      <dgm:t>
        <a:bodyPr/>
        <a:lstStyle/>
        <a:p>
          <a:pPr algn="l"/>
          <a:r>
            <a:rPr lang="uk-UA" sz="1800" dirty="0" err="1" smtClean="0"/>
            <a:t>Житлово-кумуналь-не</a:t>
          </a:r>
          <a:r>
            <a:rPr lang="uk-UA" sz="1800" dirty="0" smtClean="0"/>
            <a:t>   </a:t>
          </a:r>
          <a:r>
            <a:rPr lang="uk-UA" sz="1800" dirty="0" err="1" smtClean="0"/>
            <a:t>госпо-дарство</a:t>
          </a:r>
          <a:r>
            <a:rPr lang="uk-UA" sz="1800" dirty="0" smtClean="0"/>
            <a:t> </a:t>
          </a:r>
          <a:endParaRPr lang="ru-RU" sz="1800" dirty="0"/>
        </a:p>
      </dgm:t>
    </dgm:pt>
    <dgm:pt modelId="{844AA987-8140-40BD-A8F8-240252CFB951}" type="parTrans" cxnId="{03BC22BA-3527-4F4C-BDDA-58A163E45ADA}">
      <dgm:prSet/>
      <dgm:spPr/>
      <dgm:t>
        <a:bodyPr/>
        <a:lstStyle/>
        <a:p>
          <a:endParaRPr lang="ru-RU"/>
        </a:p>
      </dgm:t>
    </dgm:pt>
    <dgm:pt modelId="{747F919F-FAE7-407A-8D30-A48A78907E87}" type="sibTrans" cxnId="{03BC22BA-3527-4F4C-BDDA-58A163E45ADA}">
      <dgm:prSet/>
      <dgm:spPr/>
      <dgm:t>
        <a:bodyPr/>
        <a:lstStyle/>
        <a:p>
          <a:endParaRPr lang="ru-RU"/>
        </a:p>
      </dgm:t>
    </dgm:pt>
    <dgm:pt modelId="{4E8BAF2E-0FB1-49D0-BEDC-BC72B3E99130}">
      <dgm:prSet phldrT="[Текст]" custT="1"/>
      <dgm:spPr/>
      <dgm:t>
        <a:bodyPr/>
        <a:lstStyle/>
        <a:p>
          <a:r>
            <a:rPr lang="uk-UA" sz="1600" dirty="0" smtClean="0"/>
            <a:t>Будівництво</a:t>
          </a:r>
          <a:r>
            <a:rPr lang="uk-UA" sz="1200" dirty="0" smtClean="0"/>
            <a:t> </a:t>
          </a:r>
          <a:endParaRPr lang="ru-RU" sz="1200" dirty="0"/>
        </a:p>
      </dgm:t>
    </dgm:pt>
    <dgm:pt modelId="{FE69C0B4-4B10-4861-83D5-7522FBBDC021}" type="parTrans" cxnId="{0AC1AE03-423D-4EEF-82FB-E932C2832724}">
      <dgm:prSet/>
      <dgm:spPr/>
      <dgm:t>
        <a:bodyPr/>
        <a:lstStyle/>
        <a:p>
          <a:endParaRPr lang="ru-RU"/>
        </a:p>
      </dgm:t>
    </dgm:pt>
    <dgm:pt modelId="{59499502-1FC0-469C-B3FA-FF55AF639D82}" type="sibTrans" cxnId="{0AC1AE03-423D-4EEF-82FB-E932C2832724}">
      <dgm:prSet/>
      <dgm:spPr/>
      <dgm:t>
        <a:bodyPr/>
        <a:lstStyle/>
        <a:p>
          <a:endParaRPr lang="ru-RU"/>
        </a:p>
      </dgm:t>
    </dgm:pt>
    <dgm:pt modelId="{4BBF27B7-1344-490F-A493-ACF530734BAB}">
      <dgm:prSet phldrT="[Текст]" custT="1"/>
      <dgm:spPr/>
      <dgm:t>
        <a:bodyPr/>
        <a:lstStyle/>
        <a:p>
          <a:r>
            <a:rPr lang="ru-RU" sz="2000" dirty="0" err="1" smtClean="0"/>
            <a:t>Промисло-в</a:t>
          </a:r>
          <a:r>
            <a:rPr lang="uk-UA" sz="2000" dirty="0" err="1" smtClean="0"/>
            <a:t>ість</a:t>
          </a:r>
          <a:endParaRPr lang="ru-RU" sz="2000" dirty="0"/>
        </a:p>
      </dgm:t>
    </dgm:pt>
    <dgm:pt modelId="{F6635220-10BC-4E11-99BD-D08F5EC7846D}" type="parTrans" cxnId="{9BB8EAA5-CD91-4012-A13B-D7E38FAA87D1}">
      <dgm:prSet/>
      <dgm:spPr/>
      <dgm:t>
        <a:bodyPr/>
        <a:lstStyle/>
        <a:p>
          <a:endParaRPr lang="ru-RU"/>
        </a:p>
      </dgm:t>
    </dgm:pt>
    <dgm:pt modelId="{FE0E80A1-7789-4478-8BC5-98AFBD659FEA}" type="sibTrans" cxnId="{9BB8EAA5-CD91-4012-A13B-D7E38FAA87D1}">
      <dgm:prSet/>
      <dgm:spPr/>
      <dgm:t>
        <a:bodyPr/>
        <a:lstStyle/>
        <a:p>
          <a:endParaRPr lang="ru-RU"/>
        </a:p>
      </dgm:t>
    </dgm:pt>
    <dgm:pt modelId="{369E5A4C-9070-4A65-AA42-E415D0065411}">
      <dgm:prSet custT="1"/>
      <dgm:spPr/>
      <dgm:t>
        <a:bodyPr/>
        <a:lstStyle/>
        <a:p>
          <a:r>
            <a:rPr lang="uk-UA" sz="1800" dirty="0" smtClean="0"/>
            <a:t>Сільське </a:t>
          </a:r>
          <a:r>
            <a:rPr lang="uk-UA" sz="1800" dirty="0" err="1" smtClean="0"/>
            <a:t>господар-ство</a:t>
          </a:r>
          <a:r>
            <a:rPr lang="uk-UA" sz="1800" dirty="0" smtClean="0"/>
            <a:t>  </a:t>
          </a:r>
          <a:endParaRPr lang="ru-RU" sz="1800" dirty="0"/>
        </a:p>
      </dgm:t>
    </dgm:pt>
    <dgm:pt modelId="{4A8D1A0E-139C-4CC7-B5E9-F405A03EEC76}" type="parTrans" cxnId="{2B31CEBF-C115-4A1B-8D53-2F635D3D52A2}">
      <dgm:prSet/>
      <dgm:spPr/>
      <dgm:t>
        <a:bodyPr/>
        <a:lstStyle/>
        <a:p>
          <a:endParaRPr lang="ru-RU"/>
        </a:p>
      </dgm:t>
    </dgm:pt>
    <dgm:pt modelId="{481CA3E7-A7DA-410A-BB34-4A053006F89F}" type="sibTrans" cxnId="{2B31CEBF-C115-4A1B-8D53-2F635D3D52A2}">
      <dgm:prSet/>
      <dgm:spPr/>
      <dgm:t>
        <a:bodyPr/>
        <a:lstStyle/>
        <a:p>
          <a:endParaRPr lang="ru-RU"/>
        </a:p>
      </dgm:t>
    </dgm:pt>
    <dgm:pt modelId="{8D0EA2FB-26BF-4A6D-A991-FB1E820EEE43}">
      <dgm:prSet custT="1"/>
      <dgm:spPr/>
      <dgm:t>
        <a:bodyPr/>
        <a:lstStyle/>
        <a:p>
          <a:r>
            <a:rPr lang="uk-UA" sz="1800" dirty="0" err="1" smtClean="0"/>
            <a:t>Транспорт-на</a:t>
          </a:r>
          <a:r>
            <a:rPr lang="uk-UA" sz="1800" dirty="0" smtClean="0"/>
            <a:t> сфера</a:t>
          </a:r>
          <a:endParaRPr lang="ru-RU" sz="1800" dirty="0"/>
        </a:p>
      </dgm:t>
    </dgm:pt>
    <dgm:pt modelId="{D50299A9-1570-4718-836B-1F8CC853254A}" type="parTrans" cxnId="{212C6C2E-109B-4870-B51B-16F6602D7BAA}">
      <dgm:prSet/>
      <dgm:spPr/>
      <dgm:t>
        <a:bodyPr/>
        <a:lstStyle/>
        <a:p>
          <a:endParaRPr lang="ru-RU"/>
        </a:p>
      </dgm:t>
    </dgm:pt>
    <dgm:pt modelId="{BB5B5A8C-52DF-462E-9F64-7D5BD0DFF2FE}" type="sibTrans" cxnId="{212C6C2E-109B-4870-B51B-16F6602D7BAA}">
      <dgm:prSet/>
      <dgm:spPr/>
      <dgm:t>
        <a:bodyPr/>
        <a:lstStyle/>
        <a:p>
          <a:endParaRPr lang="ru-RU"/>
        </a:p>
      </dgm:t>
    </dgm:pt>
    <dgm:pt modelId="{E2CBBA6B-9F69-43DA-8DEA-3C5FEC58C2E8}">
      <dgm:prSet custT="1"/>
      <dgm:spPr/>
      <dgm:t>
        <a:bodyPr/>
        <a:lstStyle/>
        <a:p>
          <a:r>
            <a:rPr lang="uk-UA" sz="1800" dirty="0" err="1" smtClean="0"/>
            <a:t>Невиробни-ча</a:t>
          </a:r>
          <a:r>
            <a:rPr lang="uk-UA" sz="1800" dirty="0" smtClean="0"/>
            <a:t> сфера</a:t>
          </a:r>
          <a:endParaRPr lang="ru-RU" sz="1800" dirty="0"/>
        </a:p>
      </dgm:t>
    </dgm:pt>
    <dgm:pt modelId="{514965B6-0636-4A4C-BDCC-1DAB0DFBF134}" type="parTrans" cxnId="{57DD2ED3-D649-423D-B6DD-A1E63B0D21AD}">
      <dgm:prSet/>
      <dgm:spPr/>
      <dgm:t>
        <a:bodyPr/>
        <a:lstStyle/>
        <a:p>
          <a:endParaRPr lang="ru-RU"/>
        </a:p>
      </dgm:t>
    </dgm:pt>
    <dgm:pt modelId="{9DA086C6-584B-4E94-9F19-2637A167658D}" type="sibTrans" cxnId="{57DD2ED3-D649-423D-B6DD-A1E63B0D21AD}">
      <dgm:prSet/>
      <dgm:spPr/>
      <dgm:t>
        <a:bodyPr/>
        <a:lstStyle/>
        <a:p>
          <a:endParaRPr lang="ru-RU"/>
        </a:p>
      </dgm:t>
    </dgm:pt>
    <dgm:pt modelId="{9626ADA7-B36C-40A0-8EE5-75000A26BF3E}" type="pres">
      <dgm:prSet presAssocID="{135B506A-C618-46CA-8EA1-989A681B5192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EE7E759-C85C-4585-95CF-EE49DFAED365}" type="pres">
      <dgm:prSet presAssocID="{E725E7AC-F22C-40F2-A5C9-89747411F45F}" presName="centerShape" presStyleLbl="node0" presStyleIdx="0" presStyleCnt="1" custScaleX="151697" custScaleY="143713" custLinFactNeighborX="0" custLinFactNeighborY="0"/>
      <dgm:spPr/>
      <dgm:t>
        <a:bodyPr/>
        <a:lstStyle/>
        <a:p>
          <a:endParaRPr lang="ru-RU"/>
        </a:p>
      </dgm:t>
    </dgm:pt>
    <dgm:pt modelId="{2902EACF-D51A-4DF4-AA7A-163F14DF406C}" type="pres">
      <dgm:prSet presAssocID="{844AA987-8140-40BD-A8F8-240252CFB951}" presName="parTrans" presStyleLbl="sibTrans2D1" presStyleIdx="0" presStyleCnt="6"/>
      <dgm:spPr/>
      <dgm:t>
        <a:bodyPr/>
        <a:lstStyle/>
        <a:p>
          <a:endParaRPr lang="ru-RU"/>
        </a:p>
      </dgm:t>
    </dgm:pt>
    <dgm:pt modelId="{65E04C9B-81B8-47BC-9D07-ED09416461E7}" type="pres">
      <dgm:prSet presAssocID="{844AA987-8140-40BD-A8F8-240252CFB951}" presName="connectorText" presStyleLbl="sibTrans2D1" presStyleIdx="0" presStyleCnt="6"/>
      <dgm:spPr/>
      <dgm:t>
        <a:bodyPr/>
        <a:lstStyle/>
        <a:p>
          <a:endParaRPr lang="ru-RU"/>
        </a:p>
      </dgm:t>
    </dgm:pt>
    <dgm:pt modelId="{57171384-BD35-461E-A409-242DAD55F1D6}" type="pres">
      <dgm:prSet presAssocID="{0C885102-E8A4-4EDB-BFBA-E592CF0F101E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8E5852-DF83-4E3A-8F61-4CE552C38985}" type="pres">
      <dgm:prSet presAssocID="{FE69C0B4-4B10-4861-83D5-7522FBBDC021}" presName="parTrans" presStyleLbl="sibTrans2D1" presStyleIdx="1" presStyleCnt="6"/>
      <dgm:spPr/>
      <dgm:t>
        <a:bodyPr/>
        <a:lstStyle/>
        <a:p>
          <a:endParaRPr lang="ru-RU"/>
        </a:p>
      </dgm:t>
    </dgm:pt>
    <dgm:pt modelId="{3C90B791-47B7-4B5E-B3CA-ECCE37308D2B}" type="pres">
      <dgm:prSet presAssocID="{FE69C0B4-4B10-4861-83D5-7522FBBDC021}" presName="connectorText" presStyleLbl="sibTrans2D1" presStyleIdx="1" presStyleCnt="6"/>
      <dgm:spPr/>
      <dgm:t>
        <a:bodyPr/>
        <a:lstStyle/>
        <a:p>
          <a:endParaRPr lang="ru-RU"/>
        </a:p>
      </dgm:t>
    </dgm:pt>
    <dgm:pt modelId="{71C6FF70-0298-4691-BA6B-C388D099D638}" type="pres">
      <dgm:prSet presAssocID="{4E8BAF2E-0FB1-49D0-BEDC-BC72B3E99130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F0FBF3-C60C-47DE-8903-0DE1B4AFAF11}" type="pres">
      <dgm:prSet presAssocID="{F6635220-10BC-4E11-99BD-D08F5EC7846D}" presName="parTrans" presStyleLbl="sibTrans2D1" presStyleIdx="2" presStyleCnt="6"/>
      <dgm:spPr/>
      <dgm:t>
        <a:bodyPr/>
        <a:lstStyle/>
        <a:p>
          <a:endParaRPr lang="ru-RU"/>
        </a:p>
      </dgm:t>
    </dgm:pt>
    <dgm:pt modelId="{4D6299A0-038C-4535-A241-437C5CEA2404}" type="pres">
      <dgm:prSet presAssocID="{F6635220-10BC-4E11-99BD-D08F5EC7846D}" presName="connectorText" presStyleLbl="sibTrans2D1" presStyleIdx="2" presStyleCnt="6"/>
      <dgm:spPr/>
      <dgm:t>
        <a:bodyPr/>
        <a:lstStyle/>
        <a:p>
          <a:endParaRPr lang="ru-RU"/>
        </a:p>
      </dgm:t>
    </dgm:pt>
    <dgm:pt modelId="{A58D788F-166D-45F0-B53C-0F74D6F53075}" type="pres">
      <dgm:prSet presAssocID="{4BBF27B7-1344-490F-A493-ACF530734BAB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DA507B-4443-469D-B6DF-152B410BB3F4}" type="pres">
      <dgm:prSet presAssocID="{4A8D1A0E-139C-4CC7-B5E9-F405A03EEC76}" presName="parTrans" presStyleLbl="sibTrans2D1" presStyleIdx="3" presStyleCnt="6"/>
      <dgm:spPr/>
      <dgm:t>
        <a:bodyPr/>
        <a:lstStyle/>
        <a:p>
          <a:endParaRPr lang="ru-RU"/>
        </a:p>
      </dgm:t>
    </dgm:pt>
    <dgm:pt modelId="{C6B070E8-7F16-4792-B37B-2DEA9869AE63}" type="pres">
      <dgm:prSet presAssocID="{4A8D1A0E-139C-4CC7-B5E9-F405A03EEC76}" presName="connectorText" presStyleLbl="sibTrans2D1" presStyleIdx="3" presStyleCnt="6"/>
      <dgm:spPr/>
      <dgm:t>
        <a:bodyPr/>
        <a:lstStyle/>
        <a:p>
          <a:endParaRPr lang="ru-RU"/>
        </a:p>
      </dgm:t>
    </dgm:pt>
    <dgm:pt modelId="{87931868-AAA0-4F47-A4EF-8A41699DE21A}" type="pres">
      <dgm:prSet presAssocID="{369E5A4C-9070-4A65-AA42-E415D0065411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5BA279-5293-49DC-87C0-4E202516C25C}" type="pres">
      <dgm:prSet presAssocID="{D50299A9-1570-4718-836B-1F8CC853254A}" presName="parTrans" presStyleLbl="sibTrans2D1" presStyleIdx="4" presStyleCnt="6"/>
      <dgm:spPr/>
      <dgm:t>
        <a:bodyPr/>
        <a:lstStyle/>
        <a:p>
          <a:endParaRPr lang="ru-RU"/>
        </a:p>
      </dgm:t>
    </dgm:pt>
    <dgm:pt modelId="{F4FB830A-932D-426C-A018-540FA68BB794}" type="pres">
      <dgm:prSet presAssocID="{D50299A9-1570-4718-836B-1F8CC853254A}" presName="connectorText" presStyleLbl="sibTrans2D1" presStyleIdx="4" presStyleCnt="6"/>
      <dgm:spPr/>
      <dgm:t>
        <a:bodyPr/>
        <a:lstStyle/>
        <a:p>
          <a:endParaRPr lang="ru-RU"/>
        </a:p>
      </dgm:t>
    </dgm:pt>
    <dgm:pt modelId="{D9ECF3AA-04AC-4E3B-A8B9-0B68CF262C75}" type="pres">
      <dgm:prSet presAssocID="{8D0EA2FB-26BF-4A6D-A991-FB1E820EEE43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D72497-E342-4110-ADD3-973B85415A72}" type="pres">
      <dgm:prSet presAssocID="{514965B6-0636-4A4C-BDCC-1DAB0DFBF134}" presName="parTrans" presStyleLbl="sibTrans2D1" presStyleIdx="5" presStyleCnt="6"/>
      <dgm:spPr/>
      <dgm:t>
        <a:bodyPr/>
        <a:lstStyle/>
        <a:p>
          <a:endParaRPr lang="ru-RU"/>
        </a:p>
      </dgm:t>
    </dgm:pt>
    <dgm:pt modelId="{280172DF-56D6-46F7-BBBA-E2378FA4B518}" type="pres">
      <dgm:prSet presAssocID="{514965B6-0636-4A4C-BDCC-1DAB0DFBF134}" presName="connectorText" presStyleLbl="sibTrans2D1" presStyleIdx="5" presStyleCnt="6"/>
      <dgm:spPr/>
      <dgm:t>
        <a:bodyPr/>
        <a:lstStyle/>
        <a:p>
          <a:endParaRPr lang="ru-RU"/>
        </a:p>
      </dgm:t>
    </dgm:pt>
    <dgm:pt modelId="{DFAC55DC-3DDF-4602-BCA2-407A2A6CD25E}" type="pres">
      <dgm:prSet presAssocID="{E2CBBA6B-9F69-43DA-8DEA-3C5FEC58C2E8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3BC22BA-3527-4F4C-BDDA-58A163E45ADA}" srcId="{E725E7AC-F22C-40F2-A5C9-89747411F45F}" destId="{0C885102-E8A4-4EDB-BFBA-E592CF0F101E}" srcOrd="0" destOrd="0" parTransId="{844AA987-8140-40BD-A8F8-240252CFB951}" sibTransId="{747F919F-FAE7-407A-8D30-A48A78907E87}"/>
    <dgm:cxn modelId="{B22A6B90-B16B-4A16-B86B-F330D826DE4D}" type="presOf" srcId="{135B506A-C618-46CA-8EA1-989A681B5192}" destId="{9626ADA7-B36C-40A0-8EE5-75000A26BF3E}" srcOrd="0" destOrd="0" presId="urn:microsoft.com/office/officeart/2005/8/layout/radial5"/>
    <dgm:cxn modelId="{6BF20335-E1E7-4371-906A-10B0CC86E69F}" type="presOf" srcId="{E2CBBA6B-9F69-43DA-8DEA-3C5FEC58C2E8}" destId="{DFAC55DC-3DDF-4602-BCA2-407A2A6CD25E}" srcOrd="0" destOrd="0" presId="urn:microsoft.com/office/officeart/2005/8/layout/radial5"/>
    <dgm:cxn modelId="{57DD2ED3-D649-423D-B6DD-A1E63B0D21AD}" srcId="{E725E7AC-F22C-40F2-A5C9-89747411F45F}" destId="{E2CBBA6B-9F69-43DA-8DEA-3C5FEC58C2E8}" srcOrd="5" destOrd="0" parTransId="{514965B6-0636-4A4C-BDCC-1DAB0DFBF134}" sibTransId="{9DA086C6-584B-4E94-9F19-2637A167658D}"/>
    <dgm:cxn modelId="{86283C45-DD6D-4AF7-BFD3-AB7C1D589885}" type="presOf" srcId="{844AA987-8140-40BD-A8F8-240252CFB951}" destId="{2902EACF-D51A-4DF4-AA7A-163F14DF406C}" srcOrd="0" destOrd="0" presId="urn:microsoft.com/office/officeart/2005/8/layout/radial5"/>
    <dgm:cxn modelId="{9D695B8D-558B-4721-88EE-457482678998}" type="presOf" srcId="{514965B6-0636-4A4C-BDCC-1DAB0DFBF134}" destId="{6DD72497-E342-4110-ADD3-973B85415A72}" srcOrd="0" destOrd="0" presId="urn:microsoft.com/office/officeart/2005/8/layout/radial5"/>
    <dgm:cxn modelId="{67F2BEB4-B09B-477B-8B56-098C714D18F7}" type="presOf" srcId="{4A8D1A0E-139C-4CC7-B5E9-F405A03EEC76}" destId="{9EDA507B-4443-469D-B6DF-152B410BB3F4}" srcOrd="0" destOrd="0" presId="urn:microsoft.com/office/officeart/2005/8/layout/radial5"/>
    <dgm:cxn modelId="{212C6C2E-109B-4870-B51B-16F6602D7BAA}" srcId="{E725E7AC-F22C-40F2-A5C9-89747411F45F}" destId="{8D0EA2FB-26BF-4A6D-A991-FB1E820EEE43}" srcOrd="4" destOrd="0" parTransId="{D50299A9-1570-4718-836B-1F8CC853254A}" sibTransId="{BB5B5A8C-52DF-462E-9F64-7D5BD0DFF2FE}"/>
    <dgm:cxn modelId="{44EA8C3D-F5EB-4686-8E99-95FD6CF05756}" type="presOf" srcId="{8D0EA2FB-26BF-4A6D-A991-FB1E820EEE43}" destId="{D9ECF3AA-04AC-4E3B-A8B9-0B68CF262C75}" srcOrd="0" destOrd="0" presId="urn:microsoft.com/office/officeart/2005/8/layout/radial5"/>
    <dgm:cxn modelId="{1C9AFBD8-4B3B-403F-A7D3-865884E107E3}" type="presOf" srcId="{4A8D1A0E-139C-4CC7-B5E9-F405A03EEC76}" destId="{C6B070E8-7F16-4792-B37B-2DEA9869AE63}" srcOrd="1" destOrd="0" presId="urn:microsoft.com/office/officeart/2005/8/layout/radial5"/>
    <dgm:cxn modelId="{0AC1AE03-423D-4EEF-82FB-E932C2832724}" srcId="{E725E7AC-F22C-40F2-A5C9-89747411F45F}" destId="{4E8BAF2E-0FB1-49D0-BEDC-BC72B3E99130}" srcOrd="1" destOrd="0" parTransId="{FE69C0B4-4B10-4861-83D5-7522FBBDC021}" sibTransId="{59499502-1FC0-469C-B3FA-FF55AF639D82}"/>
    <dgm:cxn modelId="{EFADC3A2-1F50-4226-A6A9-F88F79E20288}" type="presOf" srcId="{4E8BAF2E-0FB1-49D0-BEDC-BC72B3E99130}" destId="{71C6FF70-0298-4691-BA6B-C388D099D638}" srcOrd="0" destOrd="0" presId="urn:microsoft.com/office/officeart/2005/8/layout/radial5"/>
    <dgm:cxn modelId="{9BB8EAA5-CD91-4012-A13B-D7E38FAA87D1}" srcId="{E725E7AC-F22C-40F2-A5C9-89747411F45F}" destId="{4BBF27B7-1344-490F-A493-ACF530734BAB}" srcOrd="2" destOrd="0" parTransId="{F6635220-10BC-4E11-99BD-D08F5EC7846D}" sibTransId="{FE0E80A1-7789-4478-8BC5-98AFBD659FEA}"/>
    <dgm:cxn modelId="{A06623C0-779C-4C62-8C59-B5EF616AF157}" type="presOf" srcId="{844AA987-8140-40BD-A8F8-240252CFB951}" destId="{65E04C9B-81B8-47BC-9D07-ED09416461E7}" srcOrd="1" destOrd="0" presId="urn:microsoft.com/office/officeart/2005/8/layout/radial5"/>
    <dgm:cxn modelId="{092E8B4B-42A2-476B-8FB3-20F283C72B6D}" type="presOf" srcId="{FE69C0B4-4B10-4861-83D5-7522FBBDC021}" destId="{8E8E5852-DF83-4E3A-8F61-4CE552C38985}" srcOrd="0" destOrd="0" presId="urn:microsoft.com/office/officeart/2005/8/layout/radial5"/>
    <dgm:cxn modelId="{564A4943-1C1E-43E6-BD7B-1F48CF991499}" type="presOf" srcId="{369E5A4C-9070-4A65-AA42-E415D0065411}" destId="{87931868-AAA0-4F47-A4EF-8A41699DE21A}" srcOrd="0" destOrd="0" presId="urn:microsoft.com/office/officeart/2005/8/layout/radial5"/>
    <dgm:cxn modelId="{5EB4B66C-ED66-452C-B95B-1231BB9BD693}" srcId="{135B506A-C618-46CA-8EA1-989A681B5192}" destId="{E725E7AC-F22C-40F2-A5C9-89747411F45F}" srcOrd="0" destOrd="0" parTransId="{CE35C3D4-60C7-4E52-B0CB-9A709E057E60}" sibTransId="{123A0C9C-7734-42B6-B601-BFDA31328396}"/>
    <dgm:cxn modelId="{E5DDC479-D82F-4F32-A6D9-B90F61E03F08}" type="presOf" srcId="{514965B6-0636-4A4C-BDCC-1DAB0DFBF134}" destId="{280172DF-56D6-46F7-BBBA-E2378FA4B518}" srcOrd="1" destOrd="0" presId="urn:microsoft.com/office/officeart/2005/8/layout/radial5"/>
    <dgm:cxn modelId="{CC8E1481-E026-4297-BCDD-6692CD755035}" type="presOf" srcId="{D50299A9-1570-4718-836B-1F8CC853254A}" destId="{F4FB830A-932D-426C-A018-540FA68BB794}" srcOrd="1" destOrd="0" presId="urn:microsoft.com/office/officeart/2005/8/layout/radial5"/>
    <dgm:cxn modelId="{7C51D56A-D2DF-4D6A-8A8B-2DFED0D0FB7F}" type="presOf" srcId="{E725E7AC-F22C-40F2-A5C9-89747411F45F}" destId="{BEE7E759-C85C-4585-95CF-EE49DFAED365}" srcOrd="0" destOrd="0" presId="urn:microsoft.com/office/officeart/2005/8/layout/radial5"/>
    <dgm:cxn modelId="{6750319B-E62C-4E76-AA7A-CAE4B75B0C3E}" type="presOf" srcId="{FE69C0B4-4B10-4861-83D5-7522FBBDC021}" destId="{3C90B791-47B7-4B5E-B3CA-ECCE37308D2B}" srcOrd="1" destOrd="0" presId="urn:microsoft.com/office/officeart/2005/8/layout/radial5"/>
    <dgm:cxn modelId="{04088A14-9858-4E06-A5CF-B1B329F3E201}" type="presOf" srcId="{F6635220-10BC-4E11-99BD-D08F5EC7846D}" destId="{81F0FBF3-C60C-47DE-8903-0DE1B4AFAF11}" srcOrd="0" destOrd="0" presId="urn:microsoft.com/office/officeart/2005/8/layout/radial5"/>
    <dgm:cxn modelId="{7CF198A3-9B86-4A7D-B40E-B7899ACCA815}" type="presOf" srcId="{D50299A9-1570-4718-836B-1F8CC853254A}" destId="{655BA279-5293-49DC-87C0-4E202516C25C}" srcOrd="0" destOrd="0" presId="urn:microsoft.com/office/officeart/2005/8/layout/radial5"/>
    <dgm:cxn modelId="{BD94C080-56AF-4782-89F2-A653D7C6752B}" type="presOf" srcId="{0C885102-E8A4-4EDB-BFBA-E592CF0F101E}" destId="{57171384-BD35-461E-A409-242DAD55F1D6}" srcOrd="0" destOrd="0" presId="urn:microsoft.com/office/officeart/2005/8/layout/radial5"/>
    <dgm:cxn modelId="{2B31CEBF-C115-4A1B-8D53-2F635D3D52A2}" srcId="{E725E7AC-F22C-40F2-A5C9-89747411F45F}" destId="{369E5A4C-9070-4A65-AA42-E415D0065411}" srcOrd="3" destOrd="0" parTransId="{4A8D1A0E-139C-4CC7-B5E9-F405A03EEC76}" sibTransId="{481CA3E7-A7DA-410A-BB34-4A053006F89F}"/>
    <dgm:cxn modelId="{534F05FC-8625-44E0-9E03-33C5F9CDF880}" type="presOf" srcId="{F6635220-10BC-4E11-99BD-D08F5EC7846D}" destId="{4D6299A0-038C-4535-A241-437C5CEA2404}" srcOrd="1" destOrd="0" presId="urn:microsoft.com/office/officeart/2005/8/layout/radial5"/>
    <dgm:cxn modelId="{96989748-8470-4BF7-8902-827C81E9D99C}" type="presOf" srcId="{4BBF27B7-1344-490F-A493-ACF530734BAB}" destId="{A58D788F-166D-45F0-B53C-0F74D6F53075}" srcOrd="0" destOrd="0" presId="urn:microsoft.com/office/officeart/2005/8/layout/radial5"/>
    <dgm:cxn modelId="{32D8CAE1-CD7E-4562-937F-5697FBAA2A09}" type="presParOf" srcId="{9626ADA7-B36C-40A0-8EE5-75000A26BF3E}" destId="{BEE7E759-C85C-4585-95CF-EE49DFAED365}" srcOrd="0" destOrd="0" presId="urn:microsoft.com/office/officeart/2005/8/layout/radial5"/>
    <dgm:cxn modelId="{5A424150-5623-408F-93DA-8B05DB56A348}" type="presParOf" srcId="{9626ADA7-B36C-40A0-8EE5-75000A26BF3E}" destId="{2902EACF-D51A-4DF4-AA7A-163F14DF406C}" srcOrd="1" destOrd="0" presId="urn:microsoft.com/office/officeart/2005/8/layout/radial5"/>
    <dgm:cxn modelId="{83943C48-3606-45D7-998B-3730A021F695}" type="presParOf" srcId="{2902EACF-D51A-4DF4-AA7A-163F14DF406C}" destId="{65E04C9B-81B8-47BC-9D07-ED09416461E7}" srcOrd="0" destOrd="0" presId="urn:microsoft.com/office/officeart/2005/8/layout/radial5"/>
    <dgm:cxn modelId="{77299FE5-EACB-4A75-8164-E03EA7C1E1D4}" type="presParOf" srcId="{9626ADA7-B36C-40A0-8EE5-75000A26BF3E}" destId="{57171384-BD35-461E-A409-242DAD55F1D6}" srcOrd="2" destOrd="0" presId="urn:microsoft.com/office/officeart/2005/8/layout/radial5"/>
    <dgm:cxn modelId="{C5C9F362-0814-48BE-BCF8-94380AAE7B41}" type="presParOf" srcId="{9626ADA7-B36C-40A0-8EE5-75000A26BF3E}" destId="{8E8E5852-DF83-4E3A-8F61-4CE552C38985}" srcOrd="3" destOrd="0" presId="urn:microsoft.com/office/officeart/2005/8/layout/radial5"/>
    <dgm:cxn modelId="{B9E17D26-3847-42EB-BCD4-40CEA7B15049}" type="presParOf" srcId="{8E8E5852-DF83-4E3A-8F61-4CE552C38985}" destId="{3C90B791-47B7-4B5E-B3CA-ECCE37308D2B}" srcOrd="0" destOrd="0" presId="urn:microsoft.com/office/officeart/2005/8/layout/radial5"/>
    <dgm:cxn modelId="{B7C628DC-4D49-4E3E-8A3D-B5ED879E466D}" type="presParOf" srcId="{9626ADA7-B36C-40A0-8EE5-75000A26BF3E}" destId="{71C6FF70-0298-4691-BA6B-C388D099D638}" srcOrd="4" destOrd="0" presId="urn:microsoft.com/office/officeart/2005/8/layout/radial5"/>
    <dgm:cxn modelId="{5567AA87-28C4-409B-9427-119652E596C7}" type="presParOf" srcId="{9626ADA7-B36C-40A0-8EE5-75000A26BF3E}" destId="{81F0FBF3-C60C-47DE-8903-0DE1B4AFAF11}" srcOrd="5" destOrd="0" presId="urn:microsoft.com/office/officeart/2005/8/layout/radial5"/>
    <dgm:cxn modelId="{460ED2B5-D764-4C8A-A3B1-890DA4855321}" type="presParOf" srcId="{81F0FBF3-C60C-47DE-8903-0DE1B4AFAF11}" destId="{4D6299A0-038C-4535-A241-437C5CEA2404}" srcOrd="0" destOrd="0" presId="urn:microsoft.com/office/officeart/2005/8/layout/radial5"/>
    <dgm:cxn modelId="{39DF8D5F-DE60-4C99-B24D-A7E315886A06}" type="presParOf" srcId="{9626ADA7-B36C-40A0-8EE5-75000A26BF3E}" destId="{A58D788F-166D-45F0-B53C-0F74D6F53075}" srcOrd="6" destOrd="0" presId="urn:microsoft.com/office/officeart/2005/8/layout/radial5"/>
    <dgm:cxn modelId="{3EF40F07-5B2F-44CF-9133-00E60EBAC4AB}" type="presParOf" srcId="{9626ADA7-B36C-40A0-8EE5-75000A26BF3E}" destId="{9EDA507B-4443-469D-B6DF-152B410BB3F4}" srcOrd="7" destOrd="0" presId="urn:microsoft.com/office/officeart/2005/8/layout/radial5"/>
    <dgm:cxn modelId="{59C45E80-6E43-4525-86B6-F6E3709F7C66}" type="presParOf" srcId="{9EDA507B-4443-469D-B6DF-152B410BB3F4}" destId="{C6B070E8-7F16-4792-B37B-2DEA9869AE63}" srcOrd="0" destOrd="0" presId="urn:microsoft.com/office/officeart/2005/8/layout/radial5"/>
    <dgm:cxn modelId="{0426BF91-EFED-417A-ABF2-41DD82B4B92F}" type="presParOf" srcId="{9626ADA7-B36C-40A0-8EE5-75000A26BF3E}" destId="{87931868-AAA0-4F47-A4EF-8A41699DE21A}" srcOrd="8" destOrd="0" presId="urn:microsoft.com/office/officeart/2005/8/layout/radial5"/>
    <dgm:cxn modelId="{80938DD0-5C83-4161-B36E-75791066782A}" type="presParOf" srcId="{9626ADA7-B36C-40A0-8EE5-75000A26BF3E}" destId="{655BA279-5293-49DC-87C0-4E202516C25C}" srcOrd="9" destOrd="0" presId="urn:microsoft.com/office/officeart/2005/8/layout/radial5"/>
    <dgm:cxn modelId="{B1B833FA-F34F-48E9-BE8C-A736251CD773}" type="presParOf" srcId="{655BA279-5293-49DC-87C0-4E202516C25C}" destId="{F4FB830A-932D-426C-A018-540FA68BB794}" srcOrd="0" destOrd="0" presId="urn:microsoft.com/office/officeart/2005/8/layout/radial5"/>
    <dgm:cxn modelId="{D1B9CA0C-4416-4734-8BD1-27FB17CB1143}" type="presParOf" srcId="{9626ADA7-B36C-40A0-8EE5-75000A26BF3E}" destId="{D9ECF3AA-04AC-4E3B-A8B9-0B68CF262C75}" srcOrd="10" destOrd="0" presId="urn:microsoft.com/office/officeart/2005/8/layout/radial5"/>
    <dgm:cxn modelId="{17182BA4-2751-4E3F-BC83-B9CBC1BCD4B8}" type="presParOf" srcId="{9626ADA7-B36C-40A0-8EE5-75000A26BF3E}" destId="{6DD72497-E342-4110-ADD3-973B85415A72}" srcOrd="11" destOrd="0" presId="urn:microsoft.com/office/officeart/2005/8/layout/radial5"/>
    <dgm:cxn modelId="{83D33726-644C-4889-AAD7-5F31DD4E4465}" type="presParOf" srcId="{6DD72497-E342-4110-ADD3-973B85415A72}" destId="{280172DF-56D6-46F7-BBBA-E2378FA4B518}" srcOrd="0" destOrd="0" presId="urn:microsoft.com/office/officeart/2005/8/layout/radial5"/>
    <dgm:cxn modelId="{9D9E69A4-B0A9-44A9-9D99-EC59A9CF47D9}" type="presParOf" srcId="{9626ADA7-B36C-40A0-8EE5-75000A26BF3E}" destId="{DFAC55DC-3DDF-4602-BCA2-407A2A6CD25E}" srcOrd="12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08E261D-FCE0-41B0-9E4A-0B5CB7CA153C}" type="doc">
      <dgm:prSet loTypeId="urn:microsoft.com/office/officeart/2005/8/layout/lProcess2" loCatId="list" qsTypeId="urn:microsoft.com/office/officeart/2005/8/quickstyle/3d5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595F3532-CB2E-4359-B21F-3317D7822FDE}">
      <dgm:prSet phldrT="[Текст]" custT="1"/>
      <dgm:spPr/>
      <dgm:t>
        <a:bodyPr/>
        <a:lstStyle/>
        <a:p>
          <a:r>
            <a:rPr lang="uk-UA" sz="2800" b="1" i="1" dirty="0" smtClean="0">
              <a:latin typeface="+mn-lt"/>
            </a:rPr>
            <a:t>Засоби </a:t>
          </a:r>
        </a:p>
        <a:p>
          <a:r>
            <a:rPr lang="uk-UA" sz="2800" b="1" i="1" dirty="0" smtClean="0">
              <a:latin typeface="+mn-lt"/>
            </a:rPr>
            <a:t>інформації</a:t>
          </a:r>
          <a:endParaRPr lang="ru-RU" sz="2800" b="1" i="1" dirty="0">
            <a:latin typeface="+mn-lt"/>
          </a:endParaRPr>
        </a:p>
      </dgm:t>
    </dgm:pt>
    <dgm:pt modelId="{E78A70C0-278B-4015-8662-E79CE44DDA06}" type="parTrans" cxnId="{921CBEAB-51FC-4E7B-BA84-A91B0F0A55F8}">
      <dgm:prSet/>
      <dgm:spPr/>
      <dgm:t>
        <a:bodyPr/>
        <a:lstStyle/>
        <a:p>
          <a:endParaRPr lang="ru-RU"/>
        </a:p>
      </dgm:t>
    </dgm:pt>
    <dgm:pt modelId="{79F307B0-6B1B-4B81-AEC9-91F44ADD325D}" type="sibTrans" cxnId="{921CBEAB-51FC-4E7B-BA84-A91B0F0A55F8}">
      <dgm:prSet/>
      <dgm:spPr/>
      <dgm:t>
        <a:bodyPr/>
        <a:lstStyle/>
        <a:p>
          <a:endParaRPr lang="ru-RU"/>
        </a:p>
      </dgm:t>
    </dgm:pt>
    <dgm:pt modelId="{DC2110F6-C91A-4540-90F2-C217ABC6597D}">
      <dgm:prSet phldrT="[Текст]" custT="1"/>
      <dgm:spPr/>
      <dgm:t>
        <a:bodyPr/>
        <a:lstStyle/>
        <a:p>
          <a:r>
            <a:rPr lang="uk-UA" sz="1800" b="1" i="1" dirty="0" smtClean="0"/>
            <a:t>- Телевізор</a:t>
          </a:r>
        </a:p>
        <a:p>
          <a:r>
            <a:rPr lang="uk-UA" sz="1800" b="1" i="1" dirty="0" smtClean="0"/>
            <a:t>- Комп'ютер</a:t>
          </a:r>
        </a:p>
        <a:p>
          <a:r>
            <a:rPr lang="uk-UA" sz="1800" b="1" i="1" dirty="0" smtClean="0"/>
            <a:t>-</a:t>
          </a:r>
          <a:r>
            <a:rPr lang="uk-UA" sz="1400" b="1" i="1" dirty="0" smtClean="0"/>
            <a:t>Відеомагнітофон</a:t>
          </a:r>
          <a:endParaRPr lang="uk-UA" sz="1800" b="1" i="1" dirty="0" smtClean="0"/>
        </a:p>
        <a:p>
          <a:r>
            <a:rPr lang="uk-UA" sz="1800" b="1" i="1" dirty="0" smtClean="0"/>
            <a:t>- Радіо</a:t>
          </a:r>
        </a:p>
        <a:p>
          <a:endParaRPr lang="ru-RU" sz="2000" b="1" i="1" dirty="0"/>
        </a:p>
      </dgm:t>
    </dgm:pt>
    <dgm:pt modelId="{579EDC7F-5890-479A-9F8B-69C7E9AB0EF1}" type="parTrans" cxnId="{B16758EC-0173-4842-9776-02F16605940C}">
      <dgm:prSet/>
      <dgm:spPr/>
      <dgm:t>
        <a:bodyPr/>
        <a:lstStyle/>
        <a:p>
          <a:endParaRPr lang="ru-RU"/>
        </a:p>
      </dgm:t>
    </dgm:pt>
    <dgm:pt modelId="{F34C8C72-EEF2-4D1B-9711-ED31D558D6AA}" type="sibTrans" cxnId="{B16758EC-0173-4842-9776-02F16605940C}">
      <dgm:prSet/>
      <dgm:spPr/>
      <dgm:t>
        <a:bodyPr/>
        <a:lstStyle/>
        <a:p>
          <a:endParaRPr lang="ru-RU"/>
        </a:p>
      </dgm:t>
    </dgm:pt>
    <dgm:pt modelId="{43E2414E-0A6C-4279-BF41-7AC6B936E78F}">
      <dgm:prSet phldrT="[Текст]" custT="1"/>
      <dgm:spPr/>
      <dgm:t>
        <a:bodyPr/>
        <a:lstStyle/>
        <a:p>
          <a:r>
            <a:rPr lang="uk-UA" sz="2800" b="1" i="1" dirty="0" smtClean="0">
              <a:solidFill>
                <a:schemeClr val="tx1"/>
              </a:solidFill>
              <a:latin typeface="+mn-lt"/>
            </a:rPr>
            <a:t>Кухонне обладнання</a:t>
          </a:r>
          <a:endParaRPr lang="ru-RU" sz="2800" b="1" i="1" dirty="0">
            <a:solidFill>
              <a:schemeClr val="tx1"/>
            </a:solidFill>
            <a:latin typeface="+mn-lt"/>
          </a:endParaRPr>
        </a:p>
      </dgm:t>
    </dgm:pt>
    <dgm:pt modelId="{6D64F96C-B538-4F54-8892-E78D165CDED2}" type="parTrans" cxnId="{F388ABF5-1B54-4039-A87E-84DBD30285A9}">
      <dgm:prSet/>
      <dgm:spPr/>
      <dgm:t>
        <a:bodyPr/>
        <a:lstStyle/>
        <a:p>
          <a:endParaRPr lang="ru-RU"/>
        </a:p>
      </dgm:t>
    </dgm:pt>
    <dgm:pt modelId="{A823C422-6D7B-480C-A798-8C62A4D8C692}" type="sibTrans" cxnId="{F388ABF5-1B54-4039-A87E-84DBD30285A9}">
      <dgm:prSet/>
      <dgm:spPr/>
      <dgm:t>
        <a:bodyPr/>
        <a:lstStyle/>
        <a:p>
          <a:endParaRPr lang="ru-RU"/>
        </a:p>
      </dgm:t>
    </dgm:pt>
    <dgm:pt modelId="{27C94483-5DE2-4F91-8F58-1E811C169793}">
      <dgm:prSet phldrT="[Текст]" custT="1"/>
      <dgm:spPr/>
      <dgm:t>
        <a:bodyPr/>
        <a:lstStyle/>
        <a:p>
          <a:endParaRPr lang="uk-UA" sz="1800" b="1" i="1" dirty="0" smtClean="0"/>
        </a:p>
        <a:p>
          <a:r>
            <a:rPr lang="uk-UA" sz="1800" b="1" i="1" dirty="0" smtClean="0"/>
            <a:t>- Газова плита</a:t>
          </a:r>
        </a:p>
        <a:p>
          <a:r>
            <a:rPr lang="uk-UA" sz="1800" b="1" i="1" dirty="0" smtClean="0"/>
            <a:t>- Холодильник</a:t>
          </a:r>
        </a:p>
        <a:p>
          <a:r>
            <a:rPr lang="uk-UA" sz="1800" b="1" i="1" dirty="0" smtClean="0"/>
            <a:t>- Мікрохвильова піч</a:t>
          </a:r>
        </a:p>
        <a:p>
          <a:r>
            <a:rPr lang="uk-UA" sz="1800" b="1" i="1" dirty="0" smtClean="0"/>
            <a:t>- Елекрочайник</a:t>
          </a:r>
        </a:p>
        <a:p>
          <a:r>
            <a:rPr lang="uk-UA" sz="1800" b="1" i="1" dirty="0" smtClean="0"/>
            <a:t>- Кавоварка</a:t>
          </a:r>
        </a:p>
        <a:p>
          <a:r>
            <a:rPr lang="uk-UA" sz="1800" b="1" i="1" dirty="0" smtClean="0"/>
            <a:t>- Кухонний комбайн</a:t>
          </a:r>
        </a:p>
        <a:p>
          <a:r>
            <a:rPr lang="uk-UA" sz="1800" b="1" i="1" dirty="0" smtClean="0"/>
            <a:t>- Пилосос</a:t>
          </a:r>
        </a:p>
        <a:p>
          <a:endParaRPr lang="ru-RU" sz="1800" b="1" i="1" dirty="0"/>
        </a:p>
      </dgm:t>
    </dgm:pt>
    <dgm:pt modelId="{41802B13-3479-4676-89F7-B14DAD4AB5EC}" type="parTrans" cxnId="{93E4DBBA-74BD-4A65-AAFB-65471D1686F4}">
      <dgm:prSet/>
      <dgm:spPr/>
      <dgm:t>
        <a:bodyPr/>
        <a:lstStyle/>
        <a:p>
          <a:endParaRPr lang="ru-RU"/>
        </a:p>
      </dgm:t>
    </dgm:pt>
    <dgm:pt modelId="{6AE11C4A-CCE9-429C-876B-CAFCE2159885}" type="sibTrans" cxnId="{93E4DBBA-74BD-4A65-AAFB-65471D1686F4}">
      <dgm:prSet/>
      <dgm:spPr/>
      <dgm:t>
        <a:bodyPr/>
        <a:lstStyle/>
        <a:p>
          <a:endParaRPr lang="ru-RU"/>
        </a:p>
      </dgm:t>
    </dgm:pt>
    <dgm:pt modelId="{E7B4294D-DE28-4612-BD95-BA22FE11DCEB}">
      <dgm:prSet phldrT="[Текст]" custT="1"/>
      <dgm:spPr/>
      <dgm:t>
        <a:bodyPr anchor="t"/>
        <a:lstStyle/>
        <a:p>
          <a:pPr>
            <a:lnSpc>
              <a:spcPct val="100000"/>
            </a:lnSpc>
            <a:spcAft>
              <a:spcPts val="600"/>
            </a:spcAft>
          </a:pPr>
          <a:r>
            <a:rPr lang="uk-UA" sz="2400" b="1" i="1" dirty="0" smtClean="0">
              <a:solidFill>
                <a:schemeClr val="tx1"/>
              </a:solidFill>
              <a:latin typeface="+mn-lt"/>
            </a:rPr>
            <a:t>Освітлення,</a:t>
          </a:r>
        </a:p>
        <a:p>
          <a:pPr>
            <a:lnSpc>
              <a:spcPct val="100000"/>
            </a:lnSpc>
            <a:spcAft>
              <a:spcPts val="600"/>
            </a:spcAft>
          </a:pPr>
          <a:r>
            <a:rPr lang="uk-UA" sz="2400" b="1" i="1" dirty="0" smtClean="0">
              <a:solidFill>
                <a:schemeClr val="tx1"/>
              </a:solidFill>
              <a:latin typeface="+mn-lt"/>
            </a:rPr>
            <a:t>тепло</a:t>
          </a:r>
          <a:endParaRPr lang="ru-RU" sz="2800" b="1" i="1" dirty="0">
            <a:solidFill>
              <a:schemeClr val="tx1"/>
            </a:solidFill>
            <a:latin typeface="+mn-lt"/>
          </a:endParaRPr>
        </a:p>
      </dgm:t>
    </dgm:pt>
    <dgm:pt modelId="{D0A69C59-D5D1-40C1-AC5A-24DA45CD17DF}" type="parTrans" cxnId="{9705589E-B81D-4B0E-9F3F-9CD09E80BE7A}">
      <dgm:prSet/>
      <dgm:spPr/>
      <dgm:t>
        <a:bodyPr/>
        <a:lstStyle/>
        <a:p>
          <a:endParaRPr lang="ru-RU"/>
        </a:p>
      </dgm:t>
    </dgm:pt>
    <dgm:pt modelId="{64431B37-49B5-4A59-BA08-8A448F20958C}" type="sibTrans" cxnId="{9705589E-B81D-4B0E-9F3F-9CD09E80BE7A}">
      <dgm:prSet/>
      <dgm:spPr/>
      <dgm:t>
        <a:bodyPr/>
        <a:lstStyle/>
        <a:p>
          <a:endParaRPr lang="ru-RU"/>
        </a:p>
      </dgm:t>
    </dgm:pt>
    <dgm:pt modelId="{5E502014-45E6-4A98-B8C5-17C4AEC348A0}">
      <dgm:prSet phldrT="[Текст]" custT="1"/>
      <dgm:spPr/>
      <dgm:t>
        <a:bodyPr/>
        <a:lstStyle/>
        <a:p>
          <a:endParaRPr lang="uk-UA" sz="1800" b="1" i="1" dirty="0" smtClean="0"/>
        </a:p>
        <a:p>
          <a:endParaRPr lang="uk-UA" sz="1800" b="1" i="1" dirty="0" smtClean="0"/>
        </a:p>
        <a:p>
          <a:r>
            <a:rPr lang="uk-UA" sz="1800" b="1" i="1" dirty="0" smtClean="0"/>
            <a:t>- Електролампи</a:t>
          </a:r>
        </a:p>
        <a:p>
          <a:r>
            <a:rPr lang="uk-UA" sz="1800" b="1" i="1" dirty="0" smtClean="0"/>
            <a:t>- Газовий котел</a:t>
          </a:r>
        </a:p>
        <a:p>
          <a:r>
            <a:rPr lang="uk-UA" sz="1600" b="1" i="1" dirty="0" smtClean="0"/>
            <a:t>Водонагрівальний бак</a:t>
          </a:r>
          <a:endParaRPr lang="uk-UA" sz="1800" b="1" i="1" dirty="0" smtClean="0"/>
        </a:p>
        <a:p>
          <a:r>
            <a:rPr lang="uk-UA" sz="1800" b="1" i="1" dirty="0" smtClean="0"/>
            <a:t>- Пральна машина</a:t>
          </a:r>
        </a:p>
        <a:p>
          <a:r>
            <a:rPr lang="uk-UA" sz="1800" b="1" i="1" dirty="0" smtClean="0"/>
            <a:t>- Праска</a:t>
          </a:r>
        </a:p>
        <a:p>
          <a:endParaRPr lang="uk-UA" sz="1800" b="1" i="1" dirty="0" smtClean="0"/>
        </a:p>
        <a:p>
          <a:endParaRPr lang="uk-UA" sz="1800" b="1" i="1" dirty="0" smtClean="0"/>
        </a:p>
        <a:p>
          <a:endParaRPr lang="ru-RU" sz="1800" b="1" i="1" dirty="0"/>
        </a:p>
      </dgm:t>
    </dgm:pt>
    <dgm:pt modelId="{FC429F1A-C46B-4B04-BCCF-035D1E1AEB0F}" type="parTrans" cxnId="{805E8AB2-A689-4CBD-8B00-7908EB89730A}">
      <dgm:prSet/>
      <dgm:spPr/>
      <dgm:t>
        <a:bodyPr/>
        <a:lstStyle/>
        <a:p>
          <a:endParaRPr lang="ru-RU"/>
        </a:p>
      </dgm:t>
    </dgm:pt>
    <dgm:pt modelId="{CADFA801-478A-4E3D-B543-E2F7EB3265BD}" type="sibTrans" cxnId="{805E8AB2-A689-4CBD-8B00-7908EB89730A}">
      <dgm:prSet/>
      <dgm:spPr/>
      <dgm:t>
        <a:bodyPr/>
        <a:lstStyle/>
        <a:p>
          <a:endParaRPr lang="ru-RU"/>
        </a:p>
      </dgm:t>
    </dgm:pt>
    <dgm:pt modelId="{58DF8973-1284-4613-8932-607140EF98D0}" type="pres">
      <dgm:prSet presAssocID="{508E261D-FCE0-41B0-9E4A-0B5CB7CA153C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8F4557F-E8F7-4E6F-ADA5-EF0574183C33}" type="pres">
      <dgm:prSet presAssocID="{595F3532-CB2E-4359-B21F-3317D7822FDE}" presName="compNode" presStyleCnt="0"/>
      <dgm:spPr/>
      <dgm:t>
        <a:bodyPr/>
        <a:lstStyle/>
        <a:p>
          <a:endParaRPr lang="uk-UA"/>
        </a:p>
      </dgm:t>
    </dgm:pt>
    <dgm:pt modelId="{498CEAAC-157C-4799-8828-ED16D40141CE}" type="pres">
      <dgm:prSet presAssocID="{595F3532-CB2E-4359-B21F-3317D7822FDE}" presName="aNode" presStyleLbl="bgShp" presStyleIdx="0" presStyleCnt="3"/>
      <dgm:spPr/>
      <dgm:t>
        <a:bodyPr/>
        <a:lstStyle/>
        <a:p>
          <a:endParaRPr lang="ru-RU"/>
        </a:p>
      </dgm:t>
    </dgm:pt>
    <dgm:pt modelId="{C75E652B-68E3-4C3C-B400-BAA20B71166A}" type="pres">
      <dgm:prSet presAssocID="{595F3532-CB2E-4359-B21F-3317D7822FDE}" presName="textNode" presStyleLbl="bgShp" presStyleIdx="0" presStyleCnt="3"/>
      <dgm:spPr/>
      <dgm:t>
        <a:bodyPr/>
        <a:lstStyle/>
        <a:p>
          <a:endParaRPr lang="ru-RU"/>
        </a:p>
      </dgm:t>
    </dgm:pt>
    <dgm:pt modelId="{F190A7B5-5AFA-4283-9B50-BF839DA6D63E}" type="pres">
      <dgm:prSet presAssocID="{595F3532-CB2E-4359-B21F-3317D7822FDE}" presName="compChildNode" presStyleCnt="0"/>
      <dgm:spPr/>
      <dgm:t>
        <a:bodyPr/>
        <a:lstStyle/>
        <a:p>
          <a:endParaRPr lang="uk-UA"/>
        </a:p>
      </dgm:t>
    </dgm:pt>
    <dgm:pt modelId="{0B649875-D424-48F5-8575-C412E109DBF1}" type="pres">
      <dgm:prSet presAssocID="{595F3532-CB2E-4359-B21F-3317D7822FDE}" presName="theInnerList" presStyleCnt="0"/>
      <dgm:spPr/>
      <dgm:t>
        <a:bodyPr/>
        <a:lstStyle/>
        <a:p>
          <a:endParaRPr lang="uk-UA"/>
        </a:p>
      </dgm:t>
    </dgm:pt>
    <dgm:pt modelId="{77D1B96D-2CA9-4CC5-8217-F54FE1BED9F4}" type="pres">
      <dgm:prSet presAssocID="{DC2110F6-C91A-4540-90F2-C217ABC6597D}" presName="childNode" presStyleLbl="node1" presStyleIdx="0" presStyleCnt="3" custScaleX="101576" custScaleY="2000000" custLinFactNeighborX="1048" custLinFactNeighborY="-300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616896-E636-41EF-8D7B-6D9A711435F9}" type="pres">
      <dgm:prSet presAssocID="{595F3532-CB2E-4359-B21F-3317D7822FDE}" presName="aSpace" presStyleCnt="0"/>
      <dgm:spPr/>
      <dgm:t>
        <a:bodyPr/>
        <a:lstStyle/>
        <a:p>
          <a:endParaRPr lang="uk-UA"/>
        </a:p>
      </dgm:t>
    </dgm:pt>
    <dgm:pt modelId="{025FC29D-0191-4C4A-8730-002C4F2A4E9C}" type="pres">
      <dgm:prSet presAssocID="{43E2414E-0A6C-4279-BF41-7AC6B936E78F}" presName="compNode" presStyleCnt="0"/>
      <dgm:spPr/>
      <dgm:t>
        <a:bodyPr/>
        <a:lstStyle/>
        <a:p>
          <a:endParaRPr lang="uk-UA"/>
        </a:p>
      </dgm:t>
    </dgm:pt>
    <dgm:pt modelId="{9968D91E-70A1-441E-B47B-744990E91B24}" type="pres">
      <dgm:prSet presAssocID="{43E2414E-0A6C-4279-BF41-7AC6B936E78F}" presName="aNode" presStyleLbl="bgShp" presStyleIdx="1" presStyleCnt="3"/>
      <dgm:spPr/>
      <dgm:t>
        <a:bodyPr/>
        <a:lstStyle/>
        <a:p>
          <a:endParaRPr lang="ru-RU"/>
        </a:p>
      </dgm:t>
    </dgm:pt>
    <dgm:pt modelId="{B93A3ADF-5567-496C-8BB8-7292D1FA0122}" type="pres">
      <dgm:prSet presAssocID="{43E2414E-0A6C-4279-BF41-7AC6B936E78F}" presName="textNode" presStyleLbl="bgShp" presStyleIdx="1" presStyleCnt="3"/>
      <dgm:spPr/>
      <dgm:t>
        <a:bodyPr/>
        <a:lstStyle/>
        <a:p>
          <a:endParaRPr lang="ru-RU"/>
        </a:p>
      </dgm:t>
    </dgm:pt>
    <dgm:pt modelId="{A62BA9CF-BF34-4F0F-88E2-4C424543F8A2}" type="pres">
      <dgm:prSet presAssocID="{43E2414E-0A6C-4279-BF41-7AC6B936E78F}" presName="compChildNode" presStyleCnt="0"/>
      <dgm:spPr/>
      <dgm:t>
        <a:bodyPr/>
        <a:lstStyle/>
        <a:p>
          <a:endParaRPr lang="uk-UA"/>
        </a:p>
      </dgm:t>
    </dgm:pt>
    <dgm:pt modelId="{B910E791-7DD5-4907-8391-9D703C6E199A}" type="pres">
      <dgm:prSet presAssocID="{43E2414E-0A6C-4279-BF41-7AC6B936E78F}" presName="theInnerList" presStyleCnt="0"/>
      <dgm:spPr/>
      <dgm:t>
        <a:bodyPr/>
        <a:lstStyle/>
        <a:p>
          <a:endParaRPr lang="uk-UA"/>
        </a:p>
      </dgm:t>
    </dgm:pt>
    <dgm:pt modelId="{3814FB6A-C9C6-4145-B230-97A66E748E99}" type="pres">
      <dgm:prSet presAssocID="{27C94483-5DE2-4F91-8F58-1E811C169793}" presName="childNode" presStyleLbl="node1" presStyleIdx="1" presStyleCnt="3" custScaleX="1128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56A367-6762-4D0C-9EAD-CC85E0E603F7}" type="pres">
      <dgm:prSet presAssocID="{43E2414E-0A6C-4279-BF41-7AC6B936E78F}" presName="aSpace" presStyleCnt="0"/>
      <dgm:spPr/>
      <dgm:t>
        <a:bodyPr/>
        <a:lstStyle/>
        <a:p>
          <a:endParaRPr lang="uk-UA"/>
        </a:p>
      </dgm:t>
    </dgm:pt>
    <dgm:pt modelId="{3E38EAE6-A016-442F-AAD7-49BC15633557}" type="pres">
      <dgm:prSet presAssocID="{E7B4294D-DE28-4612-BD95-BA22FE11DCEB}" presName="compNode" presStyleCnt="0"/>
      <dgm:spPr/>
      <dgm:t>
        <a:bodyPr/>
        <a:lstStyle/>
        <a:p>
          <a:endParaRPr lang="uk-UA"/>
        </a:p>
      </dgm:t>
    </dgm:pt>
    <dgm:pt modelId="{2C8BC5CB-B303-4764-AE5B-3B5E9882CD0C}" type="pres">
      <dgm:prSet presAssocID="{E7B4294D-DE28-4612-BD95-BA22FE11DCEB}" presName="aNode" presStyleLbl="bgShp" presStyleIdx="2" presStyleCnt="3"/>
      <dgm:spPr/>
      <dgm:t>
        <a:bodyPr/>
        <a:lstStyle/>
        <a:p>
          <a:endParaRPr lang="ru-RU"/>
        </a:p>
      </dgm:t>
    </dgm:pt>
    <dgm:pt modelId="{DAA20E71-196D-4403-94BB-F37203F27939}" type="pres">
      <dgm:prSet presAssocID="{E7B4294D-DE28-4612-BD95-BA22FE11DCEB}" presName="textNode" presStyleLbl="bgShp" presStyleIdx="2" presStyleCnt="3"/>
      <dgm:spPr/>
      <dgm:t>
        <a:bodyPr/>
        <a:lstStyle/>
        <a:p>
          <a:endParaRPr lang="ru-RU"/>
        </a:p>
      </dgm:t>
    </dgm:pt>
    <dgm:pt modelId="{E0F745A2-A94F-4C3C-9278-2A0F215962F5}" type="pres">
      <dgm:prSet presAssocID="{E7B4294D-DE28-4612-BD95-BA22FE11DCEB}" presName="compChildNode" presStyleCnt="0"/>
      <dgm:spPr/>
      <dgm:t>
        <a:bodyPr/>
        <a:lstStyle/>
        <a:p>
          <a:endParaRPr lang="uk-UA"/>
        </a:p>
      </dgm:t>
    </dgm:pt>
    <dgm:pt modelId="{E6DEAEBB-70BB-4D0A-8391-78CC14B25F8C}" type="pres">
      <dgm:prSet presAssocID="{E7B4294D-DE28-4612-BD95-BA22FE11DCEB}" presName="theInnerList" presStyleCnt="0"/>
      <dgm:spPr/>
      <dgm:t>
        <a:bodyPr/>
        <a:lstStyle/>
        <a:p>
          <a:endParaRPr lang="uk-UA"/>
        </a:p>
      </dgm:t>
    </dgm:pt>
    <dgm:pt modelId="{6B0C7ED6-9F14-4384-9570-76EA80BC091A}" type="pres">
      <dgm:prSet presAssocID="{5E502014-45E6-4A98-B8C5-17C4AEC348A0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DE8B793-63D3-4E58-BE62-5CF652D8900F}" type="presOf" srcId="{5E502014-45E6-4A98-B8C5-17C4AEC348A0}" destId="{6B0C7ED6-9F14-4384-9570-76EA80BC091A}" srcOrd="0" destOrd="0" presId="urn:microsoft.com/office/officeart/2005/8/layout/lProcess2"/>
    <dgm:cxn modelId="{F388ABF5-1B54-4039-A87E-84DBD30285A9}" srcId="{508E261D-FCE0-41B0-9E4A-0B5CB7CA153C}" destId="{43E2414E-0A6C-4279-BF41-7AC6B936E78F}" srcOrd="1" destOrd="0" parTransId="{6D64F96C-B538-4F54-8892-E78D165CDED2}" sibTransId="{A823C422-6D7B-480C-A798-8C62A4D8C692}"/>
    <dgm:cxn modelId="{805E8AB2-A689-4CBD-8B00-7908EB89730A}" srcId="{E7B4294D-DE28-4612-BD95-BA22FE11DCEB}" destId="{5E502014-45E6-4A98-B8C5-17C4AEC348A0}" srcOrd="0" destOrd="0" parTransId="{FC429F1A-C46B-4B04-BCCF-035D1E1AEB0F}" sibTransId="{CADFA801-478A-4E3D-B543-E2F7EB3265BD}"/>
    <dgm:cxn modelId="{CA98FD04-B7EC-45DD-B424-308DF3E7BA91}" type="presOf" srcId="{595F3532-CB2E-4359-B21F-3317D7822FDE}" destId="{498CEAAC-157C-4799-8828-ED16D40141CE}" srcOrd="0" destOrd="0" presId="urn:microsoft.com/office/officeart/2005/8/layout/lProcess2"/>
    <dgm:cxn modelId="{3339F9EA-5E42-44AA-B3A0-F52F2C6D7435}" type="presOf" srcId="{27C94483-5DE2-4F91-8F58-1E811C169793}" destId="{3814FB6A-C9C6-4145-B230-97A66E748E99}" srcOrd="0" destOrd="0" presId="urn:microsoft.com/office/officeart/2005/8/layout/lProcess2"/>
    <dgm:cxn modelId="{8647154A-D1CA-4827-A1BF-93AEFBFF51C1}" type="presOf" srcId="{E7B4294D-DE28-4612-BD95-BA22FE11DCEB}" destId="{2C8BC5CB-B303-4764-AE5B-3B5E9882CD0C}" srcOrd="0" destOrd="0" presId="urn:microsoft.com/office/officeart/2005/8/layout/lProcess2"/>
    <dgm:cxn modelId="{93E4DBBA-74BD-4A65-AAFB-65471D1686F4}" srcId="{43E2414E-0A6C-4279-BF41-7AC6B936E78F}" destId="{27C94483-5DE2-4F91-8F58-1E811C169793}" srcOrd="0" destOrd="0" parTransId="{41802B13-3479-4676-89F7-B14DAD4AB5EC}" sibTransId="{6AE11C4A-CCE9-429C-876B-CAFCE2159885}"/>
    <dgm:cxn modelId="{9705589E-B81D-4B0E-9F3F-9CD09E80BE7A}" srcId="{508E261D-FCE0-41B0-9E4A-0B5CB7CA153C}" destId="{E7B4294D-DE28-4612-BD95-BA22FE11DCEB}" srcOrd="2" destOrd="0" parTransId="{D0A69C59-D5D1-40C1-AC5A-24DA45CD17DF}" sibTransId="{64431B37-49B5-4A59-BA08-8A448F20958C}"/>
    <dgm:cxn modelId="{8A96B639-D36E-4627-8AA4-90802AD7B454}" type="presOf" srcId="{E7B4294D-DE28-4612-BD95-BA22FE11DCEB}" destId="{DAA20E71-196D-4403-94BB-F37203F27939}" srcOrd="1" destOrd="0" presId="urn:microsoft.com/office/officeart/2005/8/layout/lProcess2"/>
    <dgm:cxn modelId="{85375B5D-A165-4142-894B-EB3D5EA82FFF}" type="presOf" srcId="{43E2414E-0A6C-4279-BF41-7AC6B936E78F}" destId="{B93A3ADF-5567-496C-8BB8-7292D1FA0122}" srcOrd="1" destOrd="0" presId="urn:microsoft.com/office/officeart/2005/8/layout/lProcess2"/>
    <dgm:cxn modelId="{B16758EC-0173-4842-9776-02F16605940C}" srcId="{595F3532-CB2E-4359-B21F-3317D7822FDE}" destId="{DC2110F6-C91A-4540-90F2-C217ABC6597D}" srcOrd="0" destOrd="0" parTransId="{579EDC7F-5890-479A-9F8B-69C7E9AB0EF1}" sibTransId="{F34C8C72-EEF2-4D1B-9711-ED31D558D6AA}"/>
    <dgm:cxn modelId="{BC28A2FB-5636-41EC-B516-33BBA325D4AC}" type="presOf" srcId="{DC2110F6-C91A-4540-90F2-C217ABC6597D}" destId="{77D1B96D-2CA9-4CC5-8217-F54FE1BED9F4}" srcOrd="0" destOrd="0" presId="urn:microsoft.com/office/officeart/2005/8/layout/lProcess2"/>
    <dgm:cxn modelId="{DB5E9518-F9FA-48D2-83BE-FF599A07D986}" type="presOf" srcId="{508E261D-FCE0-41B0-9E4A-0B5CB7CA153C}" destId="{58DF8973-1284-4613-8932-607140EF98D0}" srcOrd="0" destOrd="0" presId="urn:microsoft.com/office/officeart/2005/8/layout/lProcess2"/>
    <dgm:cxn modelId="{874720FA-13FD-454D-B9BB-7C107A63D577}" type="presOf" srcId="{595F3532-CB2E-4359-B21F-3317D7822FDE}" destId="{C75E652B-68E3-4C3C-B400-BAA20B71166A}" srcOrd="1" destOrd="0" presId="urn:microsoft.com/office/officeart/2005/8/layout/lProcess2"/>
    <dgm:cxn modelId="{921CBEAB-51FC-4E7B-BA84-A91B0F0A55F8}" srcId="{508E261D-FCE0-41B0-9E4A-0B5CB7CA153C}" destId="{595F3532-CB2E-4359-B21F-3317D7822FDE}" srcOrd="0" destOrd="0" parTransId="{E78A70C0-278B-4015-8662-E79CE44DDA06}" sibTransId="{79F307B0-6B1B-4B81-AEC9-91F44ADD325D}"/>
    <dgm:cxn modelId="{568F9B22-2CF9-415E-A36E-BE33E7B2B832}" type="presOf" srcId="{43E2414E-0A6C-4279-BF41-7AC6B936E78F}" destId="{9968D91E-70A1-441E-B47B-744990E91B24}" srcOrd="0" destOrd="0" presId="urn:microsoft.com/office/officeart/2005/8/layout/lProcess2"/>
    <dgm:cxn modelId="{CC32697C-001A-433B-AD86-E1C1B5A3A327}" type="presParOf" srcId="{58DF8973-1284-4613-8932-607140EF98D0}" destId="{08F4557F-E8F7-4E6F-ADA5-EF0574183C33}" srcOrd="0" destOrd="0" presId="urn:microsoft.com/office/officeart/2005/8/layout/lProcess2"/>
    <dgm:cxn modelId="{1EFF271C-755C-4D8C-A28E-E2EF39E4E2C3}" type="presParOf" srcId="{08F4557F-E8F7-4E6F-ADA5-EF0574183C33}" destId="{498CEAAC-157C-4799-8828-ED16D40141CE}" srcOrd="0" destOrd="0" presId="urn:microsoft.com/office/officeart/2005/8/layout/lProcess2"/>
    <dgm:cxn modelId="{83EE2E33-89C2-485F-90B1-40D7A902C646}" type="presParOf" srcId="{08F4557F-E8F7-4E6F-ADA5-EF0574183C33}" destId="{C75E652B-68E3-4C3C-B400-BAA20B71166A}" srcOrd="1" destOrd="0" presId="urn:microsoft.com/office/officeart/2005/8/layout/lProcess2"/>
    <dgm:cxn modelId="{C94E806C-59A4-4874-AAA0-E22E2C8FC45C}" type="presParOf" srcId="{08F4557F-E8F7-4E6F-ADA5-EF0574183C33}" destId="{F190A7B5-5AFA-4283-9B50-BF839DA6D63E}" srcOrd="2" destOrd="0" presId="urn:microsoft.com/office/officeart/2005/8/layout/lProcess2"/>
    <dgm:cxn modelId="{3302457C-E968-4D2D-8A94-7207E7FB0B82}" type="presParOf" srcId="{F190A7B5-5AFA-4283-9B50-BF839DA6D63E}" destId="{0B649875-D424-48F5-8575-C412E109DBF1}" srcOrd="0" destOrd="0" presId="urn:microsoft.com/office/officeart/2005/8/layout/lProcess2"/>
    <dgm:cxn modelId="{582A76B4-2EE4-4DA9-AD29-E717B2B47814}" type="presParOf" srcId="{0B649875-D424-48F5-8575-C412E109DBF1}" destId="{77D1B96D-2CA9-4CC5-8217-F54FE1BED9F4}" srcOrd="0" destOrd="0" presId="urn:microsoft.com/office/officeart/2005/8/layout/lProcess2"/>
    <dgm:cxn modelId="{578B5124-7026-4210-8031-A6180D7044E4}" type="presParOf" srcId="{58DF8973-1284-4613-8932-607140EF98D0}" destId="{94616896-E636-41EF-8D7B-6D9A711435F9}" srcOrd="1" destOrd="0" presId="urn:microsoft.com/office/officeart/2005/8/layout/lProcess2"/>
    <dgm:cxn modelId="{B0D986BD-4AFD-4975-B183-BBA859D0517B}" type="presParOf" srcId="{58DF8973-1284-4613-8932-607140EF98D0}" destId="{025FC29D-0191-4C4A-8730-002C4F2A4E9C}" srcOrd="2" destOrd="0" presId="urn:microsoft.com/office/officeart/2005/8/layout/lProcess2"/>
    <dgm:cxn modelId="{AD88E681-79CA-4618-81F3-AA93485DA214}" type="presParOf" srcId="{025FC29D-0191-4C4A-8730-002C4F2A4E9C}" destId="{9968D91E-70A1-441E-B47B-744990E91B24}" srcOrd="0" destOrd="0" presId="urn:microsoft.com/office/officeart/2005/8/layout/lProcess2"/>
    <dgm:cxn modelId="{DEFC04C3-5589-4C8D-9500-1716676CAB06}" type="presParOf" srcId="{025FC29D-0191-4C4A-8730-002C4F2A4E9C}" destId="{B93A3ADF-5567-496C-8BB8-7292D1FA0122}" srcOrd="1" destOrd="0" presId="urn:microsoft.com/office/officeart/2005/8/layout/lProcess2"/>
    <dgm:cxn modelId="{176F39DD-9263-4ACC-903E-958CE695BF01}" type="presParOf" srcId="{025FC29D-0191-4C4A-8730-002C4F2A4E9C}" destId="{A62BA9CF-BF34-4F0F-88E2-4C424543F8A2}" srcOrd="2" destOrd="0" presId="urn:microsoft.com/office/officeart/2005/8/layout/lProcess2"/>
    <dgm:cxn modelId="{6353F3A5-4179-4D9A-8865-BFDF64D828EA}" type="presParOf" srcId="{A62BA9CF-BF34-4F0F-88E2-4C424543F8A2}" destId="{B910E791-7DD5-4907-8391-9D703C6E199A}" srcOrd="0" destOrd="0" presId="urn:microsoft.com/office/officeart/2005/8/layout/lProcess2"/>
    <dgm:cxn modelId="{423ACC12-E6E0-42E7-A501-C6F6F672CC11}" type="presParOf" srcId="{B910E791-7DD5-4907-8391-9D703C6E199A}" destId="{3814FB6A-C9C6-4145-B230-97A66E748E99}" srcOrd="0" destOrd="0" presId="urn:microsoft.com/office/officeart/2005/8/layout/lProcess2"/>
    <dgm:cxn modelId="{6DCED913-E389-4F2F-B13E-05EDBA40A59A}" type="presParOf" srcId="{58DF8973-1284-4613-8932-607140EF98D0}" destId="{5256A367-6762-4D0C-9EAD-CC85E0E603F7}" srcOrd="3" destOrd="0" presId="urn:microsoft.com/office/officeart/2005/8/layout/lProcess2"/>
    <dgm:cxn modelId="{868937D8-1A1A-45E6-BCFF-6AE2D1E90A80}" type="presParOf" srcId="{58DF8973-1284-4613-8932-607140EF98D0}" destId="{3E38EAE6-A016-442F-AAD7-49BC15633557}" srcOrd="4" destOrd="0" presId="urn:microsoft.com/office/officeart/2005/8/layout/lProcess2"/>
    <dgm:cxn modelId="{BFBF70C6-002D-4641-8D23-BE955052B86B}" type="presParOf" srcId="{3E38EAE6-A016-442F-AAD7-49BC15633557}" destId="{2C8BC5CB-B303-4764-AE5B-3B5E9882CD0C}" srcOrd="0" destOrd="0" presId="urn:microsoft.com/office/officeart/2005/8/layout/lProcess2"/>
    <dgm:cxn modelId="{76FAA9D1-B3FF-46C9-81C6-2A4EAAF78CFD}" type="presParOf" srcId="{3E38EAE6-A016-442F-AAD7-49BC15633557}" destId="{DAA20E71-196D-4403-94BB-F37203F27939}" srcOrd="1" destOrd="0" presId="urn:microsoft.com/office/officeart/2005/8/layout/lProcess2"/>
    <dgm:cxn modelId="{7EA3596E-0856-458B-9976-E4E214D97568}" type="presParOf" srcId="{3E38EAE6-A016-442F-AAD7-49BC15633557}" destId="{E0F745A2-A94F-4C3C-9278-2A0F215962F5}" srcOrd="2" destOrd="0" presId="urn:microsoft.com/office/officeart/2005/8/layout/lProcess2"/>
    <dgm:cxn modelId="{AA7DC47F-3BEE-4AC5-BD22-59345429F869}" type="presParOf" srcId="{E0F745A2-A94F-4C3C-9278-2A0F215962F5}" destId="{E6DEAEBB-70BB-4D0A-8391-78CC14B25F8C}" srcOrd="0" destOrd="0" presId="urn:microsoft.com/office/officeart/2005/8/layout/lProcess2"/>
    <dgm:cxn modelId="{CB07DD2D-3065-4998-9EFA-107693E779A2}" type="presParOf" srcId="{E6DEAEBB-70BB-4D0A-8391-78CC14B25F8C}" destId="{6B0C7ED6-9F14-4384-9570-76EA80BC091A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E53DB5-61CC-48D1-861B-949A7E6F8F78}" type="datetimeFigureOut">
              <a:rPr lang="uk-UA" smtClean="0"/>
              <a:pPr/>
              <a:t>06.10.2015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36CC1B-8F00-4061-B8CF-5B5B56C12547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dirty="0" smtClean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6CC1B-8F00-4061-B8CF-5B5B56C12547}" type="slidenum">
              <a:rPr lang="uk-UA" smtClean="0"/>
              <a:pPr/>
              <a:t>9</a:t>
            </a:fld>
            <a:endParaRPr lang="uk-U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B70849B-DB29-4134-B486-ACF77F252989}" type="slidenum">
              <a:rPr lang="uk-U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uk-UA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8D1211-870B-4C08-AD42-B971EE9B7908}" type="slidenum">
              <a:rPr lang="uk-U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uk-UA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8C9832C-2955-4A2B-85F5-5105F0662B9A}" type="slidenum">
              <a:rPr lang="uk-U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uk-UA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419CBA-12A8-4B3F-9357-5BF9BDCBBABE}" type="slidenum">
              <a:rPr lang="uk-U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uk-UA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3" Target="../media/image19.jpeg" Type="http://schemas.openxmlformats.org/officeDocument/2006/relationships/image"/><Relationship Id="rId2" Target="../media/image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3" Target="../media/image20.gif" Type="http://schemas.openxmlformats.org/officeDocument/2006/relationships/image"/><Relationship Id="rId2" Target="../media/image9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21.jpeg" Type="http://schemas.openxmlformats.org/officeDocument/2006/relationships/image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 ?><Relationships xmlns="http://schemas.openxmlformats.org/package/2006/relationships"><Relationship Id="rId3" Target="../media/image25.jpeg" Type="http://schemas.openxmlformats.org/officeDocument/2006/relationships/image"/><Relationship Id="rId2" Target="../media/image2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 ?><Relationships xmlns="http://schemas.openxmlformats.org/package/2006/relationships"><Relationship Id="rId3" Target="../media/image26.jpeg" Type="http://schemas.openxmlformats.org/officeDocument/2006/relationships/image"/><Relationship Id="rId2" Target="../notesSlides/notesSlide4.xml" Type="http://schemas.openxmlformats.org/officeDocument/2006/relationships/notesSlide"/><Relationship Id="rId1" Target="../slideLayouts/slideLayout2.xml" Type="http://schemas.openxmlformats.org/officeDocument/2006/relationships/slideLayout"/><Relationship Id="rId5" Target="../media/image28.jpeg" Type="http://schemas.openxmlformats.org/officeDocument/2006/relationships/image"/><Relationship Id="rId4" Target="../media/image27.jpeg" Type="http://schemas.openxmlformats.org/officeDocument/2006/relationships/image"/></Relationships>
</file>

<file path=ppt/slides/_rels/slide19.xml.rels><?xml version="1.0" encoding="UTF-8" standalone="yes" ?><Relationships xmlns="http://schemas.openxmlformats.org/package/2006/relationships"><Relationship Id="rId3" Target="../media/image29.jpeg" Type="http://schemas.openxmlformats.org/officeDocument/2006/relationships/image"/><Relationship Id="rId2" Target="../notesSlides/notesSlide5.xml" Type="http://schemas.openxmlformats.org/officeDocument/2006/relationships/notesSlide"/><Relationship Id="rId1" Target="../slideLayouts/slideLayout2.xml" Type="http://schemas.openxmlformats.org/officeDocument/2006/relationships/slideLayout"/><Relationship Id="rId5" Target="../media/image31.jpeg" Type="http://schemas.openxmlformats.org/officeDocument/2006/relationships/image"/><Relationship Id="rId4" Target="../media/image30.jpeg" Type="http://schemas.openxmlformats.org/officeDocument/2006/relationships/image"/></Relationships>
</file>

<file path=ppt/slides/_rels/slide2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1.xml" Type="http://schemas.openxmlformats.org/officeDocument/2006/relationships/slideLayout"/><Relationship Id="rId6" Target="../media/image8.png" Type="http://schemas.openxmlformats.org/officeDocument/2006/relationships/image"/><Relationship Id="rId5" Target="../media/image7.png" Type="http://schemas.openxmlformats.org/officeDocument/2006/relationships/image"/><Relationship Id="rId4" Target="../media/image6.jpeg" Type="http://schemas.openxmlformats.org/officeDocument/2006/relationships/image"/></Relationships>
</file>

<file path=ppt/slides/_rels/slide20.xml.rels><?xml version="1.0" encoding="UTF-8" standalone="yes" ?><Relationships xmlns="http://schemas.openxmlformats.org/package/2006/relationships"><Relationship Id="rId3" Target="../media/image32.jpeg" Type="http://schemas.openxmlformats.org/officeDocument/2006/relationships/image"/><Relationship Id="rId7" Target="../media/image36.jpeg" Type="http://schemas.openxmlformats.org/officeDocument/2006/relationships/image"/><Relationship Id="rId2" Target="../notesSlides/notesSlide6.xml" Type="http://schemas.openxmlformats.org/officeDocument/2006/relationships/notesSlide"/><Relationship Id="rId1" Target="../slideLayouts/slideLayout2.xml" Type="http://schemas.openxmlformats.org/officeDocument/2006/relationships/slideLayout"/><Relationship Id="rId6" Target="../media/image35.jpeg" Type="http://schemas.openxmlformats.org/officeDocument/2006/relationships/image"/><Relationship Id="rId5" Target="../media/image34.jpeg" Type="http://schemas.openxmlformats.org/officeDocument/2006/relationships/image"/><Relationship Id="rId4" Target="../media/image33.jpeg" Type="http://schemas.openxmlformats.org/officeDocument/2006/relationships/image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2.xml.rels><?xml version="1.0" encoding="UTF-8" standalone="yes" ?><Relationships xmlns="http://schemas.openxmlformats.org/package/2006/relationships"><Relationship Id="rId8" Target="../media/image49.png" Type="http://schemas.openxmlformats.org/officeDocument/2006/relationships/image"/><Relationship Id="rId13" Target="../media/image54.png" Type="http://schemas.openxmlformats.org/officeDocument/2006/relationships/image"/><Relationship Id="rId18" Target="../media/image59.png" Type="http://schemas.openxmlformats.org/officeDocument/2006/relationships/image"/><Relationship Id="rId3" Target="../media/image44.png" Type="http://schemas.openxmlformats.org/officeDocument/2006/relationships/image"/><Relationship Id="rId7" Target="../media/image48.png" Type="http://schemas.openxmlformats.org/officeDocument/2006/relationships/image"/><Relationship Id="rId12" Target="../media/image53.png" Type="http://schemas.openxmlformats.org/officeDocument/2006/relationships/image"/><Relationship Id="rId17" Target="../media/image58.png" Type="http://schemas.openxmlformats.org/officeDocument/2006/relationships/image"/><Relationship Id="rId2" Target="../media/image43.jpeg" Type="http://schemas.openxmlformats.org/officeDocument/2006/relationships/image"/><Relationship Id="rId16" Target="../media/image57.png" Type="http://schemas.openxmlformats.org/officeDocument/2006/relationships/image"/><Relationship Id="rId1" Target="../slideLayouts/slideLayout1.xml" Type="http://schemas.openxmlformats.org/officeDocument/2006/relationships/slideLayout"/><Relationship Id="rId6" Target="../media/image47.png" Type="http://schemas.openxmlformats.org/officeDocument/2006/relationships/image"/><Relationship Id="rId11" Target="../media/image52.png" Type="http://schemas.openxmlformats.org/officeDocument/2006/relationships/image"/><Relationship Id="rId5" Target="../media/image46.png" Type="http://schemas.openxmlformats.org/officeDocument/2006/relationships/image"/><Relationship Id="rId15" Target="../media/image56.png" Type="http://schemas.openxmlformats.org/officeDocument/2006/relationships/image"/><Relationship Id="rId10" Target="../media/image51.png" Type="http://schemas.openxmlformats.org/officeDocument/2006/relationships/image"/><Relationship Id="rId4" Target="../media/image45.png" Type="http://schemas.openxmlformats.org/officeDocument/2006/relationships/image"/><Relationship Id="rId9" Target="../media/image50.png" Type="http://schemas.openxmlformats.org/officeDocument/2006/relationships/image"/><Relationship Id="rId14" Target="../media/image55.png" Type="http://schemas.openxmlformats.org/officeDocument/2006/relationships/image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 ?><Relationships xmlns="http://schemas.openxmlformats.org/package/2006/relationships"><Relationship Id="rId2" Target="../media/image6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media/image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 ?><Relationships xmlns="http://schemas.openxmlformats.org/package/2006/relationships"><Relationship Id="rId3" Target="../media/image9.jpeg" Type="http://schemas.openxmlformats.org/officeDocument/2006/relationships/image"/><Relationship Id="rId2" Target="../notesSlides/notesSlide1.xml" Type="http://schemas.openxmlformats.org/officeDocument/2006/relationships/notesSlide"/><Relationship Id="rId1" Target="../slideLayouts/slideLayout1.xml" Type="http://schemas.openxmlformats.org/officeDocument/2006/relationships/slideLayout"/><Relationship Id="rId5" Target="../media/image14.jpeg" Type="http://schemas.openxmlformats.org/officeDocument/2006/relationships/image"/><Relationship Id="rId4" Target="../media/image13.jpeg" Type="http://schemas.openxmlformats.org/officeDocument/2006/relationships/image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0"/>
            <a:ext cx="8496944" cy="864096"/>
          </a:xfrm>
        </p:spPr>
        <p:txBody>
          <a:bodyPr>
            <a:normAutofit/>
          </a:bodyPr>
          <a:lstStyle/>
          <a:p>
            <a:pPr algn="ctr"/>
            <a:r>
              <a:rPr lang="uk-UA" sz="3600" i="1" cap="none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Ми бережемо електроенергію</a:t>
            </a:r>
            <a:r>
              <a:rPr lang="uk-UA" sz="2800" i="1" dirty="0" smtClean="0">
                <a:solidFill>
                  <a:srgbClr val="0070C0"/>
                </a:solidFill>
              </a:rPr>
              <a:t> </a:t>
            </a:r>
            <a:endParaRPr lang="uk-UA" sz="2800" i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84168" y="4365104"/>
            <a:ext cx="2718048" cy="2081826"/>
          </a:xfrm>
        </p:spPr>
        <p:txBody>
          <a:bodyPr/>
          <a:lstStyle/>
          <a:p>
            <a:endParaRPr lang="uk-UA" dirty="0" smtClean="0"/>
          </a:p>
          <a:p>
            <a:r>
              <a:rPr lang="uk-UA" dirty="0" smtClean="0">
                <a:solidFill>
                  <a:srgbClr val="0070C0"/>
                </a:solidFill>
              </a:rPr>
              <a:t>Підготували: вчитель початкових класів </a:t>
            </a:r>
            <a:r>
              <a:rPr lang="uk-UA" dirty="0" smtClean="0">
                <a:ln w="18000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Гуртова Л.В. </a:t>
            </a:r>
          </a:p>
          <a:p>
            <a:r>
              <a:rPr lang="uk-UA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  учні 3 класу</a:t>
            </a:r>
          </a:p>
        </p:txBody>
      </p:sp>
      <p:pic>
        <p:nvPicPr>
          <p:cNvPr id="4" name="Picture 4" descr="MMAG00334_0000[1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3645024"/>
            <a:ext cx="1008112" cy="9178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44824"/>
            <a:ext cx="47525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1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764704"/>
            <a:ext cx="457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електростанція, яка за допомогою вітрової турбіни перетворює механічну енергію вітру на електричну. </a:t>
            </a:r>
            <a:endParaRPr lang="uk-UA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b076d108-4cca-4012-b2a8-d5afb77137b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764704"/>
            <a:ext cx="4176464" cy="568863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39552" y="116632"/>
            <a:ext cx="5544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n w="18000">
                  <a:solidFill>
                    <a:schemeClr val="accent4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Вітроелектростанція </a:t>
            </a:r>
            <a:endParaRPr lang="ru-RU" sz="3200" b="1" dirty="0">
              <a:ln w="18000">
                <a:solidFill>
                  <a:schemeClr val="accent4">
                    <a:lumMod val="75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1520" y="1772816"/>
            <a:ext cx="4248472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/>
              <a:t>   </a:t>
            </a:r>
            <a:r>
              <a:rPr lang="uk-UA" sz="1600" dirty="0" smtClean="0">
                <a:solidFill>
                  <a:schemeClr val="bg2">
                    <a:lumMod val="25000"/>
                  </a:schemeClr>
                </a:solidFill>
              </a:rPr>
              <a:t>Можливості використання енергії вітру в різних місцях Землі неоднакові. Для нормальної роботи вітрових установок швидкість вітру не повинна в середньому за рік падати нижче 4-5 м/с, а краще, коли вона становить 6-8 м/с. Для цих установок шкідливі і надто великі швидкості вітру (урагани), які можуть їх поламати.  Найбільш сприятливі зони для використання  вітрової енергії – узбережжя морів і океанів, степи, тундра, гори.</a:t>
            </a:r>
          </a:p>
          <a:p>
            <a:r>
              <a:rPr lang="uk-UA" sz="1600" dirty="0" smtClean="0"/>
              <a:t>     </a:t>
            </a:r>
            <a:r>
              <a:rPr lang="uk-UA" sz="1600" dirty="0" smtClean="0">
                <a:solidFill>
                  <a:srgbClr val="7030A0"/>
                </a:solidFill>
              </a:rPr>
              <a:t>В Україні найбільш потужні вітроелектростанції працюють в Донецькій області, поблизу Євпаторії в </a:t>
            </a:r>
            <a:r>
              <a:rPr lang="uk-UA" sz="1600" dirty="0" err="1" smtClean="0">
                <a:solidFill>
                  <a:srgbClr val="7030A0"/>
                </a:solidFill>
              </a:rPr>
              <a:t>Криму.Будуються</a:t>
            </a:r>
            <a:r>
              <a:rPr lang="uk-UA" sz="1600" dirty="0" smtClean="0">
                <a:solidFill>
                  <a:srgbClr val="7030A0"/>
                </a:solidFill>
              </a:rPr>
              <a:t> вітрові електростанції в Карпатах.</a:t>
            </a:r>
            <a:endParaRPr lang="ru-RU" sz="16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s1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5776" y="4365104"/>
            <a:ext cx="2752725" cy="288607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9512" y="2996952"/>
            <a:ext cx="3816424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600" dirty="0" smtClean="0">
                <a:solidFill>
                  <a:srgbClr val="7030A0"/>
                </a:solidFill>
              </a:rPr>
              <a:t>Сонячні електростанції не забруднюють навколишнього середовища, але вони займають великі площі,. Проте на Землі існує 20 млн. км пустель. У цих ділянках землі </a:t>
            </a:r>
            <a:r>
              <a:rPr lang="uk-UA" sz="1600" dirty="0" err="1" smtClean="0">
                <a:solidFill>
                  <a:srgbClr val="7030A0"/>
                </a:solidFill>
              </a:rPr>
              <a:t>непрдатні</a:t>
            </a:r>
            <a:r>
              <a:rPr lang="uk-UA" sz="1600" dirty="0" smtClean="0">
                <a:solidFill>
                  <a:srgbClr val="7030A0"/>
                </a:solidFill>
              </a:rPr>
              <a:t> для сільського господарства, а потік сонячної енергії найвищий і кількість сонячних днів протягом року мінімальна. </a:t>
            </a:r>
          </a:p>
          <a:p>
            <a:r>
              <a:rPr lang="uk-UA" sz="1600" dirty="0" smtClean="0"/>
              <a:t>Сонячна енергетика використовує поновлюване джерело енергії і в перспективі може стати екологічно чистою, тобто такою, що не виробляє шкідливих відходів.</a:t>
            </a:r>
          </a:p>
          <a:p>
            <a:endParaRPr lang="uk-UA" sz="1200" dirty="0" smtClean="0"/>
          </a:p>
          <a:p>
            <a:endParaRPr lang="uk-UA" sz="1200" dirty="0" smtClean="0"/>
          </a:p>
          <a:p>
            <a:endParaRPr lang="uk-UA" sz="1200" dirty="0" smtClean="0"/>
          </a:p>
          <a:p>
            <a:endParaRPr lang="uk-UA" sz="1200" dirty="0" smtClean="0"/>
          </a:p>
          <a:p>
            <a:endParaRPr lang="uk-UA" sz="1400" dirty="0" smtClean="0"/>
          </a:p>
        </p:txBody>
      </p:sp>
      <p:pic>
        <p:nvPicPr>
          <p:cNvPr id="9" name="Рисунок 8" descr="green-energy-630x42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4427984" y="764704"/>
            <a:ext cx="4199536" cy="55446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179512" y="143009"/>
            <a:ext cx="5688632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smtClean="0">
                <a:ln w="18000">
                  <a:solidFill>
                    <a:schemeClr val="accent3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Сонячна електростанція </a:t>
            </a:r>
            <a:endParaRPr lang="uk-UA" sz="3200" b="1" dirty="0" smtClean="0">
              <a:ln w="18000">
                <a:solidFill>
                  <a:schemeClr val="accent3">
                    <a:lumMod val="50000"/>
                  </a:schemeClr>
                </a:solidFill>
                <a:prstDash val="solid"/>
                <a:miter lim="800000"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uk-UA" dirty="0" smtClean="0"/>
              <a:t>- </a:t>
            </a:r>
            <a:r>
              <a:rPr lang="uk-UA" sz="1600" dirty="0" smtClean="0">
                <a:ln>
                  <a:solidFill>
                    <a:schemeClr val="bg2">
                      <a:lumMod val="50000"/>
                    </a:schemeClr>
                  </a:solidFill>
                </a:ln>
              </a:rPr>
              <a:t>енергію Сонця використовують для</a:t>
            </a:r>
          </a:p>
          <a:p>
            <a:r>
              <a:rPr lang="uk-UA" sz="1600" dirty="0" smtClean="0">
                <a:ln>
                  <a:solidFill>
                    <a:schemeClr val="bg2">
                      <a:lumMod val="50000"/>
                    </a:schemeClr>
                  </a:solidFill>
                </a:ln>
              </a:rPr>
              <a:t>перетворення її в електричну за </a:t>
            </a:r>
          </a:p>
          <a:p>
            <a:r>
              <a:rPr lang="uk-UA" sz="1600" dirty="0" smtClean="0">
                <a:ln>
                  <a:solidFill>
                    <a:schemeClr val="bg2">
                      <a:lumMod val="50000"/>
                    </a:schemeClr>
                  </a:solidFill>
                </a:ln>
              </a:rPr>
              <a:t>допомогою сонячних батарей на </a:t>
            </a:r>
          </a:p>
          <a:p>
            <a:r>
              <a:rPr lang="uk-UA" sz="1600" dirty="0" smtClean="0">
                <a:ln>
                  <a:solidFill>
                    <a:schemeClr val="bg2">
                      <a:lumMod val="50000"/>
                    </a:schemeClr>
                  </a:solidFill>
                </a:ln>
              </a:rPr>
              <a:t>сонячних електростанціях.</a:t>
            </a:r>
          </a:p>
          <a:p>
            <a:r>
              <a:rPr lang="uk-UA" sz="1600" dirty="0" smtClean="0">
                <a:ln>
                  <a:solidFill>
                    <a:schemeClr val="bg2">
                      <a:lumMod val="50000"/>
                    </a:schemeClr>
                  </a:solidFill>
                </a:ln>
              </a:rPr>
              <a:t> Загальна  кількість сонячної енергії,</a:t>
            </a:r>
          </a:p>
          <a:p>
            <a:r>
              <a:rPr lang="uk-UA" sz="1600" dirty="0" smtClean="0">
                <a:ln>
                  <a:solidFill>
                    <a:schemeClr val="bg2">
                      <a:lumMod val="50000"/>
                    </a:schemeClr>
                  </a:solidFill>
                </a:ln>
              </a:rPr>
              <a:t> що досягає поверхні Землі за рік, в </a:t>
            </a:r>
          </a:p>
          <a:p>
            <a:r>
              <a:rPr lang="uk-UA" sz="1600" dirty="0" smtClean="0">
                <a:ln>
                  <a:solidFill>
                    <a:schemeClr val="bg2">
                      <a:lumMod val="50000"/>
                    </a:schemeClr>
                  </a:solidFill>
                </a:ln>
              </a:rPr>
              <a:t>50 разів перевищує всю енергію , яку</a:t>
            </a:r>
          </a:p>
          <a:p>
            <a:r>
              <a:rPr lang="uk-UA" sz="1600" dirty="0" smtClean="0">
                <a:ln>
                  <a:solidFill>
                    <a:schemeClr val="bg2">
                      <a:lumMod val="50000"/>
                    </a:schemeClr>
                  </a:solidFill>
                </a:ln>
              </a:rPr>
              <a:t> можна одержати з запасів горючих</a:t>
            </a:r>
          </a:p>
          <a:p>
            <a:r>
              <a:rPr lang="uk-UA" sz="1600" dirty="0" smtClean="0">
                <a:ln>
                  <a:solidFill>
                    <a:schemeClr val="bg2">
                      <a:lumMod val="50000"/>
                    </a:schemeClr>
                  </a:solidFill>
                </a:ln>
              </a:rPr>
              <a:t> корисних копалин.</a:t>
            </a:r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892000" cy="1928826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</a:rPr>
              <a:t>Схема </a:t>
            </a:r>
            <a:r>
              <a:rPr lang="ru-RU" sz="4900" b="1" dirty="0" err="1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</a:rPr>
              <a:t>передачі</a:t>
            </a:r>
            <a:r>
              <a:rPr lang="ru-RU" sz="49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4900" b="1" dirty="0" err="1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</a:rPr>
              <a:t>електроенергії</a:t>
            </a:r>
            <a:r>
              <a:rPr lang="ru-RU" sz="49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4900" b="1" dirty="0" err="1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</a:rPr>
              <a:t>споживачеві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4" name="Содержимое 3" descr="1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5243" y="2428868"/>
            <a:ext cx="9088757" cy="414340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300112347_matu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2" name="Схема 1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26" name="AutoShape 2" descr="Форум Конаковского района :: Фотоальбом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401080" cy="100013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5400" b="1" i="1" dirty="0" smtClean="0">
                <a:solidFill>
                  <a:srgbClr val="FFFFCC"/>
                </a:solidFill>
              </a:rPr>
              <a:t>   </a:t>
            </a:r>
            <a:br>
              <a:rPr lang="uk-UA" sz="5400" b="1" i="1" dirty="0" smtClean="0">
                <a:solidFill>
                  <a:srgbClr val="FFFFCC"/>
                </a:solidFill>
              </a:rPr>
            </a:br>
            <a:r>
              <a:rPr lang="uk-UA" sz="5400" b="1" i="1" dirty="0" smtClean="0">
                <a:solidFill>
                  <a:srgbClr val="FFFFCC"/>
                </a:solidFill>
              </a:rPr>
              <a:t/>
            </a:r>
            <a:br>
              <a:rPr lang="uk-UA" sz="5400" b="1" i="1" dirty="0" smtClean="0">
                <a:solidFill>
                  <a:srgbClr val="FFFFCC"/>
                </a:solidFill>
              </a:rPr>
            </a:br>
            <a:r>
              <a:rPr lang="uk-UA" sz="5400" b="1" i="1" dirty="0" smtClean="0">
                <a:solidFill>
                  <a:srgbClr val="FFFFCC"/>
                </a:solidFill>
              </a:rPr>
              <a:t/>
            </a:r>
            <a:br>
              <a:rPr lang="uk-UA" sz="5400" b="1" i="1" dirty="0" smtClean="0">
                <a:solidFill>
                  <a:srgbClr val="FFFFCC"/>
                </a:solidFill>
              </a:rPr>
            </a:br>
            <a:r>
              <a:rPr lang="uk-UA" sz="4400" b="1" i="1" dirty="0" smtClean="0">
                <a:ln>
                  <a:solidFill>
                    <a:schemeClr val="bg2">
                      <a:lumMod val="10000"/>
                    </a:schemeClr>
                  </a:solidFill>
                </a:ln>
                <a:solidFill>
                  <a:srgbClr val="FF0000"/>
                </a:solidFill>
                <a:latin typeface="+mn-lt"/>
              </a:rPr>
              <a:t>Використання енергії вдома</a:t>
            </a:r>
            <a:endParaRPr lang="ru-RU" sz="4400" b="1" i="1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rgbClr val="FF0000"/>
              </a:solidFill>
              <a:latin typeface="+mn-lt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857364"/>
          <a:ext cx="8358246" cy="4643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Стрелка вниз 6"/>
          <p:cNvSpPr/>
          <p:nvPr/>
        </p:nvSpPr>
        <p:spPr>
          <a:xfrm>
            <a:off x="3643313" y="1285875"/>
            <a:ext cx="2428875" cy="5000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/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42938" y="1571625"/>
          <a:ext cx="7786687" cy="5039995"/>
        </p:xfrm>
        <a:graphic>
          <a:graphicData uri="http://schemas.openxmlformats.org/drawingml/2006/table">
            <a:tbl>
              <a:tblPr/>
              <a:tblGrid>
                <a:gridCol w="1878012"/>
                <a:gridCol w="2014538"/>
                <a:gridCol w="1947862"/>
                <a:gridCol w="1946275"/>
              </a:tblGrid>
              <a:tr h="128111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Прилад</a:t>
                      </a:r>
                      <a:endParaRPr kumimoji="0" lang="uk-UA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26" marR="668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Встановлена               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потужність,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кВт</a:t>
                      </a:r>
                      <a:endParaRPr kumimoji="0" lang="uk-UA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26" marR="668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Річне   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споживання,   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</a:t>
                      </a: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кВт*год</a:t>
                      </a:r>
                      <a:endParaRPr kumimoji="0" lang="ru-RU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26" marR="668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Середня   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кількість  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годин роботи 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на рік</a:t>
                      </a:r>
                      <a:endParaRPr kumimoji="0" lang="uk-UA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26" marR="668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Електроплита</a:t>
                      </a:r>
                      <a:endParaRPr kumimoji="0" lang="uk-UA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26" marR="668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5,8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26" marR="668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1100</a:t>
                      </a:r>
                      <a:endParaRPr kumimoji="0" lang="ru-RU" sz="2400" b="1" i="0" u="sng" strike="noStrike" cap="none" normalizeH="0" baseline="0" dirty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26" marR="668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1400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26" marR="668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Холодильник</a:t>
                      </a:r>
                      <a:endParaRPr kumimoji="0" lang="ru-RU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26" marR="668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26" marR="668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450</a:t>
                      </a:r>
                      <a:endParaRPr kumimoji="0" lang="ru-RU" sz="2400" b="1" i="0" u="sng" strike="noStrike" cap="none" normalizeH="0" baseline="0" dirty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26" marR="668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3000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26" marR="668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Телевизор</a:t>
                      </a:r>
                      <a:endParaRPr kumimoji="0" lang="ru-RU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26" marR="668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26" marR="668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  <a:endParaRPr kumimoji="0" lang="ru-RU" sz="2400" b="1" i="0" u="sng" strike="noStrike" cap="none" normalizeH="0" baseline="0" dirty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26" marR="668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1500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26" marR="668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Праска</a:t>
                      </a:r>
                      <a:endParaRPr kumimoji="0" lang="ru-RU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26" marR="668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26" marR="668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26" marR="668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26" marR="668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Пилосос</a:t>
                      </a:r>
                      <a:endParaRPr kumimoji="0" lang="uk-UA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26" marR="668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26" marR="668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26" marR="668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26" marR="668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76993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Пральна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машина</a:t>
                      </a:r>
                      <a:endParaRPr kumimoji="0" lang="uk-UA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26" marR="668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0,35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26" marR="668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26" marR="668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26" marR="668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357166"/>
            <a:ext cx="8305800" cy="1071570"/>
          </a:xfrm>
        </p:spPr>
        <p:txBody>
          <a:bodyPr>
            <a:normAutofit/>
            <a:scene3d>
              <a:camera prst="perspectiveRelaxedModerately"/>
              <a:lightRig rig="freezing" dir="t">
                <a:rot lat="0" lon="0" rev="5640000"/>
              </a:lightRig>
            </a:scene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b="1" i="1" dirty="0" smtClean="0">
                <a:solidFill>
                  <a:srgbClr val="C00000"/>
                </a:solidFill>
                <a:latin typeface="+mn-lt"/>
              </a:rPr>
              <a:t>   </a:t>
            </a:r>
            <a:r>
              <a:rPr lang="uk-UA" b="1" i="1" dirty="0" smtClean="0">
                <a:ln w="12700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+mn-lt"/>
              </a:rPr>
              <a:t>Наші домашні помічники</a:t>
            </a:r>
            <a:endParaRPr lang="ru-RU" b="1" i="1" dirty="0">
              <a:ln w="12700">
                <a:solidFill>
                  <a:schemeClr val="bg2">
                    <a:lumMod val="25000"/>
                  </a:schemeClr>
                </a:solidFill>
                <a:prstDash val="solid"/>
              </a:ln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/>
              <a:t>             </a:t>
            </a:r>
            <a:r>
              <a:rPr lang="uk-UA" sz="800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0000"/>
                </a:solidFill>
                <a:latin typeface="+mn-lt"/>
                <a:cs typeface="Times New Roman" pitchFamily="18" charset="0"/>
              </a:rPr>
              <a:t>Освітлення</a:t>
            </a:r>
            <a:endParaRPr lang="uk-UA" sz="8000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rgbClr val="FF0000"/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282" y="1214422"/>
            <a:ext cx="2357444" cy="4500594"/>
          </a:xfrm>
          <a:prstGeom prst="round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1285860"/>
            <a:ext cx="2286016" cy="442915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Rectangle 1"/>
          <p:cNvSpPr>
            <a:spLocks noChangeArrowheads="1"/>
          </p:cNvSpPr>
          <p:nvPr/>
        </p:nvSpPr>
        <p:spPr bwMode="auto">
          <a:xfrm>
            <a:off x="2714625" y="1143000"/>
            <a:ext cx="3714750" cy="434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uk-UA" sz="2000" b="1" i="1">
                <a:solidFill>
                  <a:srgbClr val="002060"/>
                </a:solidFill>
                <a:latin typeface="Arial Black" pitchFamily="34" charset="0"/>
              </a:rPr>
              <a:t>Переваги</a:t>
            </a:r>
            <a:r>
              <a:rPr lang="ru-RU" sz="2000" b="1" i="1">
                <a:solidFill>
                  <a:srgbClr val="002060"/>
                </a:solidFill>
                <a:latin typeface="Arial Black" pitchFamily="34" charset="0"/>
              </a:rPr>
              <a:t> енергозбержних   ламп  </a:t>
            </a:r>
          </a:p>
          <a:p>
            <a:r>
              <a:rPr lang="ru-RU" sz="1400" b="1" i="1">
                <a:solidFill>
                  <a:srgbClr val="C00000"/>
                </a:solidFill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uk-UA" sz="1400" b="1" i="1">
              <a:solidFill>
                <a:srgbClr val="C00000"/>
              </a:solidFill>
              <a:latin typeface="Constantia" pitchFamily="18" charset="0"/>
              <a:cs typeface="Times New Roman" pitchFamily="18" charset="0"/>
            </a:endParaRPr>
          </a:p>
          <a:p>
            <a:pPr eaLnBrk="0" hangingPunct="0">
              <a:buFont typeface="Wingdings" pitchFamily="2" charset="2"/>
              <a:buChar char="Ø"/>
            </a:pPr>
            <a:r>
              <a:rPr lang="ru-RU" sz="1400" b="1">
                <a:solidFill>
                  <a:srgbClr val="C00000"/>
                </a:solidFill>
                <a:latin typeface="Adventure"/>
              </a:rPr>
              <a:t>  </a:t>
            </a:r>
            <a:r>
              <a:rPr lang="uk-UA" sz="1600" b="1">
                <a:solidFill>
                  <a:srgbClr val="C00000"/>
                </a:solidFill>
                <a:latin typeface="Adventure"/>
              </a:rPr>
              <a:t>Споживають</a:t>
            </a:r>
            <a:r>
              <a:rPr lang="ru-RU" sz="1600" b="1">
                <a:solidFill>
                  <a:srgbClr val="C00000"/>
                </a:solidFill>
                <a:latin typeface="Adventure"/>
              </a:rPr>
              <a:t> в 5 </a:t>
            </a:r>
            <a:r>
              <a:rPr lang="uk-UA" sz="1600" b="1">
                <a:solidFill>
                  <a:srgbClr val="C00000"/>
                </a:solidFill>
                <a:latin typeface="Adventure"/>
              </a:rPr>
              <a:t>разів</a:t>
            </a:r>
            <a:r>
              <a:rPr lang="ru-RU" sz="1600" b="1">
                <a:solidFill>
                  <a:srgbClr val="C00000"/>
                </a:solidFill>
                <a:latin typeface="Adventure"/>
              </a:rPr>
              <a:t> </a:t>
            </a:r>
            <a:r>
              <a:rPr lang="uk-UA" sz="1600" b="1">
                <a:solidFill>
                  <a:srgbClr val="C00000"/>
                </a:solidFill>
                <a:latin typeface="Adventure"/>
              </a:rPr>
              <a:t>менше</a:t>
            </a:r>
            <a:r>
              <a:rPr lang="ru-RU" sz="1600" b="1">
                <a:solidFill>
                  <a:srgbClr val="C00000"/>
                </a:solidFill>
                <a:latin typeface="Adventure"/>
              </a:rPr>
              <a:t>   </a:t>
            </a:r>
          </a:p>
          <a:p>
            <a:pPr eaLnBrk="0" hangingPunct="0"/>
            <a:r>
              <a:rPr lang="ru-RU" sz="1600" b="1">
                <a:solidFill>
                  <a:srgbClr val="C00000"/>
                </a:solidFill>
                <a:latin typeface="Adventure"/>
              </a:rPr>
              <a:t>    </a:t>
            </a:r>
            <a:r>
              <a:rPr lang="uk-UA" sz="1600" b="1">
                <a:solidFill>
                  <a:srgbClr val="C00000"/>
                </a:solidFill>
                <a:latin typeface="Adventure"/>
              </a:rPr>
              <a:t>електроенергії</a:t>
            </a:r>
            <a:r>
              <a:rPr lang="ru-RU" sz="1600" b="1">
                <a:solidFill>
                  <a:srgbClr val="C00000"/>
                </a:solidFill>
                <a:latin typeface="Adventure"/>
              </a:rPr>
              <a:t>, ніж ЛН, при тій   </a:t>
            </a:r>
          </a:p>
          <a:p>
            <a:pPr eaLnBrk="0" hangingPunct="0"/>
            <a:r>
              <a:rPr lang="ru-RU" sz="1600" b="1">
                <a:solidFill>
                  <a:srgbClr val="C00000"/>
                </a:solidFill>
                <a:latin typeface="Adventure"/>
              </a:rPr>
              <a:t>    же   світловидатності</a:t>
            </a:r>
            <a:r>
              <a:rPr lang="ru-RU" sz="1600" b="1" i="1">
                <a:solidFill>
                  <a:srgbClr val="C00000"/>
                </a:solidFill>
                <a:latin typeface="Adventure"/>
              </a:rPr>
              <a:t>. </a:t>
            </a:r>
          </a:p>
          <a:p>
            <a:pPr eaLnBrk="0" hangingPunct="0">
              <a:buFont typeface="Wingdings" pitchFamily="2" charset="2"/>
              <a:buChar char="Ø"/>
            </a:pPr>
            <a:endParaRPr lang="ru-RU" sz="1600" b="1" i="1">
              <a:solidFill>
                <a:srgbClr val="C00000"/>
              </a:solidFill>
              <a:latin typeface="Adventure"/>
            </a:endParaRPr>
          </a:p>
          <a:p>
            <a:pPr eaLnBrk="0" hangingPunct="0">
              <a:buFont typeface="Wingdings" pitchFamily="2" charset="2"/>
              <a:buChar char="Ø"/>
            </a:pPr>
            <a:r>
              <a:rPr lang="ru-RU" sz="1600" b="1" i="1">
                <a:solidFill>
                  <a:srgbClr val="C00000"/>
                </a:solidFill>
                <a:latin typeface="Adventure"/>
              </a:rPr>
              <a:t> </a:t>
            </a:r>
            <a:r>
              <a:rPr lang="ru-RU" sz="1600" b="1">
                <a:solidFill>
                  <a:srgbClr val="C00000"/>
                </a:solidFill>
                <a:latin typeface="Adventure"/>
              </a:rPr>
              <a:t>Мають тривалий термін служби </a:t>
            </a:r>
          </a:p>
          <a:p>
            <a:pPr eaLnBrk="0" hangingPunct="0"/>
            <a:r>
              <a:rPr lang="ru-RU" sz="1600" b="1">
                <a:solidFill>
                  <a:srgbClr val="C00000"/>
                </a:solidFill>
                <a:latin typeface="Adventure"/>
              </a:rPr>
              <a:t>    від 6 - 8 тис. годинників  . </a:t>
            </a:r>
          </a:p>
          <a:p>
            <a:pPr eaLnBrk="0" hangingPunct="0"/>
            <a:endParaRPr lang="uk-UA" sz="1600" b="1">
              <a:solidFill>
                <a:srgbClr val="C00000"/>
              </a:solidFill>
              <a:latin typeface="Adventure"/>
              <a:cs typeface="Times New Roman" pitchFamily="18" charset="0"/>
            </a:endParaRPr>
          </a:p>
          <a:p>
            <a:pPr eaLnBrk="0" hangingPunct="0">
              <a:buFont typeface="Wingdings" pitchFamily="2" charset="2"/>
              <a:buChar char="Ø"/>
            </a:pPr>
            <a:r>
              <a:rPr lang="ru-RU" sz="1600" b="1">
                <a:solidFill>
                  <a:srgbClr val="C00000"/>
                </a:solidFill>
                <a:latin typeface="Adventure"/>
              </a:rPr>
              <a:t>  Менше навантажують    </a:t>
            </a:r>
          </a:p>
          <a:p>
            <a:pPr eaLnBrk="0" hangingPunct="0"/>
            <a:r>
              <a:rPr lang="ru-RU" sz="1600" b="1">
                <a:solidFill>
                  <a:srgbClr val="C00000"/>
                </a:solidFill>
                <a:latin typeface="Adventure"/>
              </a:rPr>
              <a:t>     електричні   мережі. </a:t>
            </a:r>
          </a:p>
          <a:p>
            <a:pPr eaLnBrk="0" hangingPunct="0"/>
            <a:endParaRPr lang="ru-RU" sz="1600" b="1">
              <a:solidFill>
                <a:srgbClr val="C00000"/>
              </a:solidFill>
              <a:latin typeface="Adventure"/>
            </a:endParaRPr>
          </a:p>
          <a:p>
            <a:pPr eaLnBrk="0" hangingPunct="0">
              <a:buFont typeface="Wingdings" pitchFamily="2" charset="2"/>
              <a:buChar char="Ø"/>
            </a:pPr>
            <a:r>
              <a:rPr lang="ru-RU" sz="1600" b="1">
                <a:solidFill>
                  <a:srgbClr val="C00000"/>
                </a:solidFill>
                <a:latin typeface="Adventure"/>
              </a:rPr>
              <a:t>Багатолампова люстра на стелі     </a:t>
            </a:r>
          </a:p>
          <a:p>
            <a:pPr eaLnBrk="0" hangingPunct="0"/>
            <a:r>
              <a:rPr lang="ru-RU" sz="1600" b="1">
                <a:solidFill>
                  <a:srgbClr val="C00000"/>
                </a:solidFill>
                <a:latin typeface="Adventure"/>
              </a:rPr>
              <a:t>   забезпечує освітлення усього</a:t>
            </a:r>
          </a:p>
          <a:p>
            <a:pPr eaLnBrk="0" hangingPunct="0"/>
            <a:r>
              <a:rPr lang="ru-RU" sz="1600" b="1">
                <a:solidFill>
                  <a:srgbClr val="C00000"/>
                </a:solidFill>
                <a:latin typeface="Adventure"/>
              </a:rPr>
              <a:t>   </a:t>
            </a:r>
            <a:r>
              <a:rPr lang="ru-RU" sz="1400" b="1">
                <a:solidFill>
                  <a:srgbClr val="C00000"/>
                </a:solidFill>
                <a:latin typeface="Adventure"/>
              </a:rPr>
              <a:t>приміщенн</a:t>
            </a:r>
            <a:r>
              <a:rPr lang="ru-RU" sz="1400" b="1">
                <a:solidFill>
                  <a:srgbClr val="C00000"/>
                </a:solidFill>
                <a:latin typeface="Times New Roman" pitchFamily="18" charset="0"/>
              </a:rPr>
              <a:t>я.</a:t>
            </a:r>
          </a:p>
          <a:p>
            <a:pPr eaLnBrk="0" hangingPunct="0"/>
            <a:endParaRPr lang="ru-RU" sz="1400" b="1">
              <a:solidFill>
                <a:srgbClr val="C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22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122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122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122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1229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1229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229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1229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1229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14300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/>
              <a:t>           </a:t>
            </a:r>
            <a:r>
              <a:rPr lang="uk-UA" sz="800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0000"/>
                </a:solidFill>
                <a:latin typeface="+mn-lt"/>
              </a:rPr>
              <a:t>Цікаво знати</a:t>
            </a:r>
            <a:endParaRPr lang="uk-UA" sz="8000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rgbClr val="FF0000"/>
              </a:solidFill>
              <a:latin typeface="+mn-lt"/>
            </a:endParaRPr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>
          <a:xfrm>
            <a:off x="457200" y="1935163"/>
            <a:ext cx="3614738" cy="4208462"/>
          </a:xfrm>
        </p:spPr>
        <p:txBody>
          <a:bodyPr/>
          <a:lstStyle/>
          <a:p>
            <a:pPr marL="0" indent="266700">
              <a:spcBef>
                <a:spcPct val="0"/>
              </a:spcBef>
              <a:buClrTx/>
              <a:buSzTx/>
              <a:buFont typeface="Wingdings 2" pitchFamily="18" charset="2"/>
              <a:buNone/>
            </a:pPr>
            <a:r>
              <a:rPr lang="uk-UA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Світловіддача , лк/Вт:</a:t>
            </a:r>
            <a:r>
              <a:rPr lang="uk-UA" sz="2200" smtClean="0">
                <a:solidFill>
                  <a:srgbClr val="0000FF"/>
                </a:solidFill>
                <a:latin typeface="Arial" pitchFamily="34" charset="0"/>
              </a:rPr>
              <a:t/>
            </a:r>
            <a:br>
              <a:rPr lang="uk-UA" sz="2200" smtClean="0">
                <a:solidFill>
                  <a:srgbClr val="0000FF"/>
                </a:solidFill>
                <a:latin typeface="Arial" pitchFamily="34" charset="0"/>
              </a:rPr>
            </a:br>
            <a:r>
              <a:rPr lang="uk-UA" sz="2200" b="1" smtClean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Лампа накалювання                    12Галогенналампа                 22  Люмінесцентна лампа                                  55Р лампа високого тиску                                    55Галогенна  лампа високого тиску                                     80Натрієва лампа високого тиску                                     95</a:t>
            </a:r>
            <a:endParaRPr lang="uk-UA" sz="2200" smtClean="0">
              <a:solidFill>
                <a:srgbClr val="002060"/>
              </a:solidFill>
              <a:latin typeface="Arial" pitchFamily="34" charset="0"/>
            </a:endParaRPr>
          </a:p>
          <a:p>
            <a:pPr marL="0" indent="266700" eaLnBrk="1" hangingPunct="1">
              <a:lnSpc>
                <a:spcPct val="90000"/>
              </a:lnSpc>
            </a:pPr>
            <a:endParaRPr lang="uk-UA" sz="2200" smtClean="0"/>
          </a:p>
          <a:p>
            <a:pPr marL="0" indent="266700" eaLnBrk="1" hangingPunct="1">
              <a:lnSpc>
                <a:spcPct val="90000"/>
              </a:lnSpc>
              <a:buFont typeface="Wingdings 2" pitchFamily="18" charset="2"/>
              <a:buNone/>
            </a:pPr>
            <a:endParaRPr lang="uk-UA" sz="2200" smtClean="0"/>
          </a:p>
        </p:txBody>
      </p:sp>
      <p:sp>
        <p:nvSpPr>
          <p:cNvPr id="13316" name="Прямоугольник 3"/>
          <p:cNvSpPr>
            <a:spLocks noChangeArrowheads="1"/>
          </p:cNvSpPr>
          <p:nvPr/>
        </p:nvSpPr>
        <p:spPr bwMode="auto">
          <a:xfrm>
            <a:off x="4929188" y="2071688"/>
            <a:ext cx="3357562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Енергозберігаючі лампи споживають енергії приблизно на 80% менше, ніж традиційні лампи накалювання, а працюють у 8-10 разів довше</a:t>
            </a:r>
            <a:r>
              <a:rPr lang="ru-RU" sz="28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endParaRPr lang="uk-UA">
              <a:latin typeface="Constantia" pitchFamily="18" charset="0"/>
            </a:endParaRPr>
          </a:p>
        </p:txBody>
      </p:sp>
      <p:sp>
        <p:nvSpPr>
          <p:cNvPr id="7" name="Стрелка влево 6"/>
          <p:cNvSpPr/>
          <p:nvPr/>
        </p:nvSpPr>
        <p:spPr>
          <a:xfrm rot="20021317">
            <a:off x="3101975" y="1406525"/>
            <a:ext cx="890588" cy="35718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sp>
        <p:nvSpPr>
          <p:cNvPr id="8" name="Стрелка вправо 7"/>
          <p:cNvSpPr/>
          <p:nvPr/>
        </p:nvSpPr>
        <p:spPr>
          <a:xfrm rot="2140821">
            <a:off x="4676775" y="1465263"/>
            <a:ext cx="857250" cy="3571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" dur="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 rot="21069700">
            <a:off x="380693" y="1498355"/>
            <a:ext cx="2357454" cy="2735248"/>
          </a:xfrm>
          <a:prstGeom prst="round1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1357298"/>
            <a:ext cx="2643206" cy="264320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03522">
            <a:off x="6331693" y="1569300"/>
            <a:ext cx="2428892" cy="2658127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Прямоугольник 6"/>
          <p:cNvSpPr>
            <a:spLocks noChangeArrowheads="1"/>
          </p:cNvSpPr>
          <p:nvPr/>
        </p:nvSpPr>
        <p:spPr bwMode="auto">
          <a:xfrm>
            <a:off x="571500" y="4286250"/>
            <a:ext cx="8072438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>
                <a:solidFill>
                  <a:srgbClr val="002060"/>
                </a:solidFill>
                <a:latin typeface="Constantia" pitchFamily="18" charset="0"/>
              </a:rPr>
              <a:t>Чим суворіше зима, тим більше витрат на обігрів приміщень. А чим гірше теплоізоляція будинку, тим   </a:t>
            </a:r>
          </a:p>
          <a:p>
            <a:pPr algn="ctr"/>
            <a:r>
              <a:rPr lang="uk-UA" sz="2400">
                <a:solidFill>
                  <a:srgbClr val="002060"/>
                </a:solidFill>
                <a:latin typeface="Constantia" pitchFamily="18" charset="0"/>
              </a:rPr>
              <a:t>   більше енергії треба витратити на його обігрів. Високе </a:t>
            </a:r>
          </a:p>
          <a:p>
            <a:pPr algn="ctr"/>
            <a:r>
              <a:rPr lang="uk-UA" sz="2400">
                <a:solidFill>
                  <a:srgbClr val="002060"/>
                </a:solidFill>
                <a:latin typeface="Constantia" pitchFamily="18" charset="0"/>
              </a:rPr>
              <a:t>  споживання енергії є великим навантаженням не лише для гаманця, але і для довкілля.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401080" cy="1000132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FFFF00"/>
                </a:solidFill>
              </a:rPr>
              <a:t>                   </a:t>
            </a:r>
            <a:br>
              <a:rPr lang="uk-UA" sz="3600" b="1" dirty="0" smtClean="0">
                <a:solidFill>
                  <a:srgbClr val="FFFF00"/>
                </a:solidFill>
              </a:rPr>
            </a:br>
            <a:r>
              <a:rPr lang="uk-UA" sz="3600" b="1" dirty="0" smtClean="0">
                <a:solidFill>
                  <a:srgbClr val="FFFF00"/>
                </a:solidFill>
              </a:rPr>
              <a:t/>
            </a:r>
            <a:br>
              <a:rPr lang="uk-UA" sz="3600" b="1" dirty="0" smtClean="0">
                <a:solidFill>
                  <a:srgbClr val="FFFF00"/>
                </a:solidFill>
              </a:rPr>
            </a:br>
            <a:r>
              <a:rPr lang="uk-UA" sz="3600" b="1" dirty="0" smtClean="0">
                <a:solidFill>
                  <a:srgbClr val="FFFF00"/>
                </a:solidFill>
              </a:rPr>
              <a:t/>
            </a:r>
            <a:br>
              <a:rPr lang="uk-UA" sz="3600" b="1" dirty="0" smtClean="0">
                <a:solidFill>
                  <a:srgbClr val="FFFF00"/>
                </a:solidFill>
              </a:rPr>
            </a:br>
            <a:r>
              <a:rPr lang="uk-UA" sz="3600" b="1" dirty="0" smtClean="0">
                <a:solidFill>
                  <a:srgbClr val="FFFF00"/>
                </a:solidFill>
              </a:rPr>
              <a:t>   </a:t>
            </a:r>
            <a:br>
              <a:rPr lang="uk-UA" sz="3600" b="1" dirty="0" smtClean="0">
                <a:solidFill>
                  <a:srgbClr val="FFFF00"/>
                </a:solidFill>
              </a:rPr>
            </a:br>
            <a:r>
              <a:rPr lang="uk-UA" sz="3600" b="1" dirty="0" smtClean="0">
                <a:solidFill>
                  <a:srgbClr val="FFFF00"/>
                </a:solidFill>
              </a:rPr>
              <a:t> </a:t>
            </a:r>
            <a:r>
              <a:rPr lang="uk-UA" sz="4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0000"/>
                </a:solidFill>
                <a:latin typeface="+mn-lt"/>
              </a:rPr>
              <a:t>Теплоізоляція усередині та ззовні  квартири </a:t>
            </a:r>
            <a:endParaRPr lang="uk-UA" sz="4000" b="1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3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3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3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401080" cy="1000132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FFFF00"/>
                </a:solidFill>
              </a:rPr>
              <a:t>                      </a:t>
            </a:r>
            <a:br>
              <a:rPr lang="uk-UA" sz="3600" b="1" dirty="0" smtClean="0">
                <a:solidFill>
                  <a:srgbClr val="FFFF00"/>
                </a:solidFill>
              </a:rPr>
            </a:br>
            <a:r>
              <a:rPr lang="uk-UA" sz="3600" b="1" dirty="0" smtClean="0">
                <a:solidFill>
                  <a:srgbClr val="FFFF00"/>
                </a:solidFill>
              </a:rPr>
              <a:t/>
            </a:r>
            <a:br>
              <a:rPr lang="uk-UA" sz="3600" b="1" dirty="0" smtClean="0">
                <a:solidFill>
                  <a:srgbClr val="FFFF00"/>
                </a:solidFill>
              </a:rPr>
            </a:br>
            <a:r>
              <a:rPr lang="uk-UA" sz="3600" b="1" dirty="0" smtClean="0">
                <a:solidFill>
                  <a:srgbClr val="FFFF00"/>
                </a:solidFill>
              </a:rPr>
              <a:t> </a:t>
            </a:r>
            <a:r>
              <a:rPr lang="uk-UA" sz="4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0000"/>
                </a:solidFill>
                <a:latin typeface="+mn-lt"/>
              </a:rPr>
              <a:t>Теплоізоляція усередині та ззовні  квартири </a:t>
            </a:r>
            <a:endParaRPr lang="uk-UA" sz="4000" b="1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4404105"/>
            <a:ext cx="4000528" cy="23110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785926"/>
            <a:ext cx="2168736" cy="32147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6578" y="1928802"/>
            <a:ext cx="2174091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Прямоугольник 12"/>
          <p:cNvSpPr/>
          <p:nvPr/>
        </p:nvSpPr>
        <p:spPr>
          <a:xfrm>
            <a:off x="2500313" y="1714500"/>
            <a:ext cx="4143375" cy="28321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000" b="1" i="1" dirty="0">
                <a:latin typeface="+mn-lt"/>
              </a:rPr>
              <a:t>Металопластикові вікна-це звуконепроникність, теплоізоляція, естетичний зовнішній вигляд і довговічність.</a:t>
            </a:r>
            <a:r>
              <a:rPr lang="ru-RU" sz="2000" b="1" i="1" dirty="0">
                <a:latin typeface="+mn-lt"/>
              </a:rPr>
              <a:t> </a:t>
            </a:r>
            <a:r>
              <a:rPr lang="uk-UA" sz="2000" b="1" i="1" dirty="0">
                <a:latin typeface="+mn-lt"/>
              </a:rPr>
              <a:t>Заміна</a:t>
            </a:r>
            <a:r>
              <a:rPr lang="ru-RU" sz="2000" b="1" i="1" dirty="0">
                <a:latin typeface="+mn-lt"/>
              </a:rPr>
              <a:t> старих  вікон на нові сучасні- допоможе заощадити до 50% енергії.</a:t>
            </a:r>
            <a:endParaRPr lang="uk-UA" sz="2000" b="1" i="1" dirty="0">
              <a:latin typeface="+mn-lt"/>
            </a:endParaRPr>
          </a:p>
          <a:p>
            <a:pPr>
              <a:defRPr/>
            </a:pPr>
            <a:endParaRPr lang="uk-UA" dirty="0"/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3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6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9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642918"/>
            <a:ext cx="8501122" cy="5786457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b="1" i="1" dirty="0" smtClean="0">
              <a:solidFill>
                <a:srgbClr val="FF0000"/>
              </a:solidFill>
            </a:endParaRPr>
          </a:p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400" b="1" i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МЕТА  ПРОЕКТУ:</a:t>
            </a:r>
          </a:p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1400" b="1" i="1" dirty="0" smtClean="0"/>
          </a:p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навчити розумному, дбайливому використанню енергії , зниженню її невиправданих втрат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3929066"/>
            <a:ext cx="2989263" cy="21304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857628"/>
            <a:ext cx="1857388" cy="22145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isometricOffAxis1Righ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3929066"/>
            <a:ext cx="1928826" cy="2000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isometricOffAxis2Lef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10" descr="MC900437815[1]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14282" y="0"/>
            <a:ext cx="118110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 descr="MC900437809[1]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858148" y="0"/>
            <a:ext cx="1150937" cy="121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401080" cy="1000132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FFFF00"/>
                </a:solidFill>
              </a:rPr>
              <a:t>   </a:t>
            </a:r>
            <a:r>
              <a:rPr lang="uk-UA" sz="4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0000"/>
                </a:solidFill>
                <a:latin typeface="+mn-lt"/>
              </a:rPr>
              <a:t>Теплоізоляція   усередині та ззовні  квартири </a:t>
            </a:r>
            <a:endParaRPr lang="uk-UA" sz="4000" b="1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98975">
            <a:off x="336119" y="1613211"/>
            <a:ext cx="2071701" cy="22145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05796">
            <a:off x="6640657" y="1497153"/>
            <a:ext cx="2262190" cy="23603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312328">
            <a:off x="6470781" y="4173567"/>
            <a:ext cx="2343152" cy="226402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3482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233729">
            <a:off x="498171" y="4135861"/>
            <a:ext cx="2136710" cy="22951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482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86116" y="1428736"/>
            <a:ext cx="2786082" cy="207170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2" name="Прямоугольник 11"/>
          <p:cNvSpPr/>
          <p:nvPr/>
        </p:nvSpPr>
        <p:spPr>
          <a:xfrm>
            <a:off x="2928938" y="3571875"/>
            <a:ext cx="3429000" cy="3140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uk-UA" b="1" dirty="0">
                <a:latin typeface="+mn-lt"/>
              </a:rPr>
              <a:t>В основі теплого пола лежить електричний мат, який розташований по периметру площі, підключається до контролера.  </a:t>
            </a:r>
            <a:r>
              <a:rPr lang="uk-UA" b="1" dirty="0" err="1">
                <a:latin typeface="+mn-lt"/>
              </a:rPr>
              <a:t>Котролер</a:t>
            </a:r>
            <a:r>
              <a:rPr lang="uk-UA" b="1" dirty="0">
                <a:latin typeface="+mn-lt"/>
              </a:rPr>
              <a:t> регулює температуру нагрівання. З теплою підлогою  завжди зможемо  контролювати тепло  в будь-яку погоду.</a:t>
            </a: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1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1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1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1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1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0"/>
            <a:ext cx="8572500" cy="1357313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uk-UA" dirty="0" smtClean="0"/>
              <a:t>  </a:t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     </a:t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sz="4400" dirty="0" smtClean="0"/>
              <a:t>    </a:t>
            </a:r>
            <a:r>
              <a:rPr lang="uk-UA" sz="4400" b="1" dirty="0" smtClean="0">
                <a:solidFill>
                  <a:srgbClr val="FFC000"/>
                </a:solidFill>
              </a:rPr>
              <a:t>Енергозбереження в побуті</a:t>
            </a:r>
            <a:r>
              <a:rPr lang="uk-UA" sz="5400" dirty="0" smtClean="0"/>
              <a:t/>
            </a:r>
            <a:br>
              <a:rPr lang="uk-UA" sz="5400" dirty="0" smtClean="0"/>
            </a:br>
            <a:r>
              <a:rPr lang="uk-UA" sz="5400" b="1" dirty="0" smtClean="0"/>
              <a:t> </a:t>
            </a:r>
            <a:r>
              <a:rPr lang="uk-UA" sz="4000" b="1" dirty="0" smtClean="0">
                <a:solidFill>
                  <a:srgbClr val="0070C0"/>
                </a:solidFill>
              </a:rPr>
              <a:t>Поради по економії енергії:</a:t>
            </a:r>
            <a:endParaRPr lang="uk-UA" sz="6000" i="1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pic>
        <p:nvPicPr>
          <p:cNvPr id="17411" name="Picture 5" descr="athome_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1357313"/>
            <a:ext cx="10001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Прямоугольник 7"/>
          <p:cNvSpPr>
            <a:spLocks noChangeArrowheads="1"/>
          </p:cNvSpPr>
          <p:nvPr/>
        </p:nvSpPr>
        <p:spPr bwMode="auto">
          <a:xfrm>
            <a:off x="0" y="2857500"/>
            <a:ext cx="2444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/>
              <a:t>Не викидайте гроші</a:t>
            </a:r>
          </a:p>
          <a:p>
            <a:pPr algn="ctr"/>
            <a:r>
              <a:rPr lang="uk-UA" b="1"/>
              <a:t> у вікно</a:t>
            </a:r>
            <a:endParaRPr lang="uk-UA"/>
          </a:p>
        </p:txBody>
      </p:sp>
      <p:pic>
        <p:nvPicPr>
          <p:cNvPr id="17413" name="Picture 6" descr="athome_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3857625"/>
            <a:ext cx="1133475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Прямоугольник 9"/>
          <p:cNvSpPr>
            <a:spLocks noChangeArrowheads="1"/>
          </p:cNvSpPr>
          <p:nvPr/>
        </p:nvSpPr>
        <p:spPr bwMode="auto">
          <a:xfrm>
            <a:off x="214313" y="5643563"/>
            <a:ext cx="20986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b="1"/>
              <a:t>Не перегрівайте </a:t>
            </a:r>
          </a:p>
          <a:p>
            <a:pPr algn="ctr"/>
            <a:r>
              <a:rPr lang="uk-UA" b="1"/>
              <a:t>квартиру</a:t>
            </a:r>
            <a:endParaRPr lang="uk-UA"/>
          </a:p>
        </p:txBody>
      </p:sp>
      <p:pic>
        <p:nvPicPr>
          <p:cNvPr id="17415" name="Picture 7" descr="athome_0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9500" y="1214438"/>
            <a:ext cx="9906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8" descr="athome_0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00500" y="1428750"/>
            <a:ext cx="1062038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7" name="Прямоугольник 12"/>
          <p:cNvSpPr>
            <a:spLocks noChangeArrowheads="1"/>
          </p:cNvSpPr>
          <p:nvPr/>
        </p:nvSpPr>
        <p:spPr bwMode="auto">
          <a:xfrm>
            <a:off x="2714625" y="3143250"/>
            <a:ext cx="36433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/>
              <a:t>Коли варите й печете,</a:t>
            </a:r>
          </a:p>
          <a:p>
            <a:pPr algn="ctr"/>
            <a:r>
              <a:rPr lang="uk-UA" b="1"/>
              <a:t> зменшуйте інтенсивність полум'я</a:t>
            </a:r>
            <a:endParaRPr lang="uk-UA"/>
          </a:p>
        </p:txBody>
      </p:sp>
      <p:sp>
        <p:nvSpPr>
          <p:cNvPr id="17418" name="Прямоугольник 13"/>
          <p:cNvSpPr>
            <a:spLocks noChangeArrowheads="1"/>
          </p:cNvSpPr>
          <p:nvPr/>
        </p:nvSpPr>
        <p:spPr bwMode="auto">
          <a:xfrm>
            <a:off x="6357938" y="2786063"/>
            <a:ext cx="27860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/>
              <a:t>Більше світла з меншими витратами енергії</a:t>
            </a:r>
            <a:r>
              <a:rPr lang="uk-UA"/>
              <a:t/>
            </a:r>
            <a:br>
              <a:rPr lang="uk-UA"/>
            </a:br>
            <a:endParaRPr lang="uk-UA"/>
          </a:p>
        </p:txBody>
      </p:sp>
      <p:pic>
        <p:nvPicPr>
          <p:cNvPr id="17419" name="Picture 9" descr="athome_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58063" y="4000500"/>
            <a:ext cx="1214437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0" name="Прямоугольник 15"/>
          <p:cNvSpPr>
            <a:spLocks noChangeArrowheads="1"/>
          </p:cNvSpPr>
          <p:nvPr/>
        </p:nvSpPr>
        <p:spPr bwMode="auto">
          <a:xfrm>
            <a:off x="7239000" y="5857875"/>
            <a:ext cx="1905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b="1"/>
              <a:t>Охолоджуйте з</a:t>
            </a:r>
          </a:p>
          <a:p>
            <a:pPr algn="ctr"/>
            <a:r>
              <a:rPr lang="uk-UA" b="1"/>
              <a:t> розумом</a:t>
            </a:r>
            <a:endParaRPr lang="uk-UA"/>
          </a:p>
        </p:txBody>
      </p:sp>
      <p:pic>
        <p:nvPicPr>
          <p:cNvPr id="17421" name="Picture 10" descr="athome_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29063" y="4143375"/>
            <a:ext cx="1285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2" name="Прямоугольник 17"/>
          <p:cNvSpPr>
            <a:spLocks noChangeArrowheads="1"/>
          </p:cNvSpPr>
          <p:nvPr/>
        </p:nvSpPr>
        <p:spPr bwMode="auto">
          <a:xfrm>
            <a:off x="3143250" y="5657850"/>
            <a:ext cx="30003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/>
              <a:t>Розумні господарки виконують прання, пам'ятаючи про збереження енергії</a:t>
            </a:r>
            <a:endParaRPr lang="uk-UA"/>
          </a:p>
        </p:txBody>
      </p:sp>
      <p:sp>
        <p:nvSpPr>
          <p:cNvPr id="19" name="Стрелка вверх 18"/>
          <p:cNvSpPr/>
          <p:nvPr/>
        </p:nvSpPr>
        <p:spPr>
          <a:xfrm>
            <a:off x="928688" y="2571750"/>
            <a:ext cx="214312" cy="35718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20" name="Стрелка вверх 19"/>
          <p:cNvSpPr/>
          <p:nvPr/>
        </p:nvSpPr>
        <p:spPr>
          <a:xfrm>
            <a:off x="4500563" y="2786063"/>
            <a:ext cx="214312" cy="35718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21" name="Стрелка вверх 20"/>
          <p:cNvSpPr/>
          <p:nvPr/>
        </p:nvSpPr>
        <p:spPr>
          <a:xfrm>
            <a:off x="1000125" y="5357813"/>
            <a:ext cx="214313" cy="35718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22" name="Стрелка вверх 21"/>
          <p:cNvSpPr/>
          <p:nvPr/>
        </p:nvSpPr>
        <p:spPr>
          <a:xfrm>
            <a:off x="7858125" y="2500313"/>
            <a:ext cx="214313" cy="35718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23" name="Стрелка вверх 22"/>
          <p:cNvSpPr/>
          <p:nvPr/>
        </p:nvSpPr>
        <p:spPr>
          <a:xfrm>
            <a:off x="8001000" y="5500688"/>
            <a:ext cx="214313" cy="35718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24" name="Стрелка вверх 23"/>
          <p:cNvSpPr/>
          <p:nvPr/>
        </p:nvSpPr>
        <p:spPr>
          <a:xfrm>
            <a:off x="4572000" y="5429250"/>
            <a:ext cx="214313" cy="35718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4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4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4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6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9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7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8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500"/>
                            </p:stCondLst>
                            <p:childTnLst>
                              <p:par>
                                <p:cTn id="8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91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000"/>
                            </p:stCondLst>
                            <p:childTnLst>
                              <p:par>
                                <p:cTn id="9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4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420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42844" y="142852"/>
            <a:ext cx="8858312" cy="1200329"/>
          </a:xfrm>
          <a:gradFill flip="none" rotWithShape="1">
            <a:gsLst>
              <a:gs pos="0">
                <a:srgbClr val="EDF7F2">
                  <a:shade val="30000"/>
                  <a:satMod val="115000"/>
                </a:srgbClr>
              </a:gs>
              <a:gs pos="50000">
                <a:srgbClr val="EDF7F2">
                  <a:shade val="67500"/>
                  <a:satMod val="115000"/>
                </a:srgbClr>
              </a:gs>
              <a:gs pos="100000">
                <a:srgbClr val="EDF7F2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accent1"/>
            </a:solidFill>
          </a:ln>
        </p:spPr>
        <p:txBody>
          <a:bodyPr lIns="91440" rIns="91440" anchor="ctr">
            <a:spAutoFit/>
          </a:bodyPr>
          <a:lstStyle/>
          <a:p>
            <a:pPr marR="0" algn="ctr" eaLnBrk="1" hangingPunct="1">
              <a:spcBef>
                <a:spcPct val="0"/>
              </a:spcBef>
              <a:buClrTx/>
              <a:buSzTx/>
              <a:defRPr/>
            </a:pPr>
            <a:r>
              <a:rPr lang="ru-RU" sz="2400" b="1" dirty="0" smtClean="0">
                <a:solidFill>
                  <a:srgbClr val="336600"/>
                </a:solidFill>
                <a:cs typeface="Arial" pitchFamily="34" charset="0"/>
              </a:rPr>
              <a:t>                                      </a:t>
            </a:r>
            <a:r>
              <a:rPr lang="uk-UA" sz="2400" b="1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Проектний продукт </a:t>
            </a:r>
            <a:r>
              <a:rPr lang="uk-UA" sz="2400" b="1" dirty="0" smtClean="0">
                <a:solidFill>
                  <a:srgbClr val="336600"/>
                </a:solidFill>
                <a:cs typeface="Arial" pitchFamily="34" charset="0"/>
              </a:rPr>
              <a:t>                     </a:t>
            </a:r>
          </a:p>
          <a:p>
            <a:pPr marR="0" algn="ctr" eaLnBrk="1" hangingPunct="1">
              <a:spcBef>
                <a:spcPct val="0"/>
              </a:spcBef>
              <a:buClrTx/>
              <a:buSzTx/>
              <a:defRPr/>
            </a:pPr>
            <a:r>
              <a:rPr lang="uk-UA" sz="2400" b="1" dirty="0" smtClean="0">
                <a:solidFill>
                  <a:srgbClr val="FF0000"/>
                </a:solidFill>
                <a:cs typeface="Arial" pitchFamily="34" charset="0"/>
              </a:rPr>
              <a:t>                      </a:t>
            </a:r>
            <a:r>
              <a:rPr lang="uk-UA" sz="2400" b="1" dirty="0" smtClean="0">
                <a:solidFill>
                  <a:srgbClr val="CC3300"/>
                </a:solidFill>
                <a:cs typeface="Arial" pitchFamily="34" charset="0"/>
              </a:rPr>
              <a:t>Енергозбереження в побуті: 32способи        </a:t>
            </a:r>
          </a:p>
          <a:p>
            <a:pPr marR="0" algn="ctr" eaLnBrk="1" hangingPunct="1">
              <a:spcBef>
                <a:spcPct val="0"/>
              </a:spcBef>
              <a:buClrTx/>
              <a:buSzTx/>
              <a:defRPr/>
            </a:pPr>
            <a:r>
              <a:rPr lang="uk-UA" sz="2400" b="1" dirty="0" smtClean="0">
                <a:solidFill>
                  <a:srgbClr val="336600"/>
                </a:solidFill>
                <a:cs typeface="Arial" pitchFamily="34" charset="0"/>
              </a:rPr>
              <a:t>                  </a:t>
            </a:r>
            <a:r>
              <a:rPr lang="uk-UA" sz="2400" b="1" dirty="0" smtClean="0">
                <a:solidFill>
                  <a:srgbClr val="336600"/>
                </a:solidFill>
                <a:latin typeface="Monotype Corsiva" pitchFamily="66" charset="0"/>
                <a:cs typeface="Arial" pitchFamily="34" charset="0"/>
              </a:rPr>
              <a:t>Поради щодо економії енергії  БУДИНКУ                   </a:t>
            </a:r>
            <a:endParaRPr lang="uk-UA" sz="900" dirty="0" smtClean="0">
              <a:solidFill>
                <a:srgbClr val="336600"/>
              </a:solidFill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1500198" cy="1071570"/>
          </a:xfrm>
          <a:prstGeom prst="rect">
            <a:avLst/>
          </a:prstGeom>
          <a:ln w="190500" cap="sq">
            <a:solidFill>
              <a:schemeClr val="accent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8441" name="Рисунок 3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1571625"/>
            <a:ext cx="884237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2" name="Рисунок 4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88" y="1571625"/>
            <a:ext cx="873125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3" name="Рисунок 7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0313" y="1571625"/>
            <a:ext cx="1004887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4" name="Рисунок 5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43313" y="1571625"/>
            <a:ext cx="890587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5" name="Рисунок 9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00688" y="2643188"/>
            <a:ext cx="969962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6" name="Рисунок 13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15125" y="2643188"/>
            <a:ext cx="871538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7" name="Рисунок 10"/>
          <p:cNvPicPr>
            <a:picLocks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858125" y="2643188"/>
            <a:ext cx="96361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8" name="Рисунок 8"/>
          <p:cNvPicPr>
            <a:picLocks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286250" y="2643188"/>
            <a:ext cx="896938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9" name="Рисунок 1"/>
          <p:cNvPicPr>
            <a:picLocks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57188" y="3857625"/>
            <a:ext cx="1165225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0" name="Рисунок 16"/>
          <p:cNvPicPr>
            <a:picLocks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643063" y="3857625"/>
            <a:ext cx="1165225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1" name="Рисунок 15"/>
          <p:cNvPicPr>
            <a:picLocks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000375" y="3786188"/>
            <a:ext cx="987425" cy="95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2" name="Рисунок 14"/>
          <p:cNvPicPr>
            <a:picLocks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143375" y="3786188"/>
            <a:ext cx="10255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3" name="Рисунок 18"/>
          <p:cNvPicPr>
            <a:picLocks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000500" y="5214938"/>
            <a:ext cx="1000125" cy="99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4" name="Рисунок 19"/>
          <p:cNvPicPr>
            <a:picLocks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143500" y="5214938"/>
            <a:ext cx="1165225" cy="98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5" name="Рисунок 22"/>
          <p:cNvPicPr>
            <a:picLocks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500813" y="5214938"/>
            <a:ext cx="1055687" cy="99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6" name="Рисунок 20"/>
          <p:cNvPicPr>
            <a:picLocks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7643813" y="5214938"/>
            <a:ext cx="1201737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57" name="Rectangle 20"/>
          <p:cNvSpPr>
            <a:spLocks noChangeArrowheads="1"/>
          </p:cNvSpPr>
          <p:nvPr/>
        </p:nvSpPr>
        <p:spPr bwMode="auto">
          <a:xfrm>
            <a:off x="5715000" y="1643063"/>
            <a:ext cx="3143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uk-UA" sz="2800" b="1">
                <a:latin typeface="Monotype Corsiva" pitchFamily="66" charset="0"/>
              </a:rPr>
              <a:t>Економія тепла</a:t>
            </a:r>
            <a:endParaRPr lang="uk-UA" sz="1400" b="1"/>
          </a:p>
        </p:txBody>
      </p:sp>
      <p:sp>
        <p:nvSpPr>
          <p:cNvPr id="28" name="Двойная стрелка влево/вправо 27"/>
          <p:cNvSpPr/>
          <p:nvPr/>
        </p:nvSpPr>
        <p:spPr>
          <a:xfrm>
            <a:off x="4714875" y="1785938"/>
            <a:ext cx="928688" cy="28575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8459" name="Rectangle 21"/>
          <p:cNvSpPr>
            <a:spLocks noChangeArrowheads="1"/>
          </p:cNvSpPr>
          <p:nvPr/>
        </p:nvSpPr>
        <p:spPr bwMode="auto">
          <a:xfrm>
            <a:off x="6429375" y="4071938"/>
            <a:ext cx="2714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uk-UA" sz="2800" b="1">
                <a:latin typeface="Monotype Corsiva" pitchFamily="66" charset="0"/>
              </a:rPr>
              <a:t>Економія води </a:t>
            </a:r>
            <a:endParaRPr lang="uk-UA" b="1"/>
          </a:p>
        </p:txBody>
      </p:sp>
      <p:sp>
        <p:nvSpPr>
          <p:cNvPr id="30" name="Двойная стрелка влево/вправо 29"/>
          <p:cNvSpPr/>
          <p:nvPr/>
        </p:nvSpPr>
        <p:spPr>
          <a:xfrm>
            <a:off x="3286125" y="2928938"/>
            <a:ext cx="928688" cy="28575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31" name="Двойная стрелка влево/вправо 30"/>
          <p:cNvSpPr/>
          <p:nvPr/>
        </p:nvSpPr>
        <p:spPr>
          <a:xfrm>
            <a:off x="5357813" y="4214813"/>
            <a:ext cx="928687" cy="28575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32" name="Двойная стрелка влево/вправо 31"/>
          <p:cNvSpPr/>
          <p:nvPr/>
        </p:nvSpPr>
        <p:spPr>
          <a:xfrm>
            <a:off x="2857500" y="5643563"/>
            <a:ext cx="928688" cy="28575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8463" name="Rectangle 21"/>
          <p:cNvSpPr>
            <a:spLocks noChangeArrowheads="1"/>
          </p:cNvSpPr>
          <p:nvPr/>
        </p:nvSpPr>
        <p:spPr bwMode="auto">
          <a:xfrm>
            <a:off x="357188" y="2857500"/>
            <a:ext cx="292893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uk-UA" sz="2400" b="1">
                <a:latin typeface="Monotype Corsiva" pitchFamily="66" charset="0"/>
              </a:rPr>
              <a:t>Економія електричної енергії </a:t>
            </a:r>
            <a:endParaRPr lang="uk-UA" sz="1600" b="1"/>
          </a:p>
        </p:txBody>
      </p:sp>
      <p:sp>
        <p:nvSpPr>
          <p:cNvPr id="18464" name="Rectangle 21"/>
          <p:cNvSpPr>
            <a:spLocks noChangeArrowheads="1"/>
          </p:cNvSpPr>
          <p:nvPr/>
        </p:nvSpPr>
        <p:spPr bwMode="auto">
          <a:xfrm>
            <a:off x="642938" y="5500688"/>
            <a:ext cx="2286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uk-UA" sz="2800" b="1">
                <a:latin typeface="Monotype Corsiva" pitchFamily="66" charset="0"/>
              </a:rPr>
              <a:t>Економія газу </a:t>
            </a:r>
            <a:endParaRPr lang="uk-UA" b="1"/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434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500"/>
                                        <p:tgtEl>
                                          <p:spTgt spid="14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500"/>
                                        <p:tgtEl>
                                          <p:spTgt spid="143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3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3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500"/>
                                        <p:tgtEl>
                                          <p:spTgt spid="143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18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18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18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60"/>
                            </p:stCondLst>
                            <p:childTnLst>
                              <p:par>
                                <p:cTn id="6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60"/>
                            </p:stCondLst>
                            <p:childTnLst>
                              <p:par>
                                <p:cTn id="6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60"/>
                            </p:stCondLst>
                            <p:childTnLst>
                              <p:par>
                                <p:cTn id="7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6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60"/>
                            </p:stCondLst>
                            <p:childTnLst>
                              <p:par>
                                <p:cTn id="8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60"/>
                            </p:stCondLst>
                            <p:childTnLst>
                              <p:par>
                                <p:cTn id="8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9" dur="80"/>
                                        <p:tgtEl>
                                          <p:spTgt spid="18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0" dur="80"/>
                                        <p:tgtEl>
                                          <p:spTgt spid="18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80"/>
                                        <p:tgtEl>
                                          <p:spTgt spid="18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14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64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14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64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140"/>
                            </p:stCondLst>
                            <p:childTnLst>
                              <p:par>
                                <p:cTn id="10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2140"/>
                            </p:stCondLst>
                            <p:childTnLst>
                              <p:par>
                                <p:cTn id="1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7" dur="80"/>
                                        <p:tgtEl>
                                          <p:spTgt spid="18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8" dur="80"/>
                                        <p:tgtEl>
                                          <p:spTgt spid="18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80"/>
                                        <p:tgtEl>
                                          <p:spTgt spid="18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2660"/>
                            </p:stCondLst>
                            <p:childTnLst>
                              <p:par>
                                <p:cTn id="1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160"/>
                            </p:stCondLst>
                            <p:childTnLst>
                              <p:par>
                                <p:cTn id="1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3660"/>
                            </p:stCondLst>
                            <p:childTnLst>
                              <p:par>
                                <p:cTn id="1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4160"/>
                            </p:stCondLst>
                            <p:childTnLst>
                              <p:par>
                                <p:cTn id="1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4660"/>
                            </p:stCondLst>
                            <p:childTnLst>
                              <p:par>
                                <p:cTn id="13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5160"/>
                            </p:stCondLst>
                            <p:childTnLst>
                              <p:par>
                                <p:cTn id="14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5" dur="80"/>
                                        <p:tgtEl>
                                          <p:spTgt spid="18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6" dur="80"/>
                                        <p:tgtEl>
                                          <p:spTgt spid="18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80"/>
                                        <p:tgtEl>
                                          <p:spTgt spid="18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 build="p" animBg="1"/>
      <p:bldP spid="28" grpId="0" animBg="1"/>
      <p:bldP spid="30" grpId="0" animBg="1"/>
      <p:bldP spid="31" grpId="0" animBg="1"/>
      <p:bldP spid="3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3" y="476671"/>
            <a:ext cx="8786812" cy="1080121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dirty="0" smtClean="0"/>
              <a:t>  </a:t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        </a:t>
            </a:r>
            <a:br>
              <a:rPr lang="uk-UA" dirty="0" smtClean="0"/>
            </a:br>
            <a:r>
              <a:rPr lang="uk-UA" sz="6000" i="1" dirty="0" smtClean="0">
                <a:solidFill>
                  <a:srgbClr val="FFC000"/>
                </a:solidFill>
                <a:latin typeface="Monotype Corsiva" pitchFamily="66" charset="0"/>
              </a:rPr>
              <a:t/>
            </a:r>
            <a:br>
              <a:rPr lang="uk-UA" sz="6000" i="1" dirty="0" smtClean="0">
                <a:solidFill>
                  <a:srgbClr val="FFC000"/>
                </a:solidFill>
                <a:latin typeface="Monotype Corsiva" pitchFamily="66" charset="0"/>
              </a:rPr>
            </a:br>
            <a:r>
              <a:rPr lang="uk-UA" sz="5600" i="1" dirty="0" smtClean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Проект виконували </a:t>
            </a:r>
            <a:r>
              <a:rPr lang="uk-UA" sz="5600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учні </a:t>
            </a:r>
            <a:br>
              <a:rPr lang="uk-UA" sz="5600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uk-UA" sz="5600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3 класу та Гуртова Л.В.</a:t>
            </a:r>
            <a:endParaRPr lang="uk-UA" sz="5600" i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026" name="Picture 2" descr="D:\Мамуля\Фото Л.В\3 клас\IMG_273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628800"/>
            <a:ext cx="6498167" cy="487362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85728"/>
            <a:ext cx="8858312" cy="2786082"/>
          </a:xfrm>
        </p:spPr>
        <p:txBody>
          <a:bodyPr>
            <a:normAutofit fontScale="2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uk-UA" sz="2800" dirty="0" smtClean="0">
              <a:solidFill>
                <a:srgbClr val="660066"/>
              </a:solidFill>
            </a:endParaRPr>
          </a:p>
          <a:p>
            <a:pPr marL="274320" indent="-274320"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sz="2800" i="1" dirty="0" smtClean="0">
                <a:solidFill>
                  <a:srgbClr val="FFFF00"/>
                </a:solidFill>
                <a:latin typeface="Monotype Corsiva" pitchFamily="66" charset="0"/>
              </a:rPr>
              <a:t>                                                             </a:t>
            </a:r>
            <a:r>
              <a:rPr lang="uk-UA" sz="1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Якщо ми будемо раціонально використовувати усі ресурси</a:t>
            </a:r>
            <a:r>
              <a:rPr lang="ru-RU" sz="1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, то </a:t>
            </a:r>
            <a:r>
              <a:rPr lang="uk-UA" sz="1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ми маємо шанс</a:t>
            </a:r>
            <a:r>
              <a:rPr lang="ru-RU" sz="1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прод</a:t>
            </a:r>
            <a:r>
              <a:rPr lang="uk-UA" sz="1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овжити життя на       нашій  прекрасній планеті 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C3300"/>
                </a:solidFill>
                <a:latin typeface="Monotype Corsiva" pitchFamily="66" charset="0"/>
              </a:rPr>
              <a:t>                                              </a:t>
            </a:r>
            <a:r>
              <a:rPr lang="uk-UA" sz="16000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 Е М Л Я</a:t>
            </a:r>
            <a:r>
              <a:rPr lang="ru-RU" sz="16000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. </a:t>
            </a:r>
            <a:endParaRPr lang="ru-RU" sz="16000" b="1" i="1" dirty="0" smtClean="0">
              <a:solidFill>
                <a:srgbClr val="CC330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uk-UA" sz="2800" b="1" i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onotype Corsiva" pitchFamily="66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uk-UA" dirty="0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3286124"/>
            <a:ext cx="4214842" cy="33575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85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385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385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385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571481"/>
            <a:ext cx="8715436" cy="857255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80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0000"/>
                </a:solidFill>
                <a:latin typeface="+mn-lt"/>
              </a:rPr>
              <a:t>    Робота над проектом</a:t>
            </a:r>
            <a:endParaRPr lang="ru-RU" sz="4800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313" y="1714500"/>
            <a:ext cx="8715375" cy="471487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R="0" eaLnBrk="1" hangingPunct="1">
              <a:defRPr/>
            </a:pPr>
            <a:endParaRPr lang="ru-RU" sz="2800" i="1" dirty="0" smtClean="0">
              <a:solidFill>
                <a:srgbClr val="336600"/>
              </a:solidFill>
            </a:endParaRPr>
          </a:p>
          <a:p>
            <a:pPr marR="0" algn="r" eaLnBrk="1" hangingPunct="1">
              <a:defRPr/>
            </a:pPr>
            <a:r>
              <a:rPr lang="ru-RU" sz="2800" i="1" dirty="0" smtClean="0">
                <a:solidFill>
                  <a:srgbClr val="336600"/>
                </a:solidFill>
              </a:rPr>
              <a:t>                                                    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Відбір</a:t>
            </a:r>
            <a:r>
              <a:rPr lang="ru-RU" sz="2800" b="1" i="1" dirty="0" smtClean="0">
                <a:solidFill>
                  <a:srgbClr val="002060"/>
                </a:solidFill>
              </a:rPr>
              <a:t>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літератури</a:t>
            </a:r>
            <a:r>
              <a:rPr lang="ru-RU" sz="2800" b="1" i="1" dirty="0" smtClean="0">
                <a:solidFill>
                  <a:srgbClr val="002060"/>
                </a:solidFill>
              </a:rPr>
              <a:t> </a:t>
            </a:r>
          </a:p>
          <a:p>
            <a:pPr marR="0" algn="r" eaLnBrk="1" hangingPunct="1">
              <a:defRPr/>
            </a:pPr>
            <a:r>
              <a:rPr lang="ru-RU" sz="2800" b="1" i="1" dirty="0" smtClean="0">
                <a:solidFill>
                  <a:srgbClr val="002060"/>
                </a:solidFill>
              </a:rPr>
              <a:t>                                                по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вибраній</a:t>
            </a:r>
            <a:r>
              <a:rPr lang="ru-RU" sz="2800" b="1" i="1" dirty="0" smtClean="0">
                <a:solidFill>
                  <a:srgbClr val="002060"/>
                </a:solidFill>
              </a:rPr>
              <a:t> 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темі</a:t>
            </a:r>
            <a:r>
              <a:rPr lang="ru-RU" sz="2800" b="1" i="1" dirty="0" smtClean="0">
                <a:solidFill>
                  <a:srgbClr val="002060"/>
                </a:solidFill>
              </a:rPr>
              <a:t>                                  проекту                        </a:t>
            </a:r>
          </a:p>
          <a:p>
            <a:pPr marR="0" eaLnBrk="1" hangingPunct="1">
              <a:defRPr/>
            </a:pPr>
            <a:endParaRPr lang="ru-RU" sz="2800" i="1" dirty="0" smtClean="0">
              <a:solidFill>
                <a:srgbClr val="336600"/>
              </a:solidFill>
            </a:endParaRPr>
          </a:p>
          <a:p>
            <a:pPr marR="0" eaLnBrk="1" hangingPunct="1">
              <a:defRPr/>
            </a:pPr>
            <a:endParaRPr lang="ru-RU" sz="2800" i="1" dirty="0" smtClean="0">
              <a:solidFill>
                <a:srgbClr val="336600"/>
              </a:solidFill>
            </a:endParaRPr>
          </a:p>
          <a:p>
            <a:pPr marR="0" algn="l" eaLnBrk="1" hangingPunct="1">
              <a:defRPr/>
            </a:pPr>
            <a:endParaRPr lang="ru-RU" sz="1400" i="1" dirty="0" smtClean="0">
              <a:solidFill>
                <a:srgbClr val="336600"/>
              </a:solidFill>
            </a:endParaRPr>
          </a:p>
          <a:p>
            <a:pPr marR="0" algn="l" eaLnBrk="1" hangingPunct="1">
              <a:defRPr/>
            </a:pPr>
            <a:r>
              <a:rPr lang="ru-RU" sz="2800" i="1" dirty="0" smtClean="0">
                <a:solidFill>
                  <a:srgbClr val="336600"/>
                </a:solidFill>
              </a:rPr>
              <a:t>               </a:t>
            </a:r>
          </a:p>
          <a:p>
            <a:pPr marR="0" algn="l" eaLnBrk="1" hangingPunct="1">
              <a:defRPr/>
            </a:pPr>
            <a:r>
              <a:rPr lang="ru-RU" sz="2800" i="1" dirty="0" smtClean="0">
                <a:solidFill>
                  <a:srgbClr val="336600"/>
                </a:solidFill>
              </a:rPr>
              <a:t>              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Вивчення</a:t>
            </a:r>
            <a:r>
              <a:rPr lang="ru-RU" sz="2800" b="1" i="1" dirty="0" smtClean="0">
                <a:solidFill>
                  <a:srgbClr val="002060"/>
                </a:solidFill>
              </a:rPr>
              <a:t> </a:t>
            </a:r>
          </a:p>
          <a:p>
            <a:pPr marR="0" algn="l" eaLnBrk="1" hangingPunct="1">
              <a:defRPr/>
            </a:pPr>
            <a:r>
              <a:rPr lang="ru-RU" sz="2800" b="1" i="1" dirty="0" smtClean="0">
                <a:solidFill>
                  <a:srgbClr val="002060"/>
                </a:solidFill>
              </a:rPr>
              <a:t>          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першоджерел</a:t>
            </a:r>
            <a:r>
              <a:rPr lang="ru-RU" sz="2800" b="1" i="1" dirty="0" smtClean="0">
                <a:solidFill>
                  <a:srgbClr val="002060"/>
                </a:solidFill>
              </a:rPr>
              <a:t>           </a:t>
            </a:r>
          </a:p>
        </p:txBody>
      </p:sp>
      <p:pic>
        <p:nvPicPr>
          <p:cNvPr id="8" name="Picture 9" descr="MC900437809[1]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14283" y="500041"/>
            <a:ext cx="1071570" cy="1000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860032" y="332656"/>
            <a:ext cx="3672408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dirty="0" smtClean="0"/>
              <a:t>-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У природі існують заряджені частинки – електрони.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Кожен електрон несе невеликий заряд енергії. Але коли електронів збирається багато, заряд робиться більшим і виникає електрична напруга.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Відео потік заряджених частинок, що рухається в одному напрямку, вчені назвали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електричним струмом.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Ось чому електричний струм може переміщатися по дроті на великі відстані.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- Цей потік електронів має величезну силу й енергію.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Він може змусити світитися лампочку, працювати величезні верстати, машини, освітлювати вулиці та стати нашим найпершим помічником у побуті.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- Діти, поміркуйте: а де народжується електрика?)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/>
          </a:p>
        </p:txBody>
      </p:sp>
      <p:pic>
        <p:nvPicPr>
          <p:cNvPr id="27650" name="Picture 2" descr="Это интересно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260648"/>
            <a:ext cx="4608512" cy="6336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 l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188640"/>
            <a:ext cx="489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3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32040" y="692696"/>
            <a:ext cx="3888432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Нашим супутником буде предмет схожий на сонечко. Вам цікаво, хто це ? От коли ви відгадаєте загадку, тоді  дізнаєтеся хто це буде.</a:t>
            </a:r>
          </a:p>
          <a:p>
            <a:pPr algn="just"/>
            <a:endParaRPr lang="ru-RU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just"/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І не сонце, і не місяць,</a:t>
            </a:r>
          </a:p>
          <a:p>
            <a:pPr algn="just"/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 а світить ясно, як удень. .. </a:t>
            </a:r>
          </a:p>
          <a:p>
            <a:pPr algn="just"/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                             </a:t>
            </a:r>
            <a:r>
              <a:rPr lang="uk-UA" sz="2000" b="1" dirty="0" smtClean="0">
                <a:solidFill>
                  <a:schemeClr val="accent2">
                    <a:lumMod val="75000"/>
                  </a:schemeClr>
                </a:solidFill>
              </a:rPr>
              <a:t>( лампочка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)</a:t>
            </a:r>
          </a:p>
          <a:p>
            <a:pPr algn="just"/>
            <a:endParaRPr lang="ru-RU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just"/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 Дає електрику країні</a:t>
            </a:r>
            <a:endParaRPr lang="ru-RU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just"/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Ця чарівниця – станція.</a:t>
            </a:r>
            <a:endParaRPr lang="ru-RU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just"/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І здогадатись ви повинні</a:t>
            </a:r>
            <a:endParaRPr lang="ru-RU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just"/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Що це - ……. (електростанція)</a:t>
            </a:r>
          </a:p>
          <a:p>
            <a:pPr algn="just"/>
            <a:endParaRPr lang="ru-RU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just"/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Цей будинок називається – </a:t>
            </a:r>
            <a:r>
              <a:rPr lang="uk-UA" sz="2000" b="1" dirty="0" smtClean="0">
                <a:solidFill>
                  <a:schemeClr val="accent2">
                    <a:lumMod val="75000"/>
                  </a:schemeClr>
                </a:solidFill>
              </a:rPr>
              <a:t>електростанція.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endParaRPr lang="ru-RU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Picture 2" descr="Энергосбережение в Свердловской области Новости рынка 31 мая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0648"/>
            <a:ext cx="4860032" cy="61206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2691115301_f3b8699d5a_b.jpg"/>
          <p:cNvPicPr>
            <a:picLocks noChangeAspect="1"/>
          </p:cNvPicPr>
          <p:nvPr/>
        </p:nvPicPr>
        <p:blipFill>
          <a:blip r:embed="rId4" cstate="print">
            <a:lum bright="70000" contrast="-70000"/>
          </a:blip>
          <a:srcRect b="-1457"/>
          <a:stretch>
            <a:fillRect/>
          </a:stretch>
        </p:blipFill>
        <p:spPr>
          <a:xfrm>
            <a:off x="914400" y="4645742"/>
            <a:ext cx="2386584" cy="2235094"/>
          </a:xfrm>
          <a:prstGeom prst="rect">
            <a:avLst/>
          </a:prstGeom>
          <a:ln>
            <a:noFill/>
          </a:ln>
          <a:effectLst/>
        </p:spPr>
      </p:pic>
      <p:sp>
        <p:nvSpPr>
          <p:cNvPr id="24" name="TextBox 23"/>
          <p:cNvSpPr txBox="1"/>
          <p:nvPr/>
        </p:nvSpPr>
        <p:spPr>
          <a:xfrm>
            <a:off x="3347864" y="980728"/>
            <a:ext cx="547260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uk-UA" sz="2800" b="1" dirty="0" smtClean="0">
                <a:solidFill>
                  <a:srgbClr val="F79646">
                    <a:lumMod val="75000"/>
                  </a:srgbClr>
                </a:solidFill>
                <a:cs typeface="Arial" pitchFamily="34" charset="0"/>
              </a:rPr>
              <a:t>Традиційні джерелі енергії</a:t>
            </a:r>
            <a:endParaRPr lang="uk-UA" sz="2800" b="1" dirty="0">
              <a:solidFill>
                <a:srgbClr val="F79646">
                  <a:lumMod val="75000"/>
                </a:srgbClr>
              </a:solidFill>
              <a:cs typeface="Arial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0" y="1512125"/>
            <a:ext cx="8686800" cy="28956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23" name="Picture 22" descr="2691115301_f3b8699d5a_b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99592" y="692696"/>
            <a:ext cx="2390503" cy="3960440"/>
          </a:xfrm>
          <a:prstGeom prst="rect">
            <a:avLst/>
          </a:prstGeom>
          <a:effectLst>
            <a:glow rad="101600">
              <a:schemeClr val="bg1">
                <a:alpha val="40000"/>
              </a:schemeClr>
            </a:glow>
            <a:reflection blurRad="6350" stA="50000" endA="300" endPos="55000" dir="5400000" sy="-100000" algn="bl" rotWithShape="0"/>
          </a:effectLst>
        </p:spPr>
      </p:pic>
      <p:sp>
        <p:nvSpPr>
          <p:cNvPr id="25" name="TextBox 24"/>
          <p:cNvSpPr txBox="1"/>
          <p:nvPr/>
        </p:nvSpPr>
        <p:spPr>
          <a:xfrm>
            <a:off x="3995936" y="1556792"/>
            <a:ext cx="4248472" cy="2769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200"/>
              </a:spcAft>
            </a:pPr>
            <a:r>
              <a:rPr lang="uk-UA" sz="2800" dirty="0" smtClean="0">
                <a:solidFill>
                  <a:prstClr val="white"/>
                </a:solidFill>
                <a:cs typeface="Arial" pitchFamily="34" charset="0"/>
              </a:rPr>
              <a:t>Атомні електростанції</a:t>
            </a:r>
          </a:p>
          <a:p>
            <a:pPr>
              <a:spcAft>
                <a:spcPts val="1200"/>
              </a:spcAft>
            </a:pPr>
            <a:r>
              <a:rPr lang="uk-UA" sz="2800" dirty="0" smtClean="0">
                <a:solidFill>
                  <a:prstClr val="white"/>
                </a:solidFill>
                <a:cs typeface="Arial" pitchFamily="34" charset="0"/>
              </a:rPr>
              <a:t>Теплоелектростанції</a:t>
            </a:r>
          </a:p>
          <a:p>
            <a:pPr>
              <a:spcAft>
                <a:spcPts val="1200"/>
              </a:spcAft>
            </a:pPr>
            <a:r>
              <a:rPr lang="uk-UA" sz="2800" dirty="0" smtClean="0">
                <a:solidFill>
                  <a:prstClr val="white"/>
                </a:solidFill>
                <a:cs typeface="Arial" pitchFamily="34" charset="0"/>
              </a:rPr>
              <a:t>Гідроелектростанції</a:t>
            </a:r>
          </a:p>
          <a:p>
            <a:pPr>
              <a:spcAft>
                <a:spcPts val="1200"/>
              </a:spcAft>
            </a:pPr>
            <a:r>
              <a:rPr lang="uk-UA" sz="2800" dirty="0" smtClean="0">
                <a:solidFill>
                  <a:prstClr val="white"/>
                </a:solidFill>
                <a:cs typeface="Arial" pitchFamily="34" charset="0"/>
              </a:rPr>
              <a:t>Вітрові електростанції</a:t>
            </a:r>
          </a:p>
          <a:p>
            <a:pPr>
              <a:spcAft>
                <a:spcPts val="1200"/>
              </a:spcAft>
            </a:pPr>
            <a:r>
              <a:rPr lang="uk-UA" sz="2800" dirty="0" smtClean="0">
                <a:solidFill>
                  <a:prstClr val="white"/>
                </a:solidFill>
                <a:cs typeface="Arial" pitchFamily="34" charset="0"/>
              </a:rPr>
              <a:t>Сонячні електростанції</a:t>
            </a:r>
            <a:endParaRPr lang="uk-UA" sz="2800" dirty="0">
              <a:solidFill>
                <a:prstClr val="white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05782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8353E-6 L -0.86666 3.78353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655948" cy="936104"/>
          </a:xfrm>
        </p:spPr>
        <p:txBody>
          <a:bodyPr>
            <a:normAutofit fontScale="90000"/>
          </a:bodyPr>
          <a:lstStyle/>
          <a:p>
            <a:r>
              <a:rPr lang="uk-UA" sz="3600" b="1" cap="none" dirty="0" err="1" smtClean="0">
                <a:ln w="18000">
                  <a:solidFill>
                    <a:schemeClr val="bg2">
                      <a:lumMod val="25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</a:rPr>
              <a:t>Атомна</a:t>
            </a:r>
            <a:r>
              <a:rPr lang="uk-UA" sz="3600" b="1" cap="none" dirty="0" err="1" smtClean="0">
                <a:ln w="18000">
                  <a:solidFill>
                    <a:schemeClr val="bg2">
                      <a:lumMod val="25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електростанція</a:t>
            </a:r>
            <a:r>
              <a:rPr lang="uk-UA" sz="3600" b="1" cap="none" dirty="0" smtClean="0">
                <a:ln w="18000">
                  <a:solidFill>
                    <a:schemeClr val="bg2">
                      <a:lumMod val="25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(АТС)</a:t>
            </a:r>
            <a:r>
              <a:rPr lang="uk-UA" sz="3200" b="1" cap="none" dirty="0" smtClean="0">
                <a:ln w="18000">
                  <a:solidFill>
                    <a:schemeClr val="bg2">
                      <a:lumMod val="25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uk-UA" sz="3200" b="1" cap="none" dirty="0" smtClean="0">
                <a:ln w="18000">
                  <a:solidFill>
                    <a:schemeClr val="bg2">
                      <a:lumMod val="25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ru-RU" sz="3200" b="1" cap="none" dirty="0">
              <a:ln w="18000">
                <a:solidFill>
                  <a:schemeClr val="bg2">
                    <a:lumMod val="25000"/>
                  </a:schemeClr>
                </a:solidFill>
                <a:prstDash val="solid"/>
                <a:miter lim="800000"/>
              </a:ln>
              <a:solidFill>
                <a:schemeClr val="accent3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Содержимое 3" descr="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139952" y="764704"/>
            <a:ext cx="4536504" cy="5256584"/>
          </a:xfrm>
        </p:spPr>
      </p:pic>
      <p:sp>
        <p:nvSpPr>
          <p:cNvPr id="5" name="TextBox 4"/>
          <p:cNvSpPr txBox="1"/>
          <p:nvPr/>
        </p:nvSpPr>
        <p:spPr>
          <a:xfrm>
            <a:off x="323528" y="908720"/>
            <a:ext cx="36004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rgbClr val="00B050"/>
                </a:solidFill>
              </a:rPr>
              <a:t>   АЕС – найпотужніша. Для виробництва використовують паливо, якого потрібно небагато, але поводитися з ним необхідно дуже обережно – воно радіоактивне. </a:t>
            </a:r>
          </a:p>
          <a:p>
            <a:endParaRPr lang="uk-UA" dirty="0" smtClean="0">
              <a:solidFill>
                <a:srgbClr val="00B050"/>
              </a:solidFill>
            </a:endParaRPr>
          </a:p>
          <a:p>
            <a:r>
              <a:rPr lang="uk-UA" dirty="0" smtClean="0">
                <a:solidFill>
                  <a:srgbClr val="00B050"/>
                </a:solidFill>
              </a:rPr>
              <a:t>   </a:t>
            </a:r>
            <a:r>
              <a:rPr lang="uk-UA" dirty="0" smtClean="0">
                <a:solidFill>
                  <a:schemeClr val="accent3">
                    <a:lumMod val="50000"/>
                  </a:schemeClr>
                </a:solidFill>
              </a:rPr>
              <a:t>Підвищена радіація шкідлива для життя і здоров'я людей. Наприклад: аварія на Чорнобильській АС. Минуло вже багато років після аварії, а наслідки цієї катастрофи відчутні ще й досі</a:t>
            </a:r>
            <a:r>
              <a:rPr lang="uk-UA" dirty="0" smtClean="0">
                <a:solidFill>
                  <a:srgbClr val="00B050"/>
                </a:solidFill>
              </a:rPr>
              <a:t>.</a:t>
            </a:r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7576398" cy="576064"/>
          </a:xfrm>
        </p:spPr>
        <p:txBody>
          <a:bodyPr>
            <a:noAutofit/>
          </a:bodyPr>
          <a:lstStyle/>
          <a:p>
            <a:r>
              <a:rPr lang="uk-UA" sz="3200" b="1" cap="none" dirty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chemeClr val="bg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Теплоелектростанція  ( ТЕС)</a:t>
            </a:r>
            <a:endParaRPr lang="ru-RU" sz="3200" dirty="0">
              <a:ln w="18000">
                <a:solidFill>
                  <a:srgbClr val="7030A0"/>
                </a:solidFill>
                <a:prstDash val="solid"/>
                <a:miter lim="800000"/>
              </a:ln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3968" y="908720"/>
            <a:ext cx="4248472" cy="5739422"/>
          </a:xfrm>
        </p:spPr>
      </p:pic>
      <p:sp>
        <p:nvSpPr>
          <p:cNvPr id="5" name="TextBox 4"/>
          <p:cNvSpPr txBox="1"/>
          <p:nvPr/>
        </p:nvSpPr>
        <p:spPr>
          <a:xfrm>
            <a:off x="323528" y="980728"/>
            <a:ext cx="3888433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>
                <a:solidFill>
                  <a:schemeClr val="accent2">
                    <a:lumMod val="75000"/>
                  </a:schemeClr>
                </a:solidFill>
              </a:rPr>
              <a:t>    Багато </a:t>
            </a:r>
            <a:r>
              <a:rPr lang="uk-UA" sz="1600" dirty="0" err="1" smtClean="0">
                <a:solidFill>
                  <a:schemeClr val="accent2">
                    <a:lumMod val="75000"/>
                  </a:schemeClr>
                </a:solidFill>
              </a:rPr>
              <a:t>електоенергії</a:t>
            </a:r>
            <a:r>
              <a:rPr lang="uk-UA" sz="1600" dirty="0" smtClean="0">
                <a:solidFill>
                  <a:schemeClr val="accent2">
                    <a:lumMod val="75000"/>
                  </a:schemeClr>
                </a:solidFill>
              </a:rPr>
              <a:t> виробляється на  ТЕ , на яких спалюють паливо: газ, вугілля, нафту, торф. Коли паливо згорає,виділяється багато шкідливих речовин, тому на трубах цих станцій установлені фільтри, що затримують їх. По </a:t>
            </a:r>
            <a:r>
              <a:rPr lang="uk-UA" sz="1600" dirty="0" err="1" smtClean="0">
                <a:solidFill>
                  <a:schemeClr val="accent2">
                    <a:lumMod val="75000"/>
                  </a:schemeClr>
                </a:solidFill>
              </a:rPr>
              <a:t>електорпроводах</a:t>
            </a:r>
            <a:r>
              <a:rPr lang="uk-UA" sz="1600" dirty="0" smtClean="0">
                <a:solidFill>
                  <a:schemeClr val="accent2">
                    <a:lumMod val="75000"/>
                  </a:schemeClr>
                </a:solidFill>
              </a:rPr>
              <a:t> електрична енергія потрапляє до наших осель, підприємств, міст і сіл.</a:t>
            </a:r>
          </a:p>
          <a:p>
            <a:endParaRPr lang="uk-UA" sz="16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uk-UA" sz="1600" dirty="0" smtClean="0">
                <a:solidFill>
                  <a:schemeClr val="bg2">
                    <a:lumMod val="50000"/>
                  </a:schemeClr>
                </a:solidFill>
              </a:rPr>
              <a:t>    В Україні працює багато великих і середніх теплових електростанцій в усіх регіонах. </a:t>
            </a:r>
            <a:r>
              <a:rPr lang="uk-UA" sz="1600" dirty="0" err="1" smtClean="0">
                <a:solidFill>
                  <a:schemeClr val="bg2">
                    <a:lumMod val="50000"/>
                  </a:schemeClr>
                </a:solidFill>
              </a:rPr>
              <a:t>Найбілоша</a:t>
            </a:r>
            <a:r>
              <a:rPr lang="uk-UA" sz="1600" dirty="0" smtClean="0">
                <a:solidFill>
                  <a:schemeClr val="bg2">
                    <a:lumMod val="50000"/>
                  </a:schemeClr>
                </a:solidFill>
              </a:rPr>
              <a:t> з-поміж них є Запорізька, Криворізька, </a:t>
            </a:r>
            <a:r>
              <a:rPr lang="uk-UA" sz="1600" dirty="0" err="1" smtClean="0">
                <a:solidFill>
                  <a:schemeClr val="bg2">
                    <a:lumMod val="50000"/>
                  </a:schemeClr>
                </a:solidFill>
              </a:rPr>
              <a:t>Буштинська</a:t>
            </a:r>
            <a:r>
              <a:rPr lang="uk-UA" sz="1600" dirty="0" smtClean="0">
                <a:solidFill>
                  <a:schemeClr val="bg2">
                    <a:lumMod val="50000"/>
                  </a:schemeClr>
                </a:solidFill>
              </a:rPr>
              <a:t>, Придніпровська, Трипільська та інші. Здебільшого великі ТЕС виробляють, крім електроенергії, ще й тепло для опалення міст і сіл.</a:t>
            </a:r>
          </a:p>
          <a:p>
            <a:r>
              <a:rPr lang="uk-UA" sz="16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endParaRPr lang="ru-RU" sz="16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5184576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 smtClean="0">
                <a:ln w="18000">
                  <a:solidFill>
                    <a:schemeClr val="bg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Гідроелектроста́нція</a:t>
            </a:r>
            <a:r>
              <a:rPr lang="ru-RU" sz="3200" b="1" dirty="0" smtClean="0">
                <a:ln w="18000">
                  <a:solidFill>
                    <a:schemeClr val="bg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(ГЕС)</a:t>
            </a:r>
            <a:r>
              <a:rPr lang="ru-RU" b="1" dirty="0" smtClean="0">
                <a:ln w="18000">
                  <a:solidFill>
                    <a:schemeClr val="bg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 err="1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електростанція</a:t>
            </a:r>
            <a:r>
              <a:rPr lang="ru-RU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, яка за </a:t>
            </a:r>
            <a:r>
              <a:rPr lang="ru-RU" dirty="0" err="1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допомогою</a:t>
            </a:r>
            <a:r>
              <a:rPr lang="ru-RU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 err="1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гідротурбіни</a:t>
            </a:r>
            <a:r>
              <a:rPr lang="ru-RU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перетворює</a:t>
            </a:r>
            <a:r>
              <a:rPr lang="ru-RU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кінетичну</a:t>
            </a:r>
            <a:r>
              <a:rPr lang="ru-RU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 err="1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енергію</a:t>
            </a:r>
            <a:r>
              <a:rPr lang="ru-RU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рухомої</a:t>
            </a:r>
            <a:r>
              <a:rPr lang="ru-RU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 води в </a:t>
            </a:r>
            <a:r>
              <a:rPr lang="ru-RU" dirty="0" err="1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електроенергію</a:t>
            </a:r>
            <a:r>
              <a:rPr lang="ru-RU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.        </a:t>
            </a:r>
            <a:r>
              <a:rPr lang="ru-RU" dirty="0" err="1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Гідроелектростанції</a:t>
            </a:r>
            <a:r>
              <a:rPr lang="ru-RU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будують</a:t>
            </a:r>
            <a:endParaRPr lang="ru-RU" dirty="0" smtClean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річках</a:t>
            </a:r>
            <a:r>
              <a:rPr lang="ru-RU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. На </a:t>
            </a:r>
            <a:r>
              <a:rPr lang="ru-RU" dirty="0" err="1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Дніпрі</a:t>
            </a:r>
            <a:r>
              <a:rPr lang="ru-RU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побудовано</a:t>
            </a:r>
            <a:r>
              <a:rPr lang="ru-RU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багато</a:t>
            </a:r>
            <a:r>
              <a:rPr lang="ru-RU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електростанцій</a:t>
            </a:r>
            <a:r>
              <a:rPr lang="ru-RU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err="1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Київська</a:t>
            </a:r>
            <a:r>
              <a:rPr lang="ru-RU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Канівська</a:t>
            </a:r>
            <a:r>
              <a:rPr lang="ru-RU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Кременчуцька</a:t>
            </a:r>
            <a:r>
              <a:rPr lang="ru-RU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Дніпродзержинська</a:t>
            </a:r>
            <a:r>
              <a:rPr lang="ru-RU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dirty="0" err="1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Дніпрогес</a:t>
            </a:r>
            <a:r>
              <a:rPr lang="ru-RU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Каховська</a:t>
            </a:r>
            <a:r>
              <a:rPr lang="ru-RU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uk-UA" dirty="0" smtClean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 smtClean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 smtClean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 smtClean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uk-UA" dirty="0" smtClean="0">
              <a:solidFill>
                <a:schemeClr val="accent4"/>
              </a:solidFill>
            </a:endParaRPr>
          </a:p>
          <a:p>
            <a:endParaRPr lang="uk-UA" dirty="0">
              <a:solidFill>
                <a:schemeClr val="accent4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628800"/>
            <a:ext cx="5040560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1400" dirty="0" smtClean="0">
              <a:solidFill>
                <a:schemeClr val="accent6"/>
              </a:solidFill>
            </a:endParaRPr>
          </a:p>
          <a:p>
            <a:endParaRPr lang="uk-UA" sz="1400" dirty="0" smtClean="0">
              <a:solidFill>
                <a:schemeClr val="accent6"/>
              </a:solidFill>
            </a:endParaRPr>
          </a:p>
          <a:p>
            <a:endParaRPr lang="uk-UA" sz="1400" dirty="0" smtClean="0">
              <a:solidFill>
                <a:schemeClr val="accent6"/>
              </a:solidFill>
            </a:endParaRPr>
          </a:p>
          <a:p>
            <a:endParaRPr lang="uk-UA" sz="1400" dirty="0" smtClean="0">
              <a:solidFill>
                <a:schemeClr val="accent6"/>
              </a:solidFill>
            </a:endParaRPr>
          </a:p>
          <a:p>
            <a:endParaRPr lang="uk-UA" sz="1400" dirty="0" smtClean="0">
              <a:solidFill>
                <a:schemeClr val="accent6"/>
              </a:solidFill>
            </a:endParaRPr>
          </a:p>
          <a:p>
            <a:endParaRPr lang="uk-UA" sz="1400" dirty="0" smtClean="0">
              <a:solidFill>
                <a:schemeClr val="accent6"/>
              </a:solidFill>
            </a:endParaRPr>
          </a:p>
          <a:p>
            <a:r>
              <a:rPr lang="uk-UA" sz="1600" dirty="0" smtClean="0">
                <a:solidFill>
                  <a:schemeClr val="accent6"/>
                </a:solidFill>
              </a:rPr>
              <a:t>     Принцип роботи ГЕС досить простий.</a:t>
            </a:r>
          </a:p>
          <a:p>
            <a:r>
              <a:rPr lang="uk-UA" sz="1600" dirty="0" smtClean="0">
                <a:solidFill>
                  <a:schemeClr val="accent6"/>
                </a:solidFill>
              </a:rPr>
              <a:t> Ланцюг гідротехнічних споруд забезпечує необхідний напір води, що надходить на</a:t>
            </a:r>
          </a:p>
          <a:p>
            <a:r>
              <a:rPr lang="uk-UA" sz="1600" dirty="0" smtClean="0">
                <a:solidFill>
                  <a:schemeClr val="accent6"/>
                </a:solidFill>
              </a:rPr>
              <a:t> лопаті гідротурбіни, яка приводить в дію генератори, що виробляють електроенергію.</a:t>
            </a:r>
          </a:p>
          <a:p>
            <a:endParaRPr lang="uk-UA" sz="1400" dirty="0">
              <a:solidFill>
                <a:schemeClr val="accent6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4653136"/>
            <a:ext cx="244827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400" dirty="0" smtClean="0">
                <a:solidFill>
                  <a:schemeClr val="tx2"/>
                </a:solidFill>
              </a:rPr>
              <a:t>Є ще всіляке додаткове обладнання, пристрої керування й контролю над роботою ГЕС, трансформаторна станція, розподільні пристрої та багато іншого.</a:t>
            </a:r>
            <a:endParaRPr lang="uk-UA" sz="1400" dirty="0">
              <a:solidFill>
                <a:schemeClr val="tx2"/>
              </a:solidFill>
            </a:endParaRPr>
          </a:p>
        </p:txBody>
      </p:sp>
      <p:pic>
        <p:nvPicPr>
          <p:cNvPr id="6" name="Рисунок 5" descr="Water_turbine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99792" y="4221088"/>
            <a:ext cx="1689368" cy="2420888"/>
          </a:xfrm>
          <a:prstGeom prst="rect">
            <a:avLst/>
          </a:prstGeom>
        </p:spPr>
      </p:pic>
      <p:pic>
        <p:nvPicPr>
          <p:cNvPr id="11" name="Рисунок 10" descr="800px-Dnieper_Hydroelectric_Station_in_200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764704"/>
            <a:ext cx="3995936" cy="55446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638</TotalTime>
  <Words>1093</Words>
  <Application>Microsoft Office PowerPoint</Application>
  <PresentationFormat>Экран (4:3)</PresentationFormat>
  <Paragraphs>221</Paragraphs>
  <Slides>24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Эркер</vt:lpstr>
      <vt:lpstr>Ми бережемо електроенергію </vt:lpstr>
      <vt:lpstr>Слайд 2</vt:lpstr>
      <vt:lpstr>    Робота над проектом</vt:lpstr>
      <vt:lpstr>Слайд 4</vt:lpstr>
      <vt:lpstr>Слайд 5</vt:lpstr>
      <vt:lpstr>Слайд 6</vt:lpstr>
      <vt:lpstr>Атомнаелектростанція  (АТС) </vt:lpstr>
      <vt:lpstr>Теплоелектростанція  ( ТЕС)</vt:lpstr>
      <vt:lpstr>Слайд 9</vt:lpstr>
      <vt:lpstr>Слайд 10</vt:lpstr>
      <vt:lpstr>Слайд 11</vt:lpstr>
      <vt:lpstr>Схема передачі електроенергії споживачеві </vt:lpstr>
      <vt:lpstr>Слайд 13</vt:lpstr>
      <vt:lpstr>      Використання енергії вдома</vt:lpstr>
      <vt:lpstr>   Наші домашні помічники</vt:lpstr>
      <vt:lpstr>             Освітлення</vt:lpstr>
      <vt:lpstr>           Цікаво знати</vt:lpstr>
      <vt:lpstr>                           Теплоізоляція усередині та ззовні  квартири </vt:lpstr>
      <vt:lpstr>                         Теплоізоляція усередині та ззовні  квартири </vt:lpstr>
      <vt:lpstr>   Теплоізоляція   усередині та ззовні  квартири </vt:lpstr>
      <vt:lpstr>                       Енергозбереження в побуті  Поради по економії енергії:</vt:lpstr>
      <vt:lpstr>Слайд 22</vt:lpstr>
      <vt:lpstr>                 Проект виконували учні  3 класу та Гуртова Л.В.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Проблема енергозбереження</dc:title>
  <dc:creator>Галюк</dc:creator>
  <cp:lastModifiedBy>RWT</cp:lastModifiedBy>
  <cp:revision>82</cp:revision>
  <dcterms:created xsi:type="dcterms:W3CDTF">2013-03-09T13:02:57Z</dcterms:created>
  <dcterms:modified xsi:type="dcterms:W3CDTF">2015-10-06T16:46:57Z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1130439</vt:lpwstr>
  </property>
  <property fmtid="{D5CDD505-2E9C-101B-9397-08002B2CF9AE}" name="NXPowerLiteVersion" pid="3">
    <vt:lpwstr>D4.1.4</vt:lpwstr>
  </property>
</Properties>
</file>