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Default ContentType="application/x-fontdata" Extension="fntdata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60" r:id="rId5"/>
    <p:sldId id="263" r:id="rId6"/>
    <p:sldId id="261" r:id="rId7"/>
    <p:sldId id="264" r:id="rId8"/>
    <p:sldId id="259" r:id="rId9"/>
    <p:sldId id="265" r:id="rId10"/>
    <p:sldId id="279" r:id="rId11"/>
    <p:sldId id="266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</p:sldIdLst>
  <p:sldSz cx="9144000" cy="6858000" type="screen4x3"/>
  <p:notesSz cx="6858000" cy="9144000"/>
  <p:embeddedFontLst>
    <p:embeddedFont>
      <p:font typeface="Open Sans" charset="0"/>
      <p:regular r:id="rId26"/>
      <p:bold r:id="rId27"/>
      <p:italic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Calibri Light" charset="0"/>
      <p:regular r:id="rId33"/>
      <p:italic r:id="rId34"/>
    </p:embeddedFont>
    <p:embeddedFont>
      <p:font typeface="Comic Sans MS" pitchFamily="66" charset="0"/>
      <p:regular r:id="rId35"/>
      <p:bold r:id="rId36"/>
    </p:embeddedFont>
    <p:embeddedFont>
      <p:font typeface="Arial Black" pitchFamily="34" charset="0"/>
      <p:bold r:id="rId3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EF5C1-A6DF-4041-A447-AAF333B882AE}" type="datetimeFigureOut">
              <a:rPr lang="ru-RU" smtClean="0"/>
              <a:pPr/>
              <a:t>24.01.2016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06B4B-7BFB-468A-9725-E325530B8A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079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9406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443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7CBDA-D077-40CC-AED1-6F57ED79963E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270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6EC6-D273-4CA3-ABE8-4601DEFFB44A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383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0658-2B4B-412F-A61D-9EA72998EBB7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8005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1EFE-86A0-40E0-B82F-0807AE5629F1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895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518C4-A6A5-4368-B5A3-9DF4B99FCF33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210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F24B-1A74-40AF-9E73-C0942EC5567F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1333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C3C9-2805-4791-B363-B3C8F7ED5DB2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726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0F8E-4467-4913-8803-AFA2857C37B1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2796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86CA5-5C44-41F0-A18A-CCA96C2E56C5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0241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67D9-C325-4AA4-BEB6-E6039BE7BA10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7117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8A65-6002-41E3-AAA3-B7D3D3232128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7012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94432-B3C0-41AB-A778-C7D7AA9C840A}" type="datetime1">
              <a:rPr lang="ru-RU" smtClean="0"/>
              <a:pPr/>
              <a:t>24.01.2016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8078B-FF36-412D-A9D6-127E56CE78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613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4;&#1072;&#1084;&#1072;\Desktop\&#1055;&#1088;&#1080;&#1082;&#1083;&#1102;&#1095;&#1077;&#1085;&#1080;&#1103;%20&#1041;&#1091;&#1088;&#1072;&#1090;&#1080;&#1085;&#1086;%20&#8212;%20&#1041;&#1091;-&#1056;&#1072;-&#1058;&#1080;-&#1053;&#1086;%20(Soundtrack)%20Pesni-Tut.Net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1.xml" Type="http://schemas.openxmlformats.org/officeDocument/2006/relationships/slideLayout"/><Relationship Id="rId5" Target="../media/image4.jpe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3" Target="../media/image6.png" Type="http://schemas.openxmlformats.org/officeDocument/2006/relationships/image"/><Relationship Id="rId2" Target="../media/image5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7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5.pn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0.pn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9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16" y="-419100"/>
            <a:ext cx="7824934" cy="75149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38859" y="1803400"/>
            <a:ext cx="55163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Сприймаю все </a:t>
            </a:r>
            <a:r>
              <a:rPr lang="ru-RU" sz="36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нове</a:t>
            </a:r>
            <a:endParaRPr lang="ru-RU" sz="3600" i="1" dirty="0" smtClean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uk-UA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І мислю логічно.</a:t>
            </a:r>
          </a:p>
          <a:p>
            <a:pPr algn="ctr"/>
            <a:r>
              <a:rPr lang="uk-UA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Вчителя слово</a:t>
            </a:r>
          </a:p>
          <a:p>
            <a:pPr algn="ctr"/>
            <a:r>
              <a:rPr lang="uk-UA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Здійснюю практично.</a:t>
            </a:r>
            <a:endParaRPr lang="ru-RU" sz="3600" i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2733" y="3249305"/>
            <a:ext cx="467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000" i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79922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807" y="320156"/>
            <a:ext cx="7886700" cy="1823438"/>
          </a:xfrm>
        </p:spPr>
        <p:txBody>
          <a:bodyPr>
            <a:noAutofit/>
          </a:bodyPr>
          <a:lstStyle/>
          <a:p>
            <a:r>
              <a:rPr lang="uk-UA" sz="3600" dirty="0" smtClean="0">
                <a:latin typeface="+mn-lt"/>
              </a:rPr>
              <a:t>«Конвенція про права </a:t>
            </a:r>
            <a:br>
              <a:rPr lang="uk-UA" sz="3600" dirty="0" smtClean="0">
                <a:latin typeface="+mn-lt"/>
              </a:rPr>
            </a:br>
            <a:r>
              <a:rPr lang="uk-UA" sz="3600" dirty="0" smtClean="0">
                <a:latin typeface="+mn-lt"/>
              </a:rPr>
              <a:t>дитини» - </a:t>
            </a:r>
            <a:br>
              <a:rPr lang="uk-UA" sz="3600" dirty="0" smtClean="0">
                <a:latin typeface="+mn-lt"/>
              </a:rPr>
            </a:br>
            <a:r>
              <a:rPr lang="uk-UA" sz="3600" dirty="0" smtClean="0">
                <a:latin typeface="+mn-lt"/>
              </a:rPr>
              <a:t>міжнародний документ, </a:t>
            </a:r>
            <a:br>
              <a:rPr lang="uk-UA" sz="3600" dirty="0" smtClean="0">
                <a:latin typeface="+mn-lt"/>
              </a:rPr>
            </a:br>
            <a:r>
              <a:rPr lang="uk-UA" sz="3600" dirty="0" smtClean="0">
                <a:latin typeface="+mn-lt"/>
              </a:rPr>
              <a:t>що захищає права дітей. </a:t>
            </a:r>
            <a:endParaRPr lang="ru-RU" sz="3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578307"/>
            <a:ext cx="7886700" cy="359865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3600" dirty="0" smtClean="0"/>
              <a:t>  </a:t>
            </a:r>
          </a:p>
          <a:p>
            <a:pPr>
              <a:buNone/>
            </a:pPr>
            <a:r>
              <a:rPr lang="uk-UA" sz="3600" dirty="0" smtClean="0"/>
              <a:t> </a:t>
            </a:r>
          </a:p>
          <a:p>
            <a:pPr>
              <a:buNone/>
            </a:pPr>
            <a:r>
              <a:rPr lang="uk-UA" sz="3600" dirty="0" smtClean="0"/>
              <a:t>  24 серпня 1991 року Україна проголосила свою незалежність </a:t>
            </a:r>
          </a:p>
          <a:p>
            <a:pPr>
              <a:buNone/>
            </a:pPr>
            <a:r>
              <a:rPr lang="uk-UA" sz="3600" dirty="0" smtClean="0"/>
              <a:t>  27 вересня 1991 року «Конвенція про права дитини» набула чинності в Україні.</a:t>
            </a:r>
            <a:endParaRPr lang="ru-RU" sz="36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026" name="Picture 2" descr="C:\Users\мама\Desktop\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4560" y="205595"/>
            <a:ext cx="2309735" cy="3077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2393064"/>
          </a:xfrm>
        </p:spPr>
        <p:txBody>
          <a:bodyPr>
            <a:normAutofit/>
          </a:bodyPr>
          <a:lstStyle/>
          <a:p>
            <a:pPr algn="ctr"/>
            <a:r>
              <a:rPr lang="uk-UA" sz="7200" dirty="0" smtClean="0">
                <a:latin typeface="Arial Black" pitchFamily="34" charset="0"/>
              </a:rPr>
              <a:t>КАЗКА</a:t>
            </a:r>
            <a:endParaRPr lang="ru-RU" sz="7200" dirty="0">
              <a:latin typeface="Arial Black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8" name="Содержимое 7" descr="БУРew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32693" y="2625881"/>
            <a:ext cx="3139503" cy="24234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 descr="C:\Users\мама\Desktop\МАЛЬВew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8064" y="2327455"/>
            <a:ext cx="2451641" cy="30989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Приключения Буратино — Бу-Ра-Ти-Но (Soundtrack) Pesni-Tut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552544" y="5884889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6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739" y="5057047"/>
            <a:ext cx="7886700" cy="1325563"/>
          </a:xfrm>
        </p:spPr>
        <p:txBody>
          <a:bodyPr/>
          <a:lstStyle/>
          <a:p>
            <a:pPr algn="ctr"/>
            <a:r>
              <a:rPr lang="uk-UA" b="1" dirty="0" smtClean="0"/>
              <a:t>ПРАВО НА ЖИТТЯ</a:t>
            </a:r>
            <a:endParaRPr lang="ru-RU" b="1" dirty="0"/>
          </a:p>
        </p:txBody>
      </p:sp>
      <p:pic>
        <p:nvPicPr>
          <p:cNvPr id="5" name="Содержимое 4" descr="0d0ffa6c032c6406a1be1a64dd84dec7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8762" y="239843"/>
            <a:ext cx="5681272" cy="47678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sz="4800" dirty="0" smtClean="0"/>
              <a:t>ПОШТА КАЗКОВИХ ГЕРОЇВ</a:t>
            </a:r>
            <a:endParaRPr lang="ru-RU" sz="4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8" name="Содержимое 7" descr="1274453176_geroi-russkix-skazo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9370" y="1334126"/>
            <a:ext cx="7345181" cy="515661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542" y="4967106"/>
            <a:ext cx="7886700" cy="1325563"/>
          </a:xfrm>
        </p:spPr>
        <p:txBody>
          <a:bodyPr/>
          <a:lstStyle/>
          <a:p>
            <a:pPr algn="ctr"/>
            <a:r>
              <a:rPr lang="uk-UA" dirty="0" err="1" smtClean="0"/>
              <a:t>“Коза-дереза”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Право на родинну оселю</a:t>
            </a:r>
            <a:endParaRPr lang="ru-RU" dirty="0"/>
          </a:p>
        </p:txBody>
      </p:sp>
      <p:pic>
        <p:nvPicPr>
          <p:cNvPr id="5" name="Содержимое 4" descr="imgpreview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4322" y="224852"/>
            <a:ext cx="7075358" cy="44970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503" y="4682294"/>
            <a:ext cx="7886700" cy="1325563"/>
          </a:xfrm>
        </p:spPr>
        <p:txBody>
          <a:bodyPr/>
          <a:lstStyle/>
          <a:p>
            <a:r>
              <a:rPr lang="uk-UA" dirty="0" err="1" smtClean="0"/>
              <a:t>“Вовк</a:t>
            </a:r>
            <a:r>
              <a:rPr lang="uk-UA" dirty="0" smtClean="0"/>
              <a:t> та семеро </a:t>
            </a:r>
            <a:r>
              <a:rPr lang="uk-UA" dirty="0" err="1" smtClean="0"/>
              <a:t>козенят”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Право на життя</a:t>
            </a:r>
            <a:endParaRPr lang="ru-RU" dirty="0"/>
          </a:p>
        </p:txBody>
      </p:sp>
      <p:pic>
        <p:nvPicPr>
          <p:cNvPr id="5" name="Содержимое 4" descr="vol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9115" y="388115"/>
            <a:ext cx="6430780" cy="40339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3443" y="5221939"/>
            <a:ext cx="7886700" cy="1325563"/>
          </a:xfrm>
        </p:spPr>
        <p:txBody>
          <a:bodyPr/>
          <a:lstStyle/>
          <a:p>
            <a:r>
              <a:rPr lang="uk-UA" dirty="0" err="1" smtClean="0"/>
              <a:t>“Попелюшка”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Право на відпочинок</a:t>
            </a:r>
            <a:endParaRPr lang="ru-RU" dirty="0"/>
          </a:p>
        </p:txBody>
      </p:sp>
      <p:pic>
        <p:nvPicPr>
          <p:cNvPr id="5" name="Содержимое 4" descr="попелeview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8471" y="209250"/>
            <a:ext cx="4596985" cy="4872416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644" y="4832196"/>
            <a:ext cx="7886700" cy="1325563"/>
          </a:xfrm>
        </p:spPr>
        <p:txBody>
          <a:bodyPr/>
          <a:lstStyle/>
          <a:p>
            <a:r>
              <a:rPr lang="uk-UA" dirty="0" err="1" smtClean="0"/>
              <a:t>“Снігова</a:t>
            </a:r>
            <a:r>
              <a:rPr lang="uk-UA" dirty="0" smtClean="0"/>
              <a:t> </a:t>
            </a:r>
            <a:r>
              <a:rPr lang="uk-UA" dirty="0" err="1" smtClean="0"/>
              <a:t>королева”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Право на вільне пересування</a:t>
            </a:r>
            <a:endParaRPr lang="ru-RU" dirty="0"/>
          </a:p>
        </p:txBody>
      </p:sp>
      <p:pic>
        <p:nvPicPr>
          <p:cNvPr id="5" name="Содержимое 4" descr="imgкайeview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7816" y="584082"/>
            <a:ext cx="5267403" cy="3972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532" y="5012077"/>
            <a:ext cx="7886700" cy="1325563"/>
          </a:xfrm>
        </p:spPr>
        <p:txBody>
          <a:bodyPr/>
          <a:lstStyle/>
          <a:p>
            <a:r>
              <a:rPr lang="uk-UA" dirty="0" err="1" smtClean="0"/>
              <a:t>“Чиполіно”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Право на волевиявлення</a:t>
            </a:r>
            <a:endParaRPr lang="ru-RU" dirty="0"/>
          </a:p>
        </p:txBody>
      </p:sp>
      <p:pic>
        <p:nvPicPr>
          <p:cNvPr id="5" name="Содержимое 4" descr="80793675_CHipollino_v_tyury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5945" y="446530"/>
            <a:ext cx="6091873" cy="43513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621" y="4727264"/>
            <a:ext cx="7886700" cy="1325563"/>
          </a:xfrm>
        </p:spPr>
        <p:txBody>
          <a:bodyPr/>
          <a:lstStyle/>
          <a:p>
            <a:r>
              <a:rPr lang="uk-UA" dirty="0" err="1" smtClean="0"/>
              <a:t>“Дванадцять</a:t>
            </a:r>
            <a:r>
              <a:rPr lang="uk-UA" dirty="0" smtClean="0"/>
              <a:t> </a:t>
            </a:r>
            <a:r>
              <a:rPr lang="uk-UA" dirty="0" err="1" smtClean="0"/>
              <a:t>місяців”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Право на любов і піклування</a:t>
            </a:r>
            <a:endParaRPr lang="ru-RU" dirty="0"/>
          </a:p>
        </p:txBody>
      </p:sp>
      <p:pic>
        <p:nvPicPr>
          <p:cNvPr id="5" name="Содержимое 4" descr="12review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1361" y="262656"/>
            <a:ext cx="5493937" cy="4174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99438"/>
            <a:ext cx="9144000" cy="3487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844"/>
            <a:ext cx="9144000" cy="2767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0"/>
            <a:ext cx="2641600" cy="1592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3931" y="1813809"/>
            <a:ext cx="741766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</a:t>
            </a:r>
            <a:r>
              <a:rPr lang="uk-UA" sz="6600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“Передай</a:t>
            </a:r>
            <a:r>
              <a:rPr lang="uk-UA" sz="6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по колу </a:t>
            </a:r>
          </a:p>
          <a:p>
            <a:pPr algn="ctr"/>
            <a:r>
              <a:rPr lang="uk-UA" sz="6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посмішку ”</a:t>
            </a:r>
            <a:endParaRPr lang="ru-RU" sz="66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02400" y="6407373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66623"/>
            <a:ext cx="22002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724564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522" y="4832195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/>
              <a:t>“Івасик-Телесик”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Право на любов і піклування </a:t>
            </a:r>
            <a:br>
              <a:rPr lang="uk-UA" dirty="0" smtClean="0"/>
            </a:br>
            <a:endParaRPr lang="ru-RU" dirty="0"/>
          </a:p>
        </p:txBody>
      </p:sp>
      <p:pic>
        <p:nvPicPr>
          <p:cNvPr id="5" name="Содержимое 4" descr="f_vasik-telesik_karpina-_elena_13127380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1527" y="0"/>
            <a:ext cx="6340748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492" y="4757244"/>
            <a:ext cx="7886700" cy="1325563"/>
          </a:xfrm>
        </p:spPr>
        <p:txBody>
          <a:bodyPr/>
          <a:lstStyle/>
          <a:p>
            <a:r>
              <a:rPr lang="uk-UA" dirty="0" err="1" smtClean="0"/>
              <a:t>“Кривенька</a:t>
            </a:r>
            <a:r>
              <a:rPr lang="uk-UA" dirty="0" smtClean="0"/>
              <a:t> </a:t>
            </a:r>
            <a:r>
              <a:rPr lang="uk-UA" dirty="0" err="1" smtClean="0"/>
              <a:t>качечка”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Право на особисті речі</a:t>
            </a:r>
            <a:endParaRPr lang="ru-RU" dirty="0"/>
          </a:p>
        </p:txBody>
      </p:sp>
      <p:pic>
        <p:nvPicPr>
          <p:cNvPr id="5" name="Содержимое 4" descr="img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6037" y="224851"/>
            <a:ext cx="6273679" cy="4351338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5" name="Содержимое 4" descr="1303195722_prevyuprav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785" y="0"/>
            <a:ext cx="8589364" cy="6825066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33" y="-672923"/>
            <a:ext cx="7839330" cy="75309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3534" y="1499016"/>
            <a:ext cx="4766873" cy="2143594"/>
          </a:xfrm>
        </p:spPr>
        <p:txBody>
          <a:bodyPr>
            <a:normAutofit/>
          </a:bodyPr>
          <a:lstStyle/>
          <a:p>
            <a:pPr algn="ctr"/>
            <a:r>
              <a:rPr lang="ru-RU" sz="6000" dirty="0" err="1" smtClean="0">
                <a:solidFill>
                  <a:srgbClr val="FF0000"/>
                </a:solidFill>
                <a:latin typeface="Arial Black" pitchFamily="34" charset="0"/>
              </a:rPr>
              <a:t>Дякуємо</a:t>
            </a: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 за </a:t>
            </a:r>
            <a:r>
              <a:rPr lang="ru-RU" sz="6000" dirty="0" err="1" smtClean="0">
                <a:solidFill>
                  <a:srgbClr val="FF0000"/>
                </a:solidFill>
                <a:latin typeface="Arial Black" pitchFamily="34" charset="0"/>
              </a:rPr>
              <a:t>увагу</a:t>
            </a: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!</a:t>
            </a:r>
            <a:endParaRPr lang="ru-RU" sz="6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550232"/>
            <a:ext cx="9144000" cy="18825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03931" y="374754"/>
            <a:ext cx="74176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Таємничо-чарівна</a:t>
            </a:r>
            <a:r>
              <a:rPr lang="ru-RU" sz="4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48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хвилинка</a:t>
            </a:r>
            <a:endParaRPr lang="ru-RU" sz="4800" b="1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3534"/>
            <a:ext cx="9144000" cy="5446762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8110" y="2593298"/>
            <a:ext cx="2938073" cy="2881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01" y="0"/>
            <a:ext cx="1244599" cy="11657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854813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Великі </a:t>
            </a:r>
          </a:p>
          <a:p>
            <a:pPr algn="ctr"/>
            <a:r>
              <a:rPr lang="uk-UA" sz="6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права </a:t>
            </a:r>
          </a:p>
          <a:p>
            <a:pPr algn="ctr"/>
            <a:r>
              <a:rPr lang="uk-UA" sz="6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маленької </a:t>
            </a:r>
          </a:p>
          <a:p>
            <a:pPr algn="ctr"/>
            <a:r>
              <a:rPr lang="uk-UA" sz="6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дитини</a:t>
            </a:r>
            <a:endParaRPr lang="ru-RU" sz="6000" b="1" i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2801" y="4305301"/>
            <a:ext cx="4310437" cy="29300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64182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741234" y="1603947"/>
            <a:ext cx="134910" cy="416726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4599" cy="116577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3301" y="629587"/>
            <a:ext cx="3687737" cy="511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712" y="3705948"/>
            <a:ext cx="4916774" cy="337690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47738" y="1199213"/>
            <a:ext cx="1663908" cy="12741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1588956"/>
            <a:ext cx="74176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96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9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ІСТОРИКИ</a:t>
            </a:r>
            <a:endParaRPr lang="ru-RU" sz="9600" b="1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7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4179" y="620226"/>
            <a:ext cx="2961729" cy="246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22024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У СВІТІ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uk-UA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250 млн. дітей важко працюють, жебракують, грабують</a:t>
            </a:r>
          </a:p>
          <a:p>
            <a:pPr>
              <a:buNone/>
            </a:pPr>
            <a:endParaRPr lang="uk-UA" i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531938">
              <a:buFont typeface="Wingdings" pitchFamily="2" charset="2"/>
              <a:buChar char="§"/>
            </a:pPr>
            <a:r>
              <a:rPr lang="uk-UA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 млн. не можуть навчатися </a:t>
            </a:r>
          </a:p>
          <a:p>
            <a:pPr>
              <a:buFont typeface="Wingdings" pitchFamily="2" charset="2"/>
              <a:buChar char="§"/>
            </a:pPr>
            <a:endParaRPr lang="uk-UA" i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buNone/>
            </a:pPr>
            <a:endParaRPr lang="uk-UA" i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uk-UA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млн. дітей помирають від хвороб кожного року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1657" y="2576825"/>
            <a:ext cx="17049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3622" y="1146435"/>
            <a:ext cx="19526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21038"/>
            <a:ext cx="9144000" cy="24521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chemeClr val="tx1"/>
                </a:solidFill>
                <a:latin typeface="Comic Sans MS" pitchFamily="66" charset="0"/>
              </a:rPr>
              <a:t>КОНСУЛЬТАНТИ</a:t>
            </a:r>
            <a:endParaRPr lang="ru-RU" sz="6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931" y="1502975"/>
            <a:ext cx="74176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i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782" y="4150711"/>
            <a:ext cx="4762500" cy="29908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31" y="258896"/>
            <a:ext cx="1081568" cy="84905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125" name="Picture 5" descr="C:\Users\мама\Desktop\137284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9843" y="2007069"/>
            <a:ext cx="3952875" cy="444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625759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94479"/>
            <a:ext cx="7772400" cy="2428406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err="1" smtClean="0"/>
              <a:t>Конституція</a:t>
            </a:r>
            <a:r>
              <a:rPr lang="ru-RU" sz="3600" b="1" dirty="0" smtClean="0"/>
              <a:t> – </a:t>
            </a:r>
            <a:r>
              <a:rPr lang="ru-RU" sz="3600" b="1" dirty="0" err="1" smtClean="0"/>
              <a:t>Основний</a:t>
            </a:r>
            <a:r>
              <a:rPr lang="ru-RU" sz="3600" b="1" dirty="0" smtClean="0"/>
              <a:t> Закон </a:t>
            </a:r>
            <a:r>
              <a:rPr lang="ru-RU" sz="3600" b="1" dirty="0" err="1" smtClean="0"/>
              <a:t>України</a:t>
            </a:r>
            <a:r>
              <a:rPr lang="ru-RU" sz="3600" b="1" dirty="0" smtClean="0"/>
              <a:t>.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err="1" smtClean="0"/>
              <a:t>Декларація</a:t>
            </a:r>
            <a:r>
              <a:rPr lang="ru-RU" sz="4000" b="1" dirty="0" smtClean="0"/>
              <a:t> прав </a:t>
            </a:r>
            <a:r>
              <a:rPr lang="ru-RU" sz="4000" b="1" dirty="0" err="1" smtClean="0"/>
              <a:t>дитини</a:t>
            </a:r>
            <a:r>
              <a:rPr lang="ru-RU" sz="4000" b="1" dirty="0" smtClean="0"/>
              <a:t> – </a:t>
            </a:r>
            <a:br>
              <a:rPr lang="ru-RU" sz="4000" b="1" dirty="0" smtClean="0"/>
            </a:br>
            <a:r>
              <a:rPr lang="ru-RU" sz="4000" b="1" dirty="0" smtClean="0"/>
              <a:t>документ, в </a:t>
            </a:r>
            <a:r>
              <a:rPr lang="ru-RU" sz="4000" b="1" dirty="0" err="1" smtClean="0"/>
              <a:t>якому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визначені</a:t>
            </a:r>
            <a:r>
              <a:rPr lang="ru-RU" sz="4000" b="1" dirty="0" smtClean="0"/>
              <a:t> права </a:t>
            </a:r>
            <a:r>
              <a:rPr lang="ru-RU" sz="4000" b="1" dirty="0" err="1" smtClean="0"/>
              <a:t>дитини</a:t>
            </a:r>
            <a:r>
              <a:rPr lang="ru-RU" sz="4000" b="1" dirty="0" smtClean="0"/>
              <a:t>. 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4597" y="3462728"/>
            <a:ext cx="8004747" cy="1795072"/>
          </a:xfrm>
        </p:spPr>
        <p:txBody>
          <a:bodyPr>
            <a:normAutofit/>
          </a:bodyPr>
          <a:lstStyle/>
          <a:p>
            <a:pPr algn="r"/>
            <a:r>
              <a:rPr lang="uk-UA" sz="3200" dirty="0" smtClean="0">
                <a:latin typeface="Calibri" pitchFamily="34" charset="0"/>
                <a:cs typeface="Calibri" pitchFamily="34" charset="0"/>
              </a:rPr>
              <a:t>Проголошена </a:t>
            </a:r>
          </a:p>
          <a:p>
            <a:pPr algn="r"/>
            <a:r>
              <a:rPr lang="uk-UA" sz="3200" dirty="0" smtClean="0">
                <a:latin typeface="Calibri" pitchFamily="34" charset="0"/>
                <a:cs typeface="Calibri" pitchFamily="34" charset="0"/>
              </a:rPr>
              <a:t>20 листопада 1959 року </a:t>
            </a:r>
          </a:p>
          <a:p>
            <a:pPr algn="r"/>
            <a:r>
              <a:rPr lang="uk-UA" sz="3200" dirty="0" smtClean="0">
                <a:latin typeface="Calibri" pitchFamily="34" charset="0"/>
                <a:cs typeface="Calibri" pitchFamily="34" charset="0"/>
              </a:rPr>
              <a:t>Генеральною Асамблеєю ООН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1026" name="Picture 2" descr="C:\Users\мама\Desktop\1397799138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0017" y="272635"/>
            <a:ext cx="1329249" cy="20508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020" y="3151136"/>
            <a:ext cx="2857500" cy="2924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679</TotalTime>
  <Words>155</Words>
  <Application>Microsoft Office PowerPoint</Application>
  <PresentationFormat>Экран (4:3)</PresentationFormat>
  <Paragraphs>66</Paragraphs>
  <Slides>23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Open Sans</vt:lpstr>
      <vt:lpstr>Calibri</vt:lpstr>
      <vt:lpstr>Calibri Light</vt:lpstr>
      <vt:lpstr>Wingdings</vt:lpstr>
      <vt:lpstr>Comic Sans MS</vt:lpstr>
      <vt:lpstr>Arial Black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У СВІТІ</vt:lpstr>
      <vt:lpstr>Слайд 8</vt:lpstr>
      <vt:lpstr>      Конституція – Основний Закон України.  Декларація прав дитини –  документ, в якому визначені права дитини. </vt:lpstr>
      <vt:lpstr>«Конвенція про права  дитини» -  міжнародний документ,  що захищає права дітей. </vt:lpstr>
      <vt:lpstr>КАЗКА</vt:lpstr>
      <vt:lpstr>ПРАВО НА ЖИТТЯ</vt:lpstr>
      <vt:lpstr>ПОШТА КАЗКОВИХ ГЕРОЇВ</vt:lpstr>
      <vt:lpstr>“Коза-дереза” Право на родинну оселю</vt:lpstr>
      <vt:lpstr>“Вовк та семеро козенят” Право на життя</vt:lpstr>
      <vt:lpstr>“Попелюшка” Право на відпочинок</vt:lpstr>
      <vt:lpstr>“Снігова королева” Право на вільне пересування</vt:lpstr>
      <vt:lpstr>“Чиполіно” Право на волевиявлення</vt:lpstr>
      <vt:lpstr>“Дванадцять місяців” Право на любов і піклування</vt:lpstr>
      <vt:lpstr> “Івасик-Телесик”  Право на любов і піклування  </vt:lpstr>
      <vt:lpstr>“Кривенька качечка” Право на особисті речі</vt:lpstr>
      <vt:lpstr>Слайд 22</vt:lpstr>
      <vt:lpstr>Дякуємо за увагу!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УчебныеПрезентации.РФ</dc:creator>
  <cp:lastModifiedBy>мама</cp:lastModifiedBy>
  <cp:revision>74</cp:revision>
  <dcterms:created xsi:type="dcterms:W3CDTF">2014-03-14T10:37:25Z</dcterms:created>
  <dcterms:modified xsi:type="dcterms:W3CDTF">2016-01-24T16:14:02Z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5025492</vt:lpwstr>
  </property>
  <property fmtid="{D5CDD505-2E9C-101B-9397-08002B2CF9AE}" name="NXPowerLiteVersion" pid="3">
    <vt:lpwstr>D4.1.4</vt:lpwstr>
  </property>
</Properties>
</file>