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FF00"/>
    <a:srgbClr val="00CC00"/>
    <a:srgbClr val="9999FF"/>
    <a:srgbClr val="FFCCFF"/>
    <a:srgbClr val="4D4D4D"/>
    <a:srgbClr val="E0F9FC"/>
    <a:srgbClr val="CCFF99"/>
    <a:srgbClr val="FFCCCC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15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6FEB7-0080-42F8-A37C-347A0E1BA19F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0FED-49F9-4D70-9BBE-22C6E0A87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89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6FEB7-0080-42F8-A37C-347A0E1BA19F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0FED-49F9-4D70-9BBE-22C6E0A87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076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6FEB7-0080-42F8-A37C-347A0E1BA19F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0FED-49F9-4D70-9BBE-22C6E0A87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710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6FEB7-0080-42F8-A37C-347A0E1BA19F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0FED-49F9-4D70-9BBE-22C6E0A87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585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6FEB7-0080-42F8-A37C-347A0E1BA19F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0FED-49F9-4D70-9BBE-22C6E0A87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805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6FEB7-0080-42F8-A37C-347A0E1BA19F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0FED-49F9-4D70-9BBE-22C6E0A87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311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6FEB7-0080-42F8-A37C-347A0E1BA19F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0FED-49F9-4D70-9BBE-22C6E0A87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733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6FEB7-0080-42F8-A37C-347A0E1BA19F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0FED-49F9-4D70-9BBE-22C6E0A87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426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6FEB7-0080-42F8-A37C-347A0E1BA19F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0FED-49F9-4D70-9BBE-22C6E0A87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110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6FEB7-0080-42F8-A37C-347A0E1BA19F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0FED-49F9-4D70-9BBE-22C6E0A87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311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6FEB7-0080-42F8-A37C-347A0E1BA19F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10FED-49F9-4D70-9BBE-22C6E0A87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453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6FEB7-0080-42F8-A37C-347A0E1BA19F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10FED-49F9-4D70-9BBE-22C6E0A87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13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../media/image10.png" Type="http://schemas.openxmlformats.org/officeDocument/2006/relationships/image"/><Relationship Id="rId7" Target="../media/image9.pn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3.png" Type="http://schemas.openxmlformats.org/officeDocument/2006/relationships/image"/><Relationship Id="rId5" Target="../media/image12.gif" Type="http://schemas.openxmlformats.org/officeDocument/2006/relationships/image"/><Relationship Id="rId4" Target="../media/image11.pn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gif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http://dachnik.in.ua/wp-content/uploads/2011/06/219452.jpg" TargetMode="Externa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gif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gif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gif"/><Relationship Id="rId5" Type="http://schemas.openxmlformats.org/officeDocument/2006/relationships/image" Target="http://fitoterapija.info/images/stories/travy/bessmertnik.jpg" TargetMode="Externa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5" Type="http://schemas.openxmlformats.org/officeDocument/2006/relationships/image" Target="http://www.stihi.ru/pics/2011/04/26/1806.jpg" TargetMode="Externa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6.png"/><Relationship Id="rId7" Type="http://schemas.openxmlformats.org/officeDocument/2006/relationships/image" Target="../media/image38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http://img-fotki.yandex.ru/get/4108/bbilik.1/0_2648b_48d76024_-1-L" TargetMode="External"/><Relationship Id="rId5" Type="http://schemas.openxmlformats.org/officeDocument/2006/relationships/image" Target="../media/image37.jpeg"/><Relationship Id="rId4" Type="http://schemas.openxmlformats.org/officeDocument/2006/relationships/hyperlink" Target="http://fotki.yandex.ru/users/bbilik/view/156813/?page=1#preview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3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gif"/><Relationship Id="rId5" Type="http://schemas.openxmlformats.org/officeDocument/2006/relationships/image" Target="http://lekartrav.narod.ru/images/kalina2.jpg" TargetMode="Externa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gif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9" Type="http://schemas.openxmlformats.org/officeDocument/2006/relationships/image" Target="../media/image52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6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gif"/><Relationship Id="rId5" Type="http://schemas.openxmlformats.org/officeDocument/2006/relationships/image" Target="http://2.bp.blogspot.com/_aX3UZYQjkGY/TCokpFldNSI/AAAAAAAAAFQ/XNgPTWC7Z20/s1600/44790413_vasilki.jpg" TargetMode="External"/><Relationship Id="rId4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gif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gif"/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http://vikatv.ru/wp-content/uploads/2011/08/%D0%BC%D0%B0%D0%BA.jpg" TargetMode="External"/><Relationship Id="rId4" Type="http://schemas.openxmlformats.org/officeDocument/2006/relationships/image" Target="../media/image63.jpeg"/><Relationship Id="rId9" Type="http://schemas.openxmlformats.org/officeDocument/2006/relationships/image" Target="../media/image67.png"/></Relationships>
</file>

<file path=ppt/slides/_rels/slide24.xml.rels><?xml version="1.0" encoding="UTF-8" standalone="yes" ?><Relationships xmlns="http://schemas.openxmlformats.org/package/2006/relationships"><Relationship Id="rId2" Target="../media/image6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 ?><Relationships xmlns="http://schemas.openxmlformats.org/package/2006/relationships"><Relationship Id="rId8" Target="../media/image74.jpeg" Type="http://schemas.openxmlformats.org/officeDocument/2006/relationships/image"/><Relationship Id="rId13" Target="../media/image79.jpeg" Type="http://schemas.openxmlformats.org/officeDocument/2006/relationships/image"/><Relationship Id="rId18" Target="../media/image84.jpeg" Type="http://schemas.openxmlformats.org/officeDocument/2006/relationships/image"/><Relationship Id="rId3" Target="../media/image61.png" Type="http://schemas.openxmlformats.org/officeDocument/2006/relationships/image"/><Relationship Id="rId7" Target="../media/image73.jpeg" Type="http://schemas.openxmlformats.org/officeDocument/2006/relationships/image"/><Relationship Id="rId12" Target="../media/image78.png" Type="http://schemas.openxmlformats.org/officeDocument/2006/relationships/image"/><Relationship Id="rId17" Target="../media/image83.jpeg" Type="http://schemas.openxmlformats.org/officeDocument/2006/relationships/image"/><Relationship Id="rId2" Target="../media/image70.png" Type="http://schemas.openxmlformats.org/officeDocument/2006/relationships/image"/><Relationship Id="rId16" Target="../media/image82.jpeg" Type="http://schemas.openxmlformats.org/officeDocument/2006/relationships/image"/><Relationship Id="rId20" Target="../media/image86.gif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72.jpeg" Type="http://schemas.openxmlformats.org/officeDocument/2006/relationships/image"/><Relationship Id="rId11" Target="../media/image77.jpeg" Type="http://schemas.openxmlformats.org/officeDocument/2006/relationships/image"/><Relationship Id="rId5" Target="../media/hdphoto1.wdp" Type="http://schemas.microsoft.com/office/2007/relationships/hdphoto"/><Relationship Id="rId15" Target="../media/image81.jpeg" Type="http://schemas.openxmlformats.org/officeDocument/2006/relationships/image"/><Relationship Id="rId10" Target="../media/image76.jpeg" Type="http://schemas.openxmlformats.org/officeDocument/2006/relationships/image"/><Relationship Id="rId19" Target="../media/image85.jpeg" Type="http://schemas.openxmlformats.org/officeDocument/2006/relationships/image"/><Relationship Id="rId4" Target="../media/image71.jpeg" Type="http://schemas.openxmlformats.org/officeDocument/2006/relationships/image"/><Relationship Id="rId9" Target="../media/image75.jpeg" Type="http://schemas.openxmlformats.org/officeDocument/2006/relationships/image"/><Relationship Id="rId14" Target="../media/image80.jpeg" Type="http://schemas.openxmlformats.org/officeDocument/2006/relationships/image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8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gif"/><Relationship Id="rId4" Type="http://schemas.openxmlformats.org/officeDocument/2006/relationships/image" Target="../media/image90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image" Target="../media/image92.jpeg"/><Relationship Id="rId7" Type="http://schemas.openxmlformats.org/officeDocument/2006/relationships/image" Target="../media/image96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jpeg"/><Relationship Id="rId11" Type="http://schemas.openxmlformats.org/officeDocument/2006/relationships/image" Target="../media/image100.jpeg"/><Relationship Id="rId5" Type="http://schemas.openxmlformats.org/officeDocument/2006/relationships/image" Target="../media/image94.jpeg"/><Relationship Id="rId10" Type="http://schemas.openxmlformats.org/officeDocument/2006/relationships/image" Target="../media/image99.jpeg"/><Relationship Id="rId4" Type="http://schemas.openxmlformats.org/officeDocument/2006/relationships/image" Target="../media/image93.jpeg"/><Relationship Id="rId9" Type="http://schemas.openxmlformats.org/officeDocument/2006/relationships/image" Target="../media/image98.jpeg"/></Relationships>
</file>

<file path=ppt/slides/_rels/slide3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31.xml.rels><?xml version="1.0" encoding="UTF-8" standalone="yes" ?><Relationships xmlns="http://schemas.openxmlformats.org/package/2006/relationships"><Relationship Id="rId2" Target="../media/image10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5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9.png" Type="http://schemas.openxmlformats.org/officeDocument/2006/relationships/image"/><Relationship Id="rId4" Target="../media/image8.pn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9934" y="0"/>
            <a:ext cx="8134066" cy="3509963"/>
          </a:xfrm>
        </p:spPr>
        <p:txBody>
          <a:bodyPr>
            <a:normAutofit/>
          </a:bodyPr>
          <a:lstStyle/>
          <a:p>
            <a:r>
              <a:rPr lang="uk-UA" b="1" dirty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7598D9"/>
                  </a:outerShdw>
                </a:effectLst>
                <a:latin typeface="Gabriola" panose="04040605051002020D02" pitchFamily="82" charset="0"/>
              </a:rPr>
              <a:t>ПРЕЗЕНТАЦІЯ ДО ПРОЕКТУ</a:t>
            </a:r>
            <a:br>
              <a:rPr lang="uk-UA" b="1" dirty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7598D9"/>
                  </a:outerShdw>
                </a:effectLst>
                <a:latin typeface="Gabriola" panose="04040605051002020D02" pitchFamily="82" charset="0"/>
              </a:rPr>
            </a:br>
            <a:r>
              <a:rPr lang="uk-UA" sz="8800" b="1" i="1" dirty="0">
                <a:ln w="6600">
                  <a:solidFill>
                    <a:srgbClr val="FFFF00"/>
                  </a:solidFill>
                  <a:prstDash val="solid"/>
                </a:ln>
                <a:solidFill>
                  <a:srgbClr val="CC0066"/>
                </a:solidFill>
                <a:effectLst>
                  <a:outerShdw dist="38100" dir="2700000" algn="tl" rotWithShape="0">
                    <a:srgbClr val="7598D9"/>
                  </a:outerShdw>
                  <a:reflection blurRad="6350" stA="50000" endA="300" endPos="50000" dist="60007" dir="5400000" sy="-100000" algn="bl" rotWithShape="0"/>
                </a:effectLst>
                <a:latin typeface="Gabriola" panose="04040605051002020D02" pitchFamily="82" charset="0"/>
              </a:rPr>
              <a:t>«УКРАЇНСЬКИЙ ВІНОЧОК»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90364" y="3766782"/>
            <a:ext cx="4831308" cy="1815152"/>
          </a:xfrm>
        </p:spPr>
        <p:txBody>
          <a:bodyPr>
            <a:normAutofit/>
          </a:bodyPr>
          <a:lstStyle/>
          <a:p>
            <a:pPr lvl="0" algn="l">
              <a:lnSpc>
                <a:spcPct val="100000"/>
              </a:lnSpc>
              <a:spcBef>
                <a:spcPts val="0"/>
              </a:spcBef>
              <a:buClr>
                <a:srgbClr val="FE8637"/>
              </a:buClr>
              <a:buSzPct val="70000"/>
            </a:pPr>
            <a:r>
              <a:rPr lang="uk-UA" b="1" i="1" dirty="0">
                <a:solidFill>
                  <a:prstClr val="black"/>
                </a:solidFill>
                <a:latin typeface="Century Schoolbook"/>
              </a:rPr>
              <a:t>Підготувала: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  <a:buClr>
                <a:srgbClr val="FE8637"/>
              </a:buClr>
              <a:buSzPct val="70000"/>
            </a:pPr>
            <a:r>
              <a:rPr lang="uk-UA" b="1" i="1" dirty="0">
                <a:solidFill>
                  <a:prstClr val="black"/>
                </a:solidFill>
                <a:latin typeface="Century Schoolbook"/>
              </a:rPr>
              <a:t>Вихователь ГПД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  <a:buClr>
                <a:srgbClr val="FE8637"/>
              </a:buClr>
              <a:buSzPct val="70000"/>
            </a:pPr>
            <a:r>
              <a:rPr lang="uk-UA" b="1" i="1" dirty="0" err="1">
                <a:solidFill>
                  <a:prstClr val="black"/>
                </a:solidFill>
                <a:latin typeface="Century Schoolbook"/>
              </a:rPr>
              <a:t>Ємільчинської</a:t>
            </a:r>
            <a:r>
              <a:rPr lang="uk-UA" b="1" i="1" dirty="0">
                <a:solidFill>
                  <a:prstClr val="black"/>
                </a:solidFill>
                <a:latin typeface="Century Schoolbook"/>
              </a:rPr>
              <a:t> гімназії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  <a:buClr>
                <a:srgbClr val="FE8637"/>
              </a:buClr>
              <a:buSzPct val="70000"/>
            </a:pPr>
            <a:r>
              <a:rPr lang="uk-UA" b="1" i="1" dirty="0" err="1">
                <a:solidFill>
                  <a:prstClr val="black"/>
                </a:solidFill>
                <a:latin typeface="Century Schoolbook"/>
              </a:rPr>
              <a:t>Туровська</a:t>
            </a:r>
            <a:r>
              <a:rPr lang="uk-UA" b="1" i="1" dirty="0">
                <a:solidFill>
                  <a:prstClr val="black"/>
                </a:solidFill>
                <a:latin typeface="Century Schoolbook"/>
              </a:rPr>
              <a:t> Леся Петрівна</a:t>
            </a:r>
            <a:endParaRPr lang="ru-RU" b="1" i="1" dirty="0">
              <a:solidFill>
                <a:prstClr val="black"/>
              </a:solidFill>
              <a:latin typeface="Century Schoolbook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687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8" y="-3346"/>
            <a:ext cx="9126503" cy="686469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0503" y="283357"/>
            <a:ext cx="5840474" cy="14326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7163" y="2413860"/>
            <a:ext cx="7064903" cy="2840528"/>
          </a:xfrm>
          <a:prstGeom prst="rect">
            <a:avLst/>
          </a:prstGeom>
        </p:spPr>
      </p:pic>
      <p:pic>
        <p:nvPicPr>
          <p:cNvPr id="17410" name="Picture 2" descr="http://img-fotki.yandex.ru/get/6209/47024401.1e/0_97117_9de752f8_S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8" y="2630354"/>
            <a:ext cx="2111421" cy="353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0731" y="-10610"/>
            <a:ext cx="2773920" cy="2633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78046" y="4913818"/>
            <a:ext cx="4857205" cy="183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5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90" y="-297"/>
            <a:ext cx="9169179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2405" y="176879"/>
            <a:ext cx="3164098" cy="9632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8789" y="1140130"/>
            <a:ext cx="2231329" cy="215817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36980" y="3298301"/>
            <a:ext cx="7601803" cy="297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2400" b="1" dirty="0">
                <a:solidFill>
                  <a:srgbClr val="002060"/>
                </a:solidFill>
                <a:latin typeface="Times New Roman"/>
                <a:ea typeface="Calibri"/>
              </a:rPr>
              <a:t>Красива квітка, схожа на квітуче деревце. Як </a:t>
            </a:r>
            <a:r>
              <a:rPr lang="uk-UA" sz="2400" b="1" u="sng" dirty="0">
                <a:solidFill>
                  <a:srgbClr val="002060"/>
                </a:solidFill>
                <a:latin typeface="Times New Roman"/>
                <a:ea typeface="Calibri"/>
              </a:rPr>
              <a:t>символ нескореності</a:t>
            </a:r>
            <a:r>
              <a:rPr lang="uk-UA" sz="2400" b="1" dirty="0">
                <a:solidFill>
                  <a:srgbClr val="002060"/>
                </a:solidFill>
                <a:latin typeface="Times New Roman"/>
                <a:ea typeface="Calibri"/>
              </a:rPr>
              <a:t>, деревій посідає центральне місце у віночку.</a:t>
            </a:r>
            <a:endParaRPr lang="ru-RU" b="1" i="1" dirty="0">
              <a:solidFill>
                <a:prstClr val="black"/>
              </a:solidFill>
              <a:latin typeface="Century Schoolbook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buClr>
                <a:srgbClr val="FE8637"/>
              </a:buClr>
              <a:buSzPct val="70000"/>
            </a:pPr>
            <a:r>
              <a:rPr lang="ru-RU" sz="2400" b="1" i="1" dirty="0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                      </a:t>
            </a:r>
            <a:r>
              <a:rPr lang="ru-RU" sz="2400" b="1" i="1" dirty="0" err="1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Хто</a:t>
            </a:r>
            <a:r>
              <a:rPr lang="ru-RU" sz="2400" b="1" i="1" dirty="0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 </a:t>
            </a:r>
            <a:r>
              <a:rPr lang="ru-RU" sz="2400" b="1" i="1" dirty="0" err="1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порізав</a:t>
            </a:r>
            <a:r>
              <a:rPr lang="ru-RU" sz="2400" b="1" i="1" dirty="0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 пальчик </a:t>
            </a:r>
            <a:r>
              <a:rPr lang="ru-RU" sz="2400" b="1" i="1" dirty="0" err="1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склом</a:t>
            </a:r>
            <a:r>
              <a:rPr lang="ru-RU" sz="2400" b="1" i="1" dirty="0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,</a:t>
            </a:r>
            <a:br>
              <a:rPr lang="ru-RU" sz="2400" b="1" i="1" dirty="0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</a:br>
            <a:r>
              <a:rPr lang="ru-RU" sz="2400" b="1" i="1" dirty="0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                      </a:t>
            </a:r>
            <a:r>
              <a:rPr lang="ru-RU" sz="2400" b="1" i="1" dirty="0" err="1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Зупинити</a:t>
            </a:r>
            <a:r>
              <a:rPr lang="ru-RU" sz="2400" b="1" i="1" dirty="0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 </a:t>
            </a:r>
            <a:r>
              <a:rPr lang="ru-RU" sz="2400" b="1" i="1" dirty="0" err="1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можу</a:t>
            </a:r>
            <a:r>
              <a:rPr lang="ru-RU" sz="2400" b="1" i="1" dirty="0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 кров.</a:t>
            </a:r>
            <a:br>
              <a:rPr lang="ru-RU" sz="2400" b="1" i="1" dirty="0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</a:br>
            <a:r>
              <a:rPr lang="ru-RU" sz="2400" b="1" i="1" dirty="0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                      </a:t>
            </a:r>
            <a:r>
              <a:rPr lang="ru-RU" sz="2400" b="1" i="1" dirty="0" err="1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Деревій</a:t>
            </a:r>
            <a:r>
              <a:rPr lang="ru-RU" sz="2400" b="1" i="1" dirty="0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 вам </a:t>
            </a:r>
            <a:r>
              <a:rPr lang="ru-RU" sz="2400" b="1" i="1" dirty="0" err="1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допоможе</a:t>
            </a:r>
            <a:r>
              <a:rPr lang="ru-RU" sz="2400" b="1" i="1" dirty="0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,</a:t>
            </a:r>
            <a:br>
              <a:rPr lang="ru-RU" sz="2400" b="1" i="1" dirty="0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</a:br>
            <a:r>
              <a:rPr lang="ru-RU" sz="2400" b="1" i="1" dirty="0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                      </a:t>
            </a:r>
            <a:r>
              <a:rPr lang="ru-RU" sz="2400" b="1" i="1" dirty="0" err="1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Лікувати</a:t>
            </a:r>
            <a:r>
              <a:rPr lang="ru-RU" sz="2400" b="1" i="1" dirty="0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 рани </a:t>
            </a:r>
            <a:r>
              <a:rPr lang="ru-RU" sz="2400" b="1" i="1" dirty="0" err="1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може</a:t>
            </a:r>
            <a:r>
              <a:rPr lang="ru-RU" sz="2400" b="1" i="1" dirty="0">
                <a:solidFill>
                  <a:prstClr val="black"/>
                </a:solidFill>
                <a:latin typeface="Century Schoolbook"/>
                <a:ea typeface="Calibri"/>
                <a:cs typeface="Times New Roman"/>
              </a:rPr>
              <a:t>.</a:t>
            </a:r>
          </a:p>
        </p:txBody>
      </p:sp>
      <p:pic>
        <p:nvPicPr>
          <p:cNvPr id="6148" name="Picture 4" descr="http://i46.ltalk.ru/88/20/372088/39/10540239/6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9656">
            <a:off x="1159565" y="4152089"/>
            <a:ext cx="857250" cy="264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459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90" y="-297"/>
            <a:ext cx="9169179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6986" y="298670"/>
            <a:ext cx="3700593" cy="774259"/>
          </a:xfrm>
          <a:prstGeom prst="rect">
            <a:avLst/>
          </a:prstGeom>
        </p:spPr>
      </p:pic>
      <p:pic>
        <p:nvPicPr>
          <p:cNvPr id="3" name="il_fi" descr="http://dachnik.in.ua/wp-content/uploads/2011/06/219452.jpg"/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154" y="1186873"/>
            <a:ext cx="2304256" cy="1944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6343" y="3131088"/>
            <a:ext cx="8011885" cy="3261643"/>
          </a:xfrm>
          <a:prstGeom prst="rect">
            <a:avLst/>
          </a:prstGeom>
        </p:spPr>
      </p:pic>
      <p:sp>
        <p:nvSpPr>
          <p:cNvPr id="5" name="AutoShape 2" descr="http://img.taopic.com/uploads/allimg/130126/240385-1301260S4065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Цветы и букеты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76000">
            <a:off x="563680" y="5237460"/>
            <a:ext cx="1946559" cy="94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62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90" y="-297"/>
            <a:ext cx="9169179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6332" y="17044"/>
            <a:ext cx="4749196" cy="8230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2149" y="917213"/>
            <a:ext cx="2877561" cy="194479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26991" y="2862006"/>
            <a:ext cx="7557450" cy="351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Найпахучішим зіллям у віночку є чорнобривці, </a:t>
            </a:r>
            <a:r>
              <a:rPr lang="uk-UA" b="1" u="sng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символ материнства, доброти, щедрості</a:t>
            </a:r>
            <a:r>
              <a:rPr lang="uk-UA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. Де б ви не були, куди б не закинула вас доля - якщо під вікном у вас ростиме кущик чорнобривців, ви завжди пам'ятатимете й домівку, і матусю, і рідний край.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b="1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89916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b="1" i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              Ми чорнобривці — сіяла нас мати, </a:t>
            </a:r>
            <a:endParaRPr lang="ru-RU" sz="2800" b="1" i="1" dirty="0" smtClean="0">
              <a:solidFill>
                <a:schemeClr val="tx1"/>
              </a:solidFill>
              <a:ea typeface="Calibri"/>
              <a:cs typeface="Times New Roman"/>
            </a:endParaRPr>
          </a:p>
          <a:p>
            <a:pPr marL="89916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b="1" i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              Щоб радувати очі</a:t>
            </a:r>
            <a:r>
              <a:rPr lang="ru-RU" sz="2800" b="1" i="1" dirty="0" smtClean="0">
                <a:solidFill>
                  <a:schemeClr val="tx1"/>
                </a:solidFill>
                <a:ea typeface="Times New Roman"/>
                <a:cs typeface="Times New Roman"/>
              </a:rPr>
              <a:t> </a:t>
            </a:r>
            <a:r>
              <a:rPr lang="uk-UA" b="1" i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діточкам, </a:t>
            </a:r>
            <a:endParaRPr lang="ru-RU" sz="2800" b="1" i="1" dirty="0" smtClean="0">
              <a:solidFill>
                <a:schemeClr val="tx1"/>
              </a:solidFill>
              <a:ea typeface="Calibri"/>
              <a:cs typeface="Times New Roman"/>
            </a:endParaRPr>
          </a:p>
          <a:p>
            <a:pPr marL="89916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b="1" i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             Щоб рідний край</a:t>
            </a:r>
            <a:r>
              <a:rPr lang="ru-RU" sz="2800" b="1" i="1" dirty="0" smtClean="0">
                <a:solidFill>
                  <a:schemeClr val="tx1"/>
                </a:solidFill>
                <a:ea typeface="Times New Roman"/>
                <a:cs typeface="Times New Roman"/>
              </a:rPr>
              <a:t> </a:t>
            </a:r>
            <a:r>
              <a:rPr lang="uk-UA" b="1" i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не сміли забувати, </a:t>
            </a:r>
            <a:endParaRPr lang="ru-RU" sz="2800" b="1" i="1" dirty="0" smtClean="0">
              <a:solidFill>
                <a:schemeClr val="tx1"/>
              </a:solidFill>
              <a:ea typeface="Calibri"/>
              <a:cs typeface="Times New Roman"/>
            </a:endParaRPr>
          </a:p>
          <a:p>
            <a:pPr marL="89916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b="1" i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             Спасибі добрим,</a:t>
            </a:r>
            <a:r>
              <a:rPr lang="ru-RU" sz="2800" b="1" i="1" dirty="0" smtClean="0">
                <a:solidFill>
                  <a:schemeClr val="tx1"/>
                </a:solidFill>
                <a:ea typeface="Times New Roman"/>
                <a:cs typeface="Times New Roman"/>
              </a:rPr>
              <a:t> </a:t>
            </a:r>
            <a:r>
              <a:rPr lang="uk-UA" b="1" i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лагідним рукам.</a:t>
            </a:r>
            <a:endParaRPr lang="ru-RU" sz="2800" b="1" i="1" dirty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pic>
        <p:nvPicPr>
          <p:cNvPr id="7" name="Picture 2" descr="http://playcast.ru/uploads/2014/05/01/842797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993" y="5029781"/>
            <a:ext cx="1499352" cy="1589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121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90" y="-297"/>
            <a:ext cx="9169179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4823" y="207362"/>
            <a:ext cx="4279763" cy="9022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1282" y="1109648"/>
            <a:ext cx="2444708" cy="18716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35430" y="2981282"/>
            <a:ext cx="8476558" cy="3644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2400" b="1" dirty="0">
                <a:solidFill>
                  <a:srgbClr val="002060"/>
                </a:solidFill>
                <a:latin typeface="Century Schoolbook"/>
              </a:rPr>
              <a:t>Це прекрасна квітка </a:t>
            </a:r>
            <a:r>
              <a:rPr lang="uk-UA" sz="2400" b="1" dirty="0">
                <a:solidFill>
                  <a:srgbClr val="002060"/>
                </a:solidFill>
                <a:latin typeface="Century Schoolbook"/>
                <a:cs typeface="Times New Roman"/>
              </a:rPr>
              <a:t>н</a:t>
            </a:r>
            <a:r>
              <a:rPr lang="uk-UA" sz="2400" b="1" dirty="0">
                <a:solidFill>
                  <a:srgbClr val="002060"/>
                </a:solidFill>
                <a:latin typeface="Century Schoolbook"/>
                <a:ea typeface="Calibri"/>
                <a:cs typeface="Times New Roman"/>
              </a:rPr>
              <a:t>іжно-голуба з яскраво-жовтою, золотою серединкою</a:t>
            </a:r>
            <a:r>
              <a:rPr lang="uk-UA" sz="2400" b="1" dirty="0">
                <a:solidFill>
                  <a:srgbClr val="002060"/>
                </a:solidFill>
                <a:latin typeface="Century Schoolbook"/>
              </a:rPr>
              <a:t>, </a:t>
            </a:r>
            <a:r>
              <a:rPr lang="uk-UA" sz="2400" b="1" dirty="0">
                <a:solidFill>
                  <a:srgbClr val="002060"/>
                </a:solidFill>
                <a:latin typeface="Century Schoolbook" panose="02040604050505020304" pitchFamily="18" charset="0"/>
                <a:ea typeface="Calibri"/>
                <a:cs typeface="Times New Roman"/>
              </a:rPr>
              <a:t>у ній поєднані разом і краса, і простота, і вічність. </a:t>
            </a:r>
            <a:endParaRPr lang="ru-RU" sz="2400" b="1" dirty="0">
              <a:solidFill>
                <a:srgbClr val="002060"/>
              </a:solidFill>
              <a:latin typeface="Century Schoolbook" panose="02040604050505020304" pitchFamily="18" charset="0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Незабудка – </a:t>
            </a:r>
            <a:r>
              <a:rPr lang="uk-UA" sz="2400" b="1" u="sng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істинна любов</a:t>
            </a:r>
            <a:r>
              <a:rPr lang="uk-UA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.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24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                   </a:t>
            </a:r>
            <a:r>
              <a:rPr lang="uk-UA" sz="2400" b="1" i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Наче </a:t>
            </a:r>
            <a:r>
              <a:rPr lang="uk-UA" sz="24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небесні озерця, в окрузі </a:t>
            </a:r>
            <a:br>
              <a:rPr lang="uk-UA" sz="24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uk-UA" sz="24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                  </a:t>
            </a:r>
            <a:r>
              <a:rPr lang="uk-UA" sz="2400" b="1" i="1" dirty="0" err="1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Розквітли</a:t>
            </a:r>
            <a:r>
              <a:rPr lang="uk-UA" sz="2400" b="1" i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i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довкруг</a:t>
            </a:r>
            <a:r>
              <a:rPr lang="uk-UA" sz="24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незабудки на лузі; </a:t>
            </a:r>
            <a:br>
              <a:rPr lang="uk-UA" sz="24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uk-UA" sz="24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                 </a:t>
            </a:r>
            <a:r>
              <a:rPr lang="uk-UA" sz="2400" b="1" i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Тендітні</a:t>
            </a:r>
            <a:r>
              <a:rPr lang="uk-UA" sz="24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, блакитні, беззахисно-світлі, </a:t>
            </a:r>
            <a:br>
              <a:rPr lang="uk-UA" sz="24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uk-UA" sz="24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                 </a:t>
            </a:r>
            <a:r>
              <a:rPr lang="uk-UA" sz="2400" b="1" i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Мов </a:t>
            </a:r>
            <a:r>
              <a:rPr lang="uk-UA" sz="24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очі дитини, ласкаві й привітні...</a:t>
            </a:r>
            <a:endParaRPr lang="ru-RU" sz="2400" b="1" i="1" dirty="0">
              <a:solidFill>
                <a:prstClr val="black"/>
              </a:solidFill>
              <a:latin typeface="Century Schoolbook"/>
              <a:ea typeface="Calibri"/>
              <a:cs typeface="Times New Roman"/>
            </a:endParaRPr>
          </a:p>
        </p:txBody>
      </p:sp>
      <p:pic>
        <p:nvPicPr>
          <p:cNvPr id="18438" name="Picture 6" descr="http://justclickit.ru/flash/flower/flower%20(588)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910" y="4978401"/>
            <a:ext cx="1228919" cy="1228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http://justclickit.ru/flash/flower/flower%20(588)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028" y="4978401"/>
            <a:ext cx="1354361" cy="135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939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9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90" y="-297"/>
            <a:ext cx="9169179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121249"/>
            <a:ext cx="5243014" cy="774259"/>
          </a:xfrm>
          <a:prstGeom prst="rect">
            <a:avLst/>
          </a:prstGeom>
        </p:spPr>
      </p:pic>
      <p:pic>
        <p:nvPicPr>
          <p:cNvPr id="3" name="il_fi" descr="http://fitoterapija.info/images/stories/travy/bessmertnik.jpg"/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135" y="1025440"/>
            <a:ext cx="2761113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45910" y="2779961"/>
            <a:ext cx="8598089" cy="4078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2000" b="1" dirty="0">
                <a:solidFill>
                  <a:prstClr val="black"/>
                </a:solidFill>
                <a:latin typeface="Times New Roman"/>
                <a:ea typeface="Calibri"/>
              </a:rPr>
              <a:t>У віночку дарує здоров'я, загоює найтяжчі рани, лікує багато </a:t>
            </a:r>
            <a:r>
              <a:rPr lang="uk-UA" sz="2000" b="1" dirty="0" err="1" smtClean="0">
                <a:solidFill>
                  <a:prstClr val="black"/>
                </a:solidFill>
                <a:latin typeface="Times New Roman"/>
                <a:ea typeface="Calibri"/>
              </a:rPr>
              <a:t>хвороб</a:t>
            </a:r>
            <a:r>
              <a:rPr lang="uk-UA" sz="2000" b="1" dirty="0" smtClean="0">
                <a:solidFill>
                  <a:prstClr val="black"/>
                </a:solidFill>
                <a:latin typeface="Times New Roman"/>
                <a:ea typeface="Calibri"/>
              </a:rPr>
              <a:t>.</a:t>
            </a:r>
            <a:endParaRPr lang="en-US" sz="2000" b="1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2000" b="1" dirty="0" smtClean="0">
                <a:solidFill>
                  <a:prstClr val="black"/>
                </a:solidFill>
                <a:latin typeface="Times New Roman"/>
                <a:ea typeface="Calibri"/>
              </a:rPr>
              <a:t>І </a:t>
            </a:r>
            <a:r>
              <a:rPr lang="uk-UA" sz="2000" b="1" dirty="0">
                <a:solidFill>
                  <a:prstClr val="black"/>
                </a:solidFill>
                <a:latin typeface="Times New Roman"/>
                <a:ea typeface="Calibri"/>
              </a:rPr>
              <a:t>назва у нього символічна: </a:t>
            </a: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2000" b="1" u="sng" dirty="0">
                <a:solidFill>
                  <a:prstClr val="black"/>
                </a:solidFill>
                <a:latin typeface="Times New Roman"/>
                <a:ea typeface="Calibri"/>
              </a:rPr>
              <a:t>без смерті прожити</a:t>
            </a:r>
            <a:r>
              <a:rPr lang="uk-UA" sz="2000" b="1" dirty="0">
                <a:solidFill>
                  <a:prstClr val="black"/>
                </a:solidFill>
                <a:latin typeface="Times New Roman"/>
                <a:ea typeface="Calibri"/>
              </a:rPr>
              <a:t>.</a:t>
            </a:r>
          </a:p>
          <a:p>
            <a:pPr lvl="0" algn="ctr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buClr>
                <a:srgbClr val="FE8637"/>
              </a:buClr>
              <a:buSzPct val="70000"/>
            </a:pPr>
            <a:r>
              <a:rPr lang="en-US" sz="2000" b="1" i="1" dirty="0" smtClean="0">
                <a:solidFill>
                  <a:prstClr val="black"/>
                </a:solidFill>
                <a:ea typeface="Calibri"/>
                <a:cs typeface="Times New Roman"/>
              </a:rPr>
              <a:t> </a:t>
            </a:r>
            <a:r>
              <a:rPr lang="ru-RU" sz="2000" b="1" i="1" dirty="0" smtClean="0">
                <a:solidFill>
                  <a:prstClr val="black"/>
                </a:solidFill>
                <a:ea typeface="Calibri"/>
                <a:cs typeface="Times New Roman"/>
              </a:rPr>
              <a:t>Ми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безсмертники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золоті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,-</a:t>
            </a:r>
            <a:b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</a:b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Квіти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 в нас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сухенькі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,</a:t>
            </a:r>
            <a:b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</a:b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І не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в’януть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 без води,</a:t>
            </a:r>
            <a:b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</a:b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Завжди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, як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свіженькі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.</a:t>
            </a:r>
            <a:b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</a:b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Любим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сонце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 і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пісок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-</a:t>
            </a:r>
            <a:b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</a:b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Діти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це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вже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знають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.</a:t>
            </a:r>
            <a:b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</a:b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І як треба на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вінок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,</a:t>
            </a:r>
            <a:b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</a:b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Враз нас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відшукають</a:t>
            </a:r>
            <a:r>
              <a:rPr lang="ru-RU" sz="2000" b="1" dirty="0">
                <a:solidFill>
                  <a:srgbClr val="575F6D"/>
                </a:solidFill>
                <a:ea typeface="Calibri"/>
                <a:cs typeface="Times New Roman"/>
              </a:rPr>
              <a:t>.</a:t>
            </a:r>
          </a:p>
        </p:txBody>
      </p:sp>
      <p:pic>
        <p:nvPicPr>
          <p:cNvPr id="19458" name="Picture 2" descr="Цветы и букеты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289" y="4238172"/>
            <a:ext cx="1756237" cy="2075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157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179" y="-594"/>
            <a:ext cx="9169179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8129" y="203136"/>
            <a:ext cx="4011516" cy="774259"/>
          </a:xfrm>
          <a:prstGeom prst="rect">
            <a:avLst/>
          </a:prstGeom>
        </p:spPr>
      </p:pic>
      <p:pic>
        <p:nvPicPr>
          <p:cNvPr descr="http://www.stihi.ru/pics/2011/04/26/1806.jpg" id="3" name="il_fi"/>
          <p:cNvPicPr/>
          <p:nvPr/>
        </p:nvPicPr>
        <p:blipFill>
          <a:blip cstate="print"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097449"/>
            <a:ext cx="2808312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://www.orenwiki.ru/images/b/bd/26.gif" id="5130" name="Picture 10"/>
          <p:cNvPicPr>
            <a:picLocks noChangeArrowheads="1" noChangeAspect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755" y="4511822"/>
            <a:ext cx="1624907" cy="215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20800" y="3113673"/>
            <a:ext cx="6833737" cy="348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vl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b="1" dirty="0" lang="uk-UA" sz="2000">
                <a:solidFill>
                  <a:srgbClr val="002060"/>
                </a:solidFill>
                <a:latin typeface="Times New Roman"/>
                <a:ea typeface="Calibri"/>
              </a:rPr>
              <a:t>Ромашку у віночок не вплітали дуже довго, поки не дізнались, що вона не лише красива, а й сильна своїми лікувальними властивостями, дає людям </a:t>
            </a:r>
            <a:r>
              <a:rPr b="1" dirty="0" lang="uk-UA" sz="2000" u="sng">
                <a:solidFill>
                  <a:srgbClr val="002060"/>
                </a:solidFill>
                <a:latin typeface="Times New Roman"/>
                <a:ea typeface="Calibri"/>
              </a:rPr>
              <a:t>здоров'я, доброту й ніжність</a:t>
            </a:r>
            <a:r>
              <a:rPr b="1" dirty="0" lang="uk-UA" sz="2000">
                <a:solidFill>
                  <a:srgbClr val="002060"/>
                </a:solidFill>
                <a:latin typeface="Times New Roman"/>
                <a:ea typeface="Calibri"/>
              </a:rPr>
              <a:t>.</a:t>
            </a:r>
          </a:p>
          <a:p>
            <a:pPr algn="ctr" lvl="0">
              <a:spcBef>
                <a:spcPts val="600"/>
              </a:spcBef>
              <a:buClr>
                <a:srgbClr val="FE8637"/>
              </a:buClr>
              <a:buSzPct val="70000"/>
            </a:pPr>
            <a:endParaRPr b="1" dirty="0" lang="uk-UA" sz="2000">
              <a:solidFill>
                <a:srgbClr val="002060"/>
              </a:solidFill>
              <a:latin typeface="Times New Roman"/>
              <a:ea typeface="Calibri"/>
            </a:endParaRPr>
          </a:p>
          <a:p>
            <a:pPr algn="ctr" lvl="0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b="1" dirty="0" i="1" lang="uk-UA" sz="240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Дрімає всесвіт на травиці,</a:t>
            </a:r>
            <a:br>
              <a:rPr b="1" dirty="0" i="1" lang="uk-UA" sz="240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b="1" dirty="0" i="1" lang="uk-UA" sz="240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Підперши зіркою щоку,</a:t>
            </a:r>
            <a:br>
              <a:rPr b="1" dirty="0" i="1" lang="uk-UA" sz="240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b="1" dirty="0" i="1" lang="uk-UA" sz="240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Стоїть по пояс в Україні,</a:t>
            </a:r>
            <a:br>
              <a:rPr b="1" dirty="0" i="1" lang="uk-UA" sz="240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b="1" dirty="0" i="1" lang="uk-UA" sz="240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Ромашка в білому вінку.</a:t>
            </a:r>
            <a:endParaRPr b="1" dirty="0" i="1" lang="ru-RU" sz="3200">
              <a:solidFill>
                <a:prstClr val="black"/>
              </a:solidFill>
              <a:latin typeface="Century Schoolbook"/>
              <a:ea typeface="Calibri"/>
              <a:cs typeface="Times New Roman"/>
            </a:endParaRPr>
          </a:p>
        </p:txBody>
      </p:sp>
      <p:pic>
        <p:nvPicPr>
          <p:cNvPr descr="http://gifok.net/images/2015/10/19/White-Flowers_115.png" id="5126" name="Picture 6"/>
          <p:cNvPicPr>
            <a:picLocks noChangeArrowheads="1" noChangeAspect="1"/>
          </p:cNvPicPr>
          <p:nvPr/>
        </p:nvPicPr>
        <p:blipFill rotWithShape="1"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"/>
          <a:stretch/>
        </p:blipFill>
        <p:spPr bwMode="auto">
          <a:xfrm>
            <a:off x="6422012" y="4833256"/>
            <a:ext cx="2362095" cy="1789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s17.rimg.info/3f21badf81cab7e9df9340d49a8a5bc7.gif" id="5128" name="Picture 8"/>
          <p:cNvPicPr>
            <a:picLocks noChangeArrowheads="1" noChangeAspect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2653">
            <a:off x="6788213" y="4667493"/>
            <a:ext cx="1658711" cy="1658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8961465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dur="2000" fill="hold" id="14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9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id="23" nodeType="clickEffect" presetClass="entr" presetID="4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25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26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7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>
            <a:alpha val="9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9169179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860" y="227383"/>
            <a:ext cx="7797460" cy="780356"/>
          </a:xfrm>
          <a:prstGeom prst="rect">
            <a:avLst/>
          </a:prstGeom>
        </p:spPr>
      </p:pic>
      <p:pic>
        <p:nvPicPr>
          <p:cNvPr id="3" name="Рисунок 2" descr="http://img-fotki.yandex.ru/get/4108/bbilik.1/0_2648b_48d76024_-1-L">
            <a:hlinkClick r:id="rId4"/>
          </p:cNvPr>
          <p:cNvPicPr/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427" y="1007739"/>
            <a:ext cx="2952328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4" descr="http://www.playcast.ru/uploads/2015/05/04/13463174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448" y="3715657"/>
            <a:ext cx="3654997" cy="299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15179">
            <a:off x="234930" y="4361589"/>
            <a:ext cx="2581749" cy="191565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362856" y="3091544"/>
            <a:ext cx="9422704" cy="3219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20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Цвіт вишні та яблуні — це </a:t>
            </a:r>
            <a:r>
              <a:rPr lang="uk-UA" sz="2000" b="1" u="sng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символ</a:t>
            </a:r>
            <a:r>
              <a:rPr lang="uk-UA" sz="20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2000" b="1" u="sng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материнської  відданості та любові</a:t>
            </a:r>
            <a:r>
              <a:rPr lang="uk-UA" sz="20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ru-RU" sz="3200" b="1" dirty="0">
                <a:solidFill>
                  <a:srgbClr val="002060"/>
                </a:solidFill>
                <a:latin typeface="Century Schoolbook"/>
                <a:ea typeface="Times New Roman"/>
                <a:cs typeface="Times New Roman"/>
              </a:rPr>
              <a:t> </a:t>
            </a:r>
            <a:r>
              <a:rPr lang="uk-UA" sz="2000" b="1" dirty="0">
                <a:solidFill>
                  <a:srgbClr val="002060"/>
                </a:solidFill>
                <a:latin typeface="Times New Roman"/>
                <a:ea typeface="Calibri"/>
              </a:rPr>
              <a:t>Вишневий цвіт—то невмируща материнська любов.</a:t>
            </a:r>
          </a:p>
          <a:p>
            <a:pPr lvl="0" indent="45720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endParaRPr lang="uk-UA" sz="2000" b="1" dirty="0">
              <a:solidFill>
                <a:srgbClr val="002060"/>
              </a:solidFill>
              <a:latin typeface="Times New Roman"/>
              <a:ea typeface="Calibri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24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Яблунька, яблунька в нашім саду.   </a:t>
            </a:r>
            <a:br>
              <a:rPr lang="uk-UA" sz="24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uk-UA" sz="24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Ранком до яблуньки радо іду </a:t>
            </a:r>
            <a:br>
              <a:rPr lang="uk-UA" sz="24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uk-UA" sz="24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Пахне-квітує вже яблунька біла. </a:t>
            </a:r>
            <a:br>
              <a:rPr lang="uk-UA" sz="24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uk-UA" sz="24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Я ж тебе, яблунько, тут посадила.</a:t>
            </a:r>
            <a:endParaRPr lang="ru-RU" sz="3200" b="1" i="1" dirty="0">
              <a:solidFill>
                <a:prstClr val="black"/>
              </a:solidFill>
              <a:latin typeface="Century Schoolbook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658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90" y="-297"/>
            <a:ext cx="9169179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2001" y="98318"/>
            <a:ext cx="3468925" cy="847417"/>
          </a:xfrm>
          <a:prstGeom prst="rect">
            <a:avLst/>
          </a:prstGeom>
        </p:spPr>
      </p:pic>
      <p:pic>
        <p:nvPicPr>
          <p:cNvPr id="3" name="il_fi" descr="http://lekartrav.narod.ru/images/kalina2.jpg"/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455" y="945735"/>
            <a:ext cx="2618202" cy="1457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-27295" y="2314920"/>
            <a:ext cx="9171295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600"/>
              </a:spcAft>
              <a:buClr>
                <a:srgbClr val="FE8637"/>
              </a:buClr>
              <a:buSzPct val="70000"/>
            </a:pPr>
            <a:r>
              <a:rPr lang="uk-UA" sz="2000" b="1" dirty="0">
                <a:solidFill>
                  <a:srgbClr val="002060"/>
                </a:solidFill>
                <a:latin typeface="Century Schoolbook"/>
                <a:ea typeface="Calibri"/>
                <a:cs typeface="Times New Roman"/>
              </a:rPr>
              <a:t>У центрі українського віночка було гроно калини — </a:t>
            </a:r>
            <a:endParaRPr lang="en-US" sz="2000" b="1" dirty="0" smtClean="0">
              <a:solidFill>
                <a:srgbClr val="002060"/>
              </a:solidFill>
              <a:latin typeface="Century Schoolbook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600"/>
              </a:spcAft>
              <a:buClr>
                <a:srgbClr val="FE8637"/>
              </a:buClr>
              <a:buSzPct val="70000"/>
            </a:pPr>
            <a:r>
              <a:rPr lang="uk-UA" sz="2000" b="1" u="sng" dirty="0" smtClean="0">
                <a:solidFill>
                  <a:srgbClr val="002060"/>
                </a:solidFill>
                <a:latin typeface="Century Schoolbook"/>
                <a:ea typeface="Calibri"/>
                <a:cs typeface="Times New Roman"/>
              </a:rPr>
              <a:t>символ </a:t>
            </a:r>
            <a:r>
              <a:rPr lang="uk-UA" sz="2000" b="1" u="sng" dirty="0">
                <a:solidFill>
                  <a:srgbClr val="002060"/>
                </a:solidFill>
                <a:latin typeface="Century Schoolbook"/>
                <a:ea typeface="Calibri"/>
                <a:cs typeface="Times New Roman"/>
              </a:rPr>
              <a:t>краси й ді­вочої вроди, символ України</a:t>
            </a:r>
            <a:r>
              <a:rPr lang="uk-UA" sz="1600" b="1" dirty="0">
                <a:solidFill>
                  <a:srgbClr val="002060"/>
                </a:solidFill>
                <a:latin typeface="Century Schoolbook"/>
                <a:ea typeface="Calibri"/>
                <a:cs typeface="Times New Roman"/>
              </a:rPr>
              <a:t>.</a:t>
            </a: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20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Посадіть калину коло школи,</a:t>
            </a:r>
            <a:br>
              <a:rPr lang="uk-UA" sz="20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uk-UA" sz="20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Щоб на цілий білий світ </a:t>
            </a:r>
            <a:br>
              <a:rPr lang="uk-UA" sz="20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uk-UA" sz="20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Усміхнулась щиро доля,</a:t>
            </a:r>
            <a:br>
              <a:rPr lang="uk-UA" sz="20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uk-UA" sz="20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Материнський білий цвіт.</a:t>
            </a:r>
            <a:endParaRPr lang="ru-RU" sz="2800" b="1" i="1" dirty="0">
              <a:solidFill>
                <a:prstClr val="black"/>
              </a:solidFill>
              <a:latin typeface="Century Schoolbook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20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 Посадіть калину на городі, </a:t>
            </a:r>
            <a:br>
              <a:rPr lang="uk-UA" sz="20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uk-UA" sz="20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Щоб розквітнула земля! </a:t>
            </a:r>
            <a:br>
              <a:rPr lang="uk-UA" sz="20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uk-UA" sz="20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Із роси пречиста врода, </a:t>
            </a:r>
            <a:br>
              <a:rPr lang="uk-UA" sz="20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uk-UA" sz="20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З неба – почерк журавля.</a:t>
            </a:r>
            <a:r>
              <a:rPr lang="uk-UA" sz="22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3000" b="1" i="1" dirty="0">
              <a:solidFill>
                <a:prstClr val="black"/>
              </a:solidFill>
              <a:latin typeface="Century Schoolbook"/>
              <a:ea typeface="Calibri"/>
              <a:cs typeface="Times New Roman"/>
            </a:endParaRPr>
          </a:p>
        </p:txBody>
      </p:sp>
      <p:pic>
        <p:nvPicPr>
          <p:cNvPr id="4098" name="Picture 2" descr="http://www.chitalnya.ru/upload2/383/a30c93c9e1c427b1a298d011d66c7aaf.jp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700" y="5934074"/>
            <a:ext cx="6105525" cy="92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4erti.ru/animation/6/39000000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98" y="3570872"/>
            <a:ext cx="1977345" cy="1678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547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90" y="-297"/>
            <a:ext cx="9169179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2450" y="192536"/>
            <a:ext cx="2505673" cy="768163"/>
          </a:xfrm>
          <a:prstGeom prst="rect">
            <a:avLst/>
          </a:prstGeom>
        </p:spPr>
      </p:pic>
      <p:pic>
        <p:nvPicPr>
          <p:cNvPr id="3" name="Picture 2" descr="http://go2.imgsmail.ru/imgpreview?key=http%3A//lifetips.org.ua/uploads/posts/2011-12/1323447798%5Fhmil.jpg&amp;mb=imgdb_preview_17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163" y="960699"/>
            <a:ext cx="2232248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92072" y="3515381"/>
            <a:ext cx="650315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2800" b="1" dirty="0">
                <a:solidFill>
                  <a:srgbClr val="002060"/>
                </a:solidFill>
                <a:latin typeface="Times New Roman"/>
                <a:ea typeface="Calibri"/>
              </a:rPr>
              <a:t>Вишневий цвіт, калина та ромашка, переплетені тендітними вусиками хмелю, вважаються втіленням прекрасної душі нашого народу. Хміль - </a:t>
            </a:r>
            <a:r>
              <a:rPr lang="uk-UA" sz="2800" b="1" u="sng" dirty="0">
                <a:solidFill>
                  <a:srgbClr val="002060"/>
                </a:solidFill>
                <a:latin typeface="Times New Roman"/>
                <a:ea typeface="Calibri"/>
              </a:rPr>
              <a:t>символ гнучкості та розуму. </a:t>
            </a:r>
            <a:endParaRPr lang="ru-RU" sz="2800" b="1" u="sng" dirty="0">
              <a:solidFill>
                <a:srgbClr val="002060"/>
              </a:solidFill>
              <a:latin typeface="Century Schoolbook"/>
            </a:endParaRPr>
          </a:p>
        </p:txBody>
      </p:sp>
    </p:spTree>
    <p:extLst>
      <p:ext uri="{BB962C8B-B14F-4D97-AF65-F5344CB8AC3E}">
        <p14:creationId xmlns:p14="http://schemas.microsoft.com/office/powerpoint/2010/main" val="117003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46160" y="313899"/>
            <a:ext cx="8297839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3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</a:t>
            </a:r>
            <a:r>
              <a:rPr kumimoji="0" lang="uk-UA" sz="4000" b="1" i="1" u="sng" strike="noStrike" kern="0" cap="none" spc="0" normalizeH="0" baseline="0" noProof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Учасники проекту:</a:t>
            </a:r>
            <a:r>
              <a:rPr kumimoji="0" lang="uk-UA" sz="2000" b="1" i="1" u="sng" strike="noStrike" kern="0" cap="none" spc="0" normalizeH="0" baseline="0" noProof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uk-UA" sz="2000" b="1" i="1" u="sng" strike="noStrike" kern="0" cap="none" spc="0" normalizeH="0" baseline="0" noProof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3600" b="1" i="0" u="sng" strike="noStrike" kern="0" cap="small" spc="0" normalizeH="0" baseline="0" noProof="0" dirty="0" err="1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Туровська</a:t>
            </a:r>
            <a:r>
              <a:rPr kumimoji="0" lang="uk-UA" sz="3600" b="1" i="0" u="sng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Л. П. </a:t>
            </a:r>
            <a:r>
              <a:rPr kumimoji="0" lang="uk-UA" sz="2400" b="0" i="0" u="none" strike="noStrike" kern="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– </a:t>
            </a:r>
            <a:r>
              <a:rPr kumimoji="0" lang="uk-UA" sz="24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вихователь ГПД	</a:t>
            </a:r>
            <a:r>
              <a:rPr kumimoji="0" lang="en-US" sz="24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en-US" sz="24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2800" b="0" i="0" u="sng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Учні </a:t>
            </a:r>
            <a:r>
              <a:rPr kumimoji="0" lang="uk-UA" sz="24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3 – А та 2 – Б класів.</a:t>
            </a:r>
            <a:r>
              <a:rPr kumimoji="0" lang="uk-UA" sz="2400" b="0" i="0" u="none" strike="noStrike" kern="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uk-UA" sz="2400" b="0" i="0" u="none" strike="noStrike" kern="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2400" b="0" i="0" u="none" strike="noStrike" kern="0" cap="small" spc="0" normalizeH="0" baseline="0" noProof="0" dirty="0" smtClean="0">
                <a:ln>
                  <a:noFill/>
                </a:ln>
                <a:solidFill>
                  <a:srgbClr val="575F6D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 </a:t>
            </a:r>
            <a:br>
              <a:rPr kumimoji="0" lang="uk-UA" sz="2400" b="0" i="0" u="none" strike="noStrike" kern="0" cap="small" spc="0" normalizeH="0" baseline="0" noProof="0" dirty="0" smtClean="0">
                <a:ln>
                  <a:noFill/>
                </a:ln>
                <a:solidFill>
                  <a:srgbClr val="575F6D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en-US" sz="3000" b="0" i="0" u="none" strike="noStrike" kern="0" cap="small" spc="0" normalizeH="0" baseline="0" noProof="0" dirty="0" smtClean="0">
                <a:ln>
                  <a:noFill/>
                </a:ln>
                <a:solidFill>
                  <a:srgbClr val="575F6D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</a:t>
            </a:r>
            <a:r>
              <a:rPr kumimoji="0" lang="uk-UA" sz="3800" b="1" i="1" u="sng" strike="noStrike" kern="0" cap="none" spc="0" normalizeH="0" baseline="0" noProof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Проект за часом проведення: </a:t>
            </a:r>
            <a:r>
              <a:rPr kumimoji="0" lang="en-US" sz="5300" b="0" i="0" u="none" strike="noStrike" kern="0" cap="small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rgbClr val="CC0066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en-US" sz="5300" b="0" i="0" u="none" strike="noStrike" kern="0" cap="small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rgbClr val="CC0066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53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srgbClr val="575F6D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           </a:t>
            </a:r>
            <a:r>
              <a:rPr kumimoji="0" lang="uk-UA" sz="3200" b="0" i="0" u="sng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довготривалий</a:t>
            </a:r>
            <a: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Тривалість проекту 2 місяці</a:t>
            </a:r>
            <a:b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(з 24.12. 2012 – по 22. 02. 2013)</a:t>
            </a:r>
            <a:r>
              <a:rPr kumimoji="0" lang="uk-UA" sz="3200" b="0" i="0" u="none" strike="noStrike" kern="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uk-UA" sz="3200" b="0" i="0" u="none" strike="noStrike" kern="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0351" y="4042231"/>
            <a:ext cx="1908213" cy="268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95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90" y="-297"/>
            <a:ext cx="9169179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7451" y="-54591"/>
            <a:ext cx="87686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0" cap="small" spc="0" normalizeH="0" baseline="0" noProof="0" dirty="0" smtClean="0">
                <a:ln w="11430">
                  <a:solidFill>
                    <a:prstClr val="black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gatha-Modern" panose="020B7200000000000000" pitchFamily="34" charset="0"/>
                <a:ea typeface="+mj-ea"/>
                <a:cs typeface="+mj-cs"/>
              </a:rPr>
              <a:t>Ружа Мальва та Півонія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4" descr="http://go1.imgsmail.ru/imgpreview?key=http%3A//img-fotki.yandex.ru/get/3512/ambra2456.1d/0%5F31348%5F676998d2%5FXL&amp;mb=imgdb_preview_20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30" y="911049"/>
            <a:ext cx="1952062" cy="19118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go2.imgsmail.ru/imgpreview?key=http%3A//os1.i.ua/3/1/8088329%5Fde4999dc.jpg&amp;mb=imgdb_preview_8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512" y="941094"/>
            <a:ext cx="1872208" cy="19118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go2.imgsmail.ru/imgpreview?key=http%3A//www.nbg.kiev.ua/upload/iblock/085/decor%5Froslini%5Fattach%5Flarge%5Fimage%5F119.gif&amp;mb=imgdb_preview_15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584" y="980727"/>
            <a:ext cx="2019853" cy="1872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471.photobucket.com/albums/rr73/hernadez_azucena/TINY/tht_14409fac52ff6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147">
            <a:off x="4092382" y="4280924"/>
            <a:ext cx="1053817" cy="16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lh6.googleusercontent.com/-f2LFcPCLKcI/AAAAAAAAAAI/AAAAAAAAAJU/cKmu-6K25UU/phot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89" y="3927126"/>
            <a:ext cx="2852057" cy="285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68633" y="2738063"/>
            <a:ext cx="8701314" cy="4006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3300" b="1" dirty="0">
                <a:solidFill>
                  <a:prstClr val="black"/>
                </a:solidFill>
                <a:latin typeface="Times New Roman"/>
                <a:ea typeface="Calibri"/>
              </a:rPr>
              <a:t>Символізують в оздобі українських дівчат </a:t>
            </a:r>
            <a:r>
              <a:rPr lang="uk-UA" sz="3300" b="1" u="sng" dirty="0">
                <a:solidFill>
                  <a:prstClr val="black"/>
                </a:solidFill>
                <a:latin typeface="Times New Roman"/>
                <a:ea typeface="Calibri"/>
              </a:rPr>
              <a:t>віру, надію та любов</a:t>
            </a:r>
            <a:r>
              <a:rPr lang="uk-UA" sz="3300" b="1" dirty="0">
                <a:solidFill>
                  <a:prstClr val="black"/>
                </a:solidFill>
                <a:latin typeface="Times New Roman"/>
                <a:ea typeface="Calibri"/>
              </a:rPr>
              <a:t>.</a:t>
            </a: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9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Мальви квіти чарівні </a:t>
            </a:r>
            <a:endParaRPr lang="ru-RU" sz="2600" b="1" i="1" dirty="0">
              <a:solidFill>
                <a:prstClr val="black"/>
              </a:solidFill>
              <a:latin typeface="Century Schoolbook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9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У віконце дивляться мені </a:t>
            </a:r>
            <a:endParaRPr lang="ru-RU" sz="2600" b="1" i="1" dirty="0">
              <a:solidFill>
                <a:prstClr val="black"/>
              </a:solidFill>
              <a:latin typeface="Century Schoolbook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9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Наче діти заглядають, </a:t>
            </a:r>
            <a:endParaRPr lang="ru-RU" sz="2600" b="1" i="1" dirty="0">
              <a:solidFill>
                <a:prstClr val="black"/>
              </a:solidFill>
              <a:latin typeface="Century Schoolbook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9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Тільки жаль не розмовляють. </a:t>
            </a:r>
            <a:endParaRPr lang="ru-RU" sz="2600" b="1" i="1" dirty="0">
              <a:solidFill>
                <a:prstClr val="black"/>
              </a:solidFill>
              <a:latin typeface="Century Schoolbook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9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На зеленім оксамиті </a:t>
            </a:r>
            <a:endParaRPr lang="ru-RU" sz="2600" b="1" i="1" dirty="0">
              <a:solidFill>
                <a:prstClr val="black"/>
              </a:solidFill>
              <a:latin typeface="Century Schoolbook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9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Пелюстки росою вкриті, </a:t>
            </a:r>
            <a:endParaRPr lang="ru-RU" sz="2600" b="1" i="1" dirty="0">
              <a:solidFill>
                <a:prstClr val="black"/>
              </a:solidFill>
              <a:latin typeface="Century Schoolbook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9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І веселі, і сумні – Мальви квіти чарівні. </a:t>
            </a:r>
            <a:endParaRPr lang="ru-RU" sz="2600" b="1" i="1" dirty="0">
              <a:solidFill>
                <a:prstClr val="black"/>
              </a:solidFill>
              <a:latin typeface="Century Schoolbook"/>
              <a:ea typeface="Calibri"/>
              <a:cs typeface="Times New Roman"/>
            </a:endParaRPr>
          </a:p>
        </p:txBody>
      </p:sp>
      <p:pic>
        <p:nvPicPr>
          <p:cNvPr id="2052" name="Picture 4" descr="http://img-fotki.yandex.ru/get/6722/47407354.c50/0_128fe9_b2ddf2f_ori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141" y="4816163"/>
            <a:ext cx="2614855" cy="194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rs619.pbsrc.com/albums/tt278/mma5/Pink%20album/ce536cd5.gif~c200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466" y="431459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71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90" y="-297"/>
            <a:ext cx="9169179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6526" y="0"/>
            <a:ext cx="3499407" cy="701101"/>
          </a:xfrm>
          <a:prstGeom prst="rect">
            <a:avLst/>
          </a:prstGeom>
        </p:spPr>
      </p:pic>
      <p:pic>
        <p:nvPicPr>
          <p:cNvPr id="3" name="il_fi" descr="http://2.bp.blogspot.com/_aX3UZYQjkGY/TCokpFldNSI/AAAAAAAAAFQ/XNgPTWC7Z20/s1600/44790413_vasilki.jpg"/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093" y="701101"/>
            <a:ext cx="2448271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78090" y="2645317"/>
            <a:ext cx="8006896" cy="423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2000" b="1" dirty="0">
                <a:solidFill>
                  <a:prstClr val="black"/>
                </a:solidFill>
                <a:latin typeface="Times New Roman"/>
                <a:ea typeface="Calibri"/>
              </a:rPr>
              <a:t>Волошка вважається уособленням краси, молодості, сили і здоров'я. Синій колір волошки символізує чисту радість та сподівання, що живуть у кожній людській душі. Розташовуватися вона повинна обов'язково біля любистку. </a:t>
            </a:r>
          </a:p>
          <a:p>
            <a:pPr lvl="0" algn="ctr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buClr>
                <a:srgbClr val="FE8637"/>
              </a:buClr>
              <a:buSzPct val="70000"/>
            </a:pP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Ми-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волошки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,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наші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квіти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</a:b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Голубіють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 на полях,</a:t>
            </a:r>
            <a:b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</a:b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При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дорозі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, в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полі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, в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житі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,</a:t>
            </a:r>
            <a:b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</a:b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У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пшеницях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, ячменях.</a:t>
            </a:r>
            <a:b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</a:b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Нас не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люблять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хлібороби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,</a:t>
            </a:r>
            <a:b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</a:b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Бур’янами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 нас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зовуть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,</a:t>
            </a:r>
            <a:b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</a:b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А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діткам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 ми до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вподоби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-</a:t>
            </a:r>
            <a:b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</a:b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З нас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вінки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 вони </a:t>
            </a:r>
            <a:r>
              <a:rPr lang="ru-RU" sz="2000" b="1" i="1" dirty="0" err="1">
                <a:solidFill>
                  <a:prstClr val="black"/>
                </a:solidFill>
                <a:ea typeface="Calibri"/>
                <a:cs typeface="Times New Roman"/>
              </a:rPr>
              <a:t>плетуть</a:t>
            </a:r>
            <a:r>
              <a:rPr lang="ru-RU" sz="2000" b="1" i="1" dirty="0">
                <a:solidFill>
                  <a:prstClr val="black"/>
                </a:solidFill>
                <a:ea typeface="Calibri"/>
                <a:cs typeface="Times New Roman"/>
              </a:rPr>
              <a:t>.</a:t>
            </a:r>
          </a:p>
        </p:txBody>
      </p:sp>
      <p:pic>
        <p:nvPicPr>
          <p:cNvPr id="9220" name="Picture 4" descr="http://se.uploads.ru/t/xT2R0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029" y="5236499"/>
            <a:ext cx="71437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se.uploads.ru/t/xT2R0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729" y="5275608"/>
            <a:ext cx="71437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se.uploads.ru/t/xT2R0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338" y="5219697"/>
            <a:ext cx="71437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se.uploads.ru/t/xT2R0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444" y="5236498"/>
            <a:ext cx="71437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http://se.uploads.ru/t/xT2R0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857" y="5305267"/>
            <a:ext cx="71437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http://se.uploads.ru/t/xT2R0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600" y="5219697"/>
            <a:ext cx="71437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Picture 16" descr="синие васильки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25" y="4091061"/>
            <a:ext cx="2441575" cy="2118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6" name="Picture 20" descr="синие васильки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933" y="4092728"/>
            <a:ext cx="2439652" cy="2116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21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playcast.ru/uploads/2014/12/25/1125884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643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2667" y="188172"/>
            <a:ext cx="3853006" cy="695004"/>
          </a:xfrm>
          <a:prstGeom prst="rect">
            <a:avLst/>
          </a:prstGeom>
        </p:spPr>
      </p:pic>
      <p:pic>
        <p:nvPicPr>
          <p:cNvPr id="3" name="Picture 2" descr="http://communitygardeners.ru/sites/default/files/imagecache/200x120/lyubistok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764704"/>
            <a:ext cx="2618473" cy="1800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1320" y="2434061"/>
            <a:ext cx="803170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b="1" dirty="0">
                <a:solidFill>
                  <a:prstClr val="black"/>
                </a:solidFill>
                <a:latin typeface="Times New Roman"/>
                <a:ea typeface="Calibri"/>
              </a:rPr>
              <a:t>Його кидали в купіль дитини, аби довго жила, була милою. Про красиву дівчину в Україні завжди казали: «Вона така гарна, наче в любистку купана».</a:t>
            </a: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Мій любисток - духмяний блискучий, </a:t>
            </a:r>
            <a:endParaRPr lang="ru-RU" sz="1600" b="1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Ти знайомий і рідний без меж, </a:t>
            </a:r>
            <a:endParaRPr lang="ru-RU" sz="1600" b="1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Нас ніколи ніхто не розлучить, </a:t>
            </a:r>
            <a:endParaRPr lang="ru-RU" sz="1600" b="1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Ти ж бо в серці моєму живеш. </a:t>
            </a:r>
            <a:endParaRPr lang="ru-RU" sz="1600" b="1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 Виростали ми скупані в ньому, </a:t>
            </a:r>
            <a:endParaRPr lang="ru-RU" sz="1600" b="1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Пахли</a:t>
            </a:r>
            <a:r>
              <a:rPr lang="uk-UA" sz="16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коси цілющим теплом. </a:t>
            </a:r>
            <a:endParaRPr lang="ru-RU" sz="1600" b="1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А сьогодні чомусь призабутий, </a:t>
            </a:r>
            <a:endParaRPr lang="ru-RU" sz="1600" b="1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Хоч і вічний твій подих буття. </a:t>
            </a:r>
            <a:endParaRPr lang="ru-RU" sz="1600" b="1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Нам ще бути любистку, та й бути, </a:t>
            </a:r>
            <a:endParaRPr lang="ru-RU" sz="1600" b="1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Ти ж любові і сонця життя! </a:t>
            </a:r>
            <a:endParaRPr lang="ru-RU" sz="1600" b="1" i="1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pic>
        <p:nvPicPr>
          <p:cNvPr id="10244" name="Picture 4" descr="http://vamotkrytka.ru/_ph/152/2/33250909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889" y="4696218"/>
            <a:ext cx="1324883" cy="177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16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>
            <a:alpha val="8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41" y="-297"/>
            <a:ext cx="9163082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5326" y="100051"/>
            <a:ext cx="1853345" cy="762066"/>
          </a:xfrm>
          <a:prstGeom prst="rect">
            <a:avLst/>
          </a:prstGeom>
        </p:spPr>
      </p:pic>
      <p:pic>
        <p:nvPicPr>
          <p:cNvPr id="4" name="il_fi" descr="http://vikatv.ru/wp-content/uploads/2011/08/%D0%BC%D0%B0%D0%BA.jpg"/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764704"/>
            <a:ext cx="2448272" cy="1711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03217" y="2279311"/>
            <a:ext cx="7881582" cy="457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spcAft>
                <a:spcPts val="1000"/>
              </a:spcAft>
              <a:buClr>
                <a:srgbClr val="FE8637"/>
              </a:buClr>
              <a:buSzPct val="70000"/>
            </a:pPr>
            <a:r>
              <a:rPr lang="uk-UA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Мак у віночку — </a:t>
            </a:r>
            <a:r>
              <a:rPr lang="uk-UA" sz="2000" b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символ боротьби українського народу за волю</a:t>
            </a:r>
            <a:r>
              <a:rPr lang="uk-UA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uk-UA" sz="20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Вважало­ся також, що квітка червоного маку повстала як символ поєдинку любо­ві й ненависті. Червоні пелюстки — це любов, чорна серцевина — нена­висть.</a:t>
            </a: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Як без вишні - не садок.         </a:t>
            </a:r>
            <a:endParaRPr lang="ru-RU" sz="1200" b="1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Так без маку - не вінок, </a:t>
            </a:r>
            <a:endParaRPr lang="ru-RU" sz="1200" b="1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А його ось, як на те, </a:t>
            </a:r>
            <a:endParaRPr lang="ru-RU" sz="1200" b="1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Скільки в полі тут росте!</a:t>
            </a:r>
            <a:endParaRPr lang="ru-RU" sz="1200" b="1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І червоний і стрункий </a:t>
            </a:r>
            <a:endParaRPr lang="ru-RU" sz="1200" b="1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І свіженький все який! </a:t>
            </a:r>
            <a:endParaRPr lang="ru-RU" sz="1200" b="1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Цілу купу нарвемо –</a:t>
            </a:r>
            <a:endParaRPr lang="ru-RU" sz="1200" b="1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Всім віночки сплетемо.</a:t>
            </a:r>
            <a:endParaRPr lang="ru-RU" sz="1200" b="1" i="1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pic>
        <p:nvPicPr>
          <p:cNvPr id="3074" name="Picture 2" descr="http://lit.govuadocs.com.ua/tw_files2/urls_12/1154/d-1153661/7z-docs/1_html_m7327a67d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720" y="80984"/>
            <a:ext cx="1970795" cy="1970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lit.govuadocs.com.ua/tw_files2/urls_12/1154/d-1153661/7z-docs/1_html_m7327a67d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257923" y="4760687"/>
            <a:ext cx="1870078" cy="187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animaatjes.nl/plaatjes/b/bloemen/glit47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326" y="3468973"/>
            <a:ext cx="1648097" cy="320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200000">
            <a:off x="6393337" y="203690"/>
            <a:ext cx="1865538" cy="187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6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5535" y="1543307"/>
            <a:ext cx="9191767" cy="5157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2800" b="1" dirty="0">
                <a:solidFill>
                  <a:prstClr val="black"/>
                </a:solidFill>
                <a:latin typeface="Century Schoolbook"/>
              </a:rPr>
              <a:t>Український вінок, окрім безліч квітів, </a:t>
            </a:r>
            <a:r>
              <a:rPr lang="uk-UA" sz="2800" b="1" dirty="0" err="1">
                <a:solidFill>
                  <a:prstClr val="black"/>
                </a:solidFill>
                <a:latin typeface="Century Schoolbook"/>
              </a:rPr>
              <a:t>обовязково</a:t>
            </a:r>
            <a:r>
              <a:rPr lang="uk-UA" sz="2800" b="1" dirty="0">
                <a:solidFill>
                  <a:prstClr val="black"/>
                </a:solidFill>
                <a:latin typeface="Century Schoolbook"/>
              </a:rPr>
              <a:t> мав бути прикрашений стрічками.</a:t>
            </a:r>
          </a:p>
          <a:p>
            <a:pPr lvl="0">
              <a:spcBef>
                <a:spcPts val="600"/>
              </a:spcBef>
              <a:buClr>
                <a:srgbClr val="31B6FD"/>
              </a:buClr>
              <a:buSzPct val="70000"/>
            </a:pPr>
            <a:endParaRPr lang="ru-RU" sz="2800" b="1" i="1" dirty="0">
              <a:solidFill>
                <a:srgbClr val="F5C040">
                  <a:lumMod val="50000"/>
                </a:srgbClr>
              </a:solidFill>
              <a:latin typeface="Times New Roman"/>
            </a:endParaRPr>
          </a:p>
          <a:p>
            <a:pPr lvl="0">
              <a:spcBef>
                <a:spcPts val="600"/>
              </a:spcBef>
              <a:buClr>
                <a:srgbClr val="31B6FD"/>
              </a:buClr>
              <a:buSzPct val="70000"/>
            </a:pPr>
            <a:r>
              <a:rPr lang="ru-RU" sz="2800" b="1" i="1" u="sng" dirty="0" err="1">
                <a:solidFill>
                  <a:srgbClr val="F5C040">
                    <a:lumMod val="50000"/>
                  </a:srgbClr>
                </a:solidFill>
                <a:latin typeface="Times New Roman"/>
              </a:rPr>
              <a:t>Світло</a:t>
            </a:r>
            <a:r>
              <a:rPr lang="ru-RU" sz="2800" b="1" i="1" u="sng" dirty="0">
                <a:solidFill>
                  <a:srgbClr val="F5C040">
                    <a:lumMod val="50000"/>
                  </a:srgbClr>
                </a:solidFill>
                <a:latin typeface="Times New Roman"/>
              </a:rPr>
              <a:t>-коричнева</a:t>
            </a:r>
            <a:r>
              <a:rPr lang="ru-RU" sz="2800" b="1" i="1" dirty="0">
                <a:solidFill>
                  <a:srgbClr val="F5C040">
                    <a:lumMod val="50000"/>
                  </a:srgbClr>
                </a:solidFill>
                <a:latin typeface="Times New Roman"/>
              </a:rPr>
              <a:t> 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</a:rPr>
              <a:t>- символ </a:t>
            </a:r>
            <a:r>
              <a:rPr lang="ru-RU" sz="2800" b="1" i="1" dirty="0" err="1">
                <a:solidFill>
                  <a:srgbClr val="000000"/>
                </a:solidFill>
                <a:latin typeface="Times New Roman"/>
              </a:rPr>
              <a:t>землі-годувальниці</a:t>
            </a:r>
            <a:r>
              <a:rPr lang="ru-RU" sz="2800" b="1" dirty="0">
                <a:solidFill>
                  <a:srgbClr val="000000"/>
                </a:solidFill>
                <a:latin typeface="Times New Roman"/>
              </a:rPr>
              <a:t> </a:t>
            </a:r>
            <a:r>
              <a:rPr lang="ru-RU" sz="2800" b="1" dirty="0">
                <a:solidFill>
                  <a:srgbClr val="575F6D"/>
                </a:solidFill>
                <a:latin typeface="Century Schoolbook"/>
              </a:rPr>
              <a:t/>
            </a:r>
            <a:br>
              <a:rPr lang="ru-RU" sz="2800" b="1" dirty="0">
                <a:solidFill>
                  <a:srgbClr val="575F6D"/>
                </a:solidFill>
                <a:latin typeface="Century Schoolbook"/>
              </a:rPr>
            </a:br>
            <a:r>
              <a:rPr lang="ru-RU" sz="2800" b="1" i="1" u="sng" dirty="0" err="1">
                <a:solidFill>
                  <a:srgbClr val="FFFF00"/>
                </a:solidFill>
                <a:latin typeface="Times New Roman"/>
              </a:rPr>
              <a:t>Жовта</a:t>
            </a:r>
            <a:r>
              <a:rPr lang="ru-RU" sz="2800" b="1" i="1" dirty="0">
                <a:solidFill>
                  <a:srgbClr val="FFFF00"/>
                </a:solidFill>
                <a:latin typeface="Times New Roman"/>
              </a:rPr>
              <a:t> 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</a:rPr>
              <a:t>- символ </a:t>
            </a:r>
            <a:r>
              <a:rPr lang="ru-RU" sz="2800" b="1" i="1" dirty="0" err="1">
                <a:solidFill>
                  <a:srgbClr val="000000"/>
                </a:solidFill>
                <a:latin typeface="Times New Roman"/>
              </a:rPr>
              <a:t>сонця</a:t>
            </a:r>
            <a:r>
              <a:rPr lang="ru-RU" sz="2800" b="1" dirty="0">
                <a:solidFill>
                  <a:srgbClr val="000000"/>
                </a:solidFill>
                <a:latin typeface="Times New Roman"/>
              </a:rPr>
              <a:t> </a:t>
            </a:r>
            <a:r>
              <a:rPr lang="ru-RU" sz="2800" b="1" dirty="0">
                <a:solidFill>
                  <a:srgbClr val="575F6D"/>
                </a:solidFill>
                <a:latin typeface="Century Schoolbook"/>
              </a:rPr>
              <a:t/>
            </a:r>
            <a:br>
              <a:rPr lang="ru-RU" sz="2800" b="1" dirty="0">
                <a:solidFill>
                  <a:srgbClr val="575F6D"/>
                </a:solidFill>
                <a:latin typeface="Century Schoolbook"/>
              </a:rPr>
            </a:br>
            <a:r>
              <a:rPr lang="ru-RU" sz="2800" b="1" i="1" u="sng" dirty="0" err="1">
                <a:solidFill>
                  <a:srgbClr val="00B050"/>
                </a:solidFill>
                <a:latin typeface="Times New Roman"/>
              </a:rPr>
              <a:t>Світло</a:t>
            </a:r>
            <a:r>
              <a:rPr lang="ru-RU" sz="2800" b="1" i="1" u="sng" dirty="0">
                <a:solidFill>
                  <a:srgbClr val="00B050"/>
                </a:solidFill>
                <a:latin typeface="Times New Roman"/>
              </a:rPr>
              <a:t>-зелена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</a:rPr>
              <a:t> - символ </a:t>
            </a:r>
            <a:r>
              <a:rPr lang="ru-RU" sz="2800" b="1" i="1" dirty="0" err="1">
                <a:solidFill>
                  <a:srgbClr val="000000"/>
                </a:solidFill>
                <a:latin typeface="Times New Roman"/>
              </a:rPr>
              <a:t>краси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</a:rPr>
              <a:t> і </a:t>
            </a:r>
            <a:r>
              <a:rPr lang="ru-RU" sz="2800" b="1" i="1" dirty="0" err="1">
                <a:solidFill>
                  <a:srgbClr val="000000"/>
                </a:solidFill>
                <a:latin typeface="Times New Roman"/>
              </a:rPr>
              <a:t>молодості</a:t>
            </a:r>
            <a:r>
              <a:rPr lang="ru-RU" sz="2800" b="1" dirty="0">
                <a:solidFill>
                  <a:srgbClr val="000000"/>
                </a:solidFill>
                <a:latin typeface="Times New Roman"/>
              </a:rPr>
              <a:t> </a:t>
            </a:r>
            <a:r>
              <a:rPr lang="ru-RU" sz="2800" b="1" dirty="0">
                <a:solidFill>
                  <a:srgbClr val="575F6D"/>
                </a:solidFill>
                <a:latin typeface="Century Schoolbook"/>
              </a:rPr>
              <a:t/>
            </a:r>
            <a:br>
              <a:rPr lang="ru-RU" sz="2800" b="1" dirty="0">
                <a:solidFill>
                  <a:srgbClr val="575F6D"/>
                </a:solidFill>
                <a:latin typeface="Century Schoolbook"/>
              </a:rPr>
            </a:br>
            <a:r>
              <a:rPr lang="ru-RU" sz="2800" b="1" i="1" u="sng" dirty="0">
                <a:solidFill>
                  <a:srgbClr val="073E87">
                    <a:lumMod val="60000"/>
                    <a:lumOff val="40000"/>
                  </a:srgbClr>
                </a:solidFill>
                <a:latin typeface="Times New Roman"/>
              </a:rPr>
              <a:t>Голуба</a:t>
            </a:r>
            <a:r>
              <a:rPr lang="ru-RU" sz="2800" b="1" i="1" dirty="0">
                <a:solidFill>
                  <a:srgbClr val="073E87">
                    <a:lumMod val="60000"/>
                    <a:lumOff val="40000"/>
                  </a:srgbClr>
                </a:solidFill>
                <a:latin typeface="Times New Roman"/>
              </a:rPr>
              <a:t> 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</a:rPr>
              <a:t>- символ неба і води</a:t>
            </a:r>
            <a:r>
              <a:rPr lang="ru-RU" sz="2800" b="1" dirty="0">
                <a:solidFill>
                  <a:srgbClr val="000000"/>
                </a:solidFill>
                <a:latin typeface="Times New Roman"/>
              </a:rPr>
              <a:t> </a:t>
            </a:r>
            <a:r>
              <a:rPr lang="ru-RU" sz="2800" b="1" dirty="0">
                <a:solidFill>
                  <a:srgbClr val="575F6D"/>
                </a:solidFill>
                <a:latin typeface="Century Schoolbook"/>
              </a:rPr>
              <a:t/>
            </a:r>
            <a:br>
              <a:rPr lang="ru-RU" sz="2800" b="1" dirty="0">
                <a:solidFill>
                  <a:srgbClr val="575F6D"/>
                </a:solidFill>
                <a:latin typeface="Century Schoolbook"/>
              </a:rPr>
            </a:br>
            <a:r>
              <a:rPr lang="ru-RU" sz="2800" b="1" i="1" u="sng" dirty="0">
                <a:solidFill>
                  <a:srgbClr val="F5C040"/>
                </a:solidFill>
                <a:latin typeface="Times New Roman"/>
              </a:rPr>
              <a:t>Оранжева</a:t>
            </a:r>
            <a:r>
              <a:rPr lang="ru-RU" sz="2800" b="1" i="1" u="sng" dirty="0">
                <a:solidFill>
                  <a:srgbClr val="000000"/>
                </a:solidFill>
                <a:latin typeface="Times New Roman"/>
              </a:rPr>
              <a:t> 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</a:rPr>
              <a:t>- символ </a:t>
            </a:r>
            <a:r>
              <a:rPr lang="ru-RU" sz="2800" b="1" i="1" dirty="0" err="1">
                <a:solidFill>
                  <a:srgbClr val="000000"/>
                </a:solidFill>
                <a:latin typeface="Times New Roman"/>
              </a:rPr>
              <a:t>хліба</a:t>
            </a:r>
            <a:r>
              <a:rPr lang="ru-RU" sz="2800" b="1" dirty="0">
                <a:solidFill>
                  <a:srgbClr val="000000"/>
                </a:solidFill>
                <a:latin typeface="Times New Roman"/>
              </a:rPr>
              <a:t> </a:t>
            </a:r>
            <a:r>
              <a:rPr lang="ru-RU" sz="2800" b="1" dirty="0">
                <a:solidFill>
                  <a:srgbClr val="575F6D"/>
                </a:solidFill>
                <a:latin typeface="Century Schoolbook"/>
              </a:rPr>
              <a:t/>
            </a:r>
            <a:br>
              <a:rPr lang="ru-RU" sz="2800" b="1" dirty="0">
                <a:solidFill>
                  <a:srgbClr val="575F6D"/>
                </a:solidFill>
                <a:latin typeface="Century Schoolbook"/>
              </a:rPr>
            </a:br>
            <a:r>
              <a:rPr lang="ru-RU" sz="2800" b="1" i="1" u="sng" dirty="0" err="1">
                <a:solidFill>
                  <a:srgbClr val="7030A0"/>
                </a:solidFill>
                <a:latin typeface="Times New Roman"/>
              </a:rPr>
              <a:t>Фіолетова</a:t>
            </a:r>
            <a:r>
              <a:rPr lang="ru-RU" sz="2800" b="1" i="1" dirty="0">
                <a:solidFill>
                  <a:srgbClr val="7030A0"/>
                </a:solidFill>
                <a:latin typeface="Times New Roman"/>
              </a:rPr>
              <a:t> 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</a:rPr>
              <a:t>- символ </a:t>
            </a:r>
            <a:r>
              <a:rPr lang="ru-RU" sz="2800" b="1" i="1" dirty="0" err="1">
                <a:solidFill>
                  <a:srgbClr val="000000"/>
                </a:solidFill>
                <a:latin typeface="Times New Roman"/>
              </a:rPr>
              <a:t>мудрості</a:t>
            </a:r>
            <a:r>
              <a:rPr lang="ru-RU" sz="2800" b="1" dirty="0">
                <a:solidFill>
                  <a:srgbClr val="000000"/>
                </a:solidFill>
                <a:latin typeface="Times New Roman"/>
              </a:rPr>
              <a:t> </a:t>
            </a:r>
            <a:r>
              <a:rPr lang="ru-RU" sz="2800" b="1" dirty="0">
                <a:solidFill>
                  <a:srgbClr val="575F6D"/>
                </a:solidFill>
                <a:latin typeface="Century Schoolbook"/>
              </a:rPr>
              <a:t/>
            </a:r>
            <a:br>
              <a:rPr lang="ru-RU" sz="2800" b="1" dirty="0">
                <a:solidFill>
                  <a:srgbClr val="575F6D"/>
                </a:solidFill>
                <a:latin typeface="Century Schoolbook"/>
              </a:rPr>
            </a:br>
            <a:r>
              <a:rPr lang="ru-RU" sz="2800" b="1" i="1" u="sng" dirty="0" err="1">
                <a:solidFill>
                  <a:srgbClr val="D60093"/>
                </a:solidFill>
                <a:latin typeface="Times New Roman"/>
              </a:rPr>
              <a:t>Малинова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</a:rPr>
              <a:t> - </a:t>
            </a:r>
            <a:r>
              <a:rPr lang="ru-RU" sz="2800" b="1" i="1" dirty="0" err="1">
                <a:solidFill>
                  <a:srgbClr val="000000"/>
                </a:solidFill>
                <a:latin typeface="Times New Roman"/>
              </a:rPr>
              <a:t>щирості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</a:rPr>
              <a:t> й </a:t>
            </a:r>
            <a:r>
              <a:rPr lang="ru-RU" sz="2800" b="1" i="1" dirty="0" err="1">
                <a:solidFill>
                  <a:srgbClr val="000000"/>
                </a:solidFill>
                <a:latin typeface="Times New Roman"/>
              </a:rPr>
              <a:t>душевності</a:t>
            </a:r>
            <a:r>
              <a:rPr lang="ru-RU" sz="2800" b="1" dirty="0">
                <a:solidFill>
                  <a:srgbClr val="000000"/>
                </a:solidFill>
                <a:latin typeface="Times New Roman"/>
              </a:rPr>
              <a:t> </a:t>
            </a:r>
            <a:r>
              <a:rPr lang="ru-RU" sz="2800" b="1" dirty="0">
                <a:solidFill>
                  <a:srgbClr val="575F6D"/>
                </a:solidFill>
                <a:latin typeface="Century Schoolbook"/>
              </a:rPr>
              <a:t/>
            </a:r>
            <a:br>
              <a:rPr lang="ru-RU" sz="2800" b="1" dirty="0">
                <a:solidFill>
                  <a:srgbClr val="575F6D"/>
                </a:solidFill>
                <a:latin typeface="Century Schoolbook"/>
              </a:rPr>
            </a:br>
            <a:r>
              <a:rPr lang="ru-RU" sz="2800" b="1" i="1" u="sng" dirty="0" err="1">
                <a:solidFill>
                  <a:srgbClr val="FF33CC"/>
                </a:solidFill>
                <a:latin typeface="Times New Roman"/>
              </a:rPr>
              <a:t>Рожева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</a:rPr>
              <a:t>- достатку</a:t>
            </a:r>
            <a:endParaRPr lang="ru-RU" sz="2800" b="1" dirty="0">
              <a:solidFill>
                <a:srgbClr val="575F6D"/>
              </a:solidFill>
              <a:latin typeface="Century Schoolbook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9512" y="0"/>
            <a:ext cx="8784976" cy="1543307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1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i="1" dirty="0" err="1" smtClean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/>
              </a:rPr>
              <a:t>Символи</a:t>
            </a:r>
            <a:r>
              <a:rPr lang="ru-RU" sz="3200" i="1" dirty="0" smtClean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/>
              </a:rPr>
              <a:t>, </a:t>
            </a:r>
            <a:r>
              <a:rPr lang="ru-RU" sz="3200" i="1" dirty="0" err="1" smtClean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/>
              </a:rPr>
              <a:t>які</a:t>
            </a:r>
            <a:r>
              <a:rPr lang="ru-RU" sz="3200" i="1" dirty="0" smtClean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/>
              </a:rPr>
              <a:t> </a:t>
            </a:r>
            <a:r>
              <a:rPr lang="ru-RU" sz="3200" i="1" dirty="0" err="1" smtClean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/>
              </a:rPr>
              <a:t>позначають</a:t>
            </a:r>
            <a:r>
              <a:rPr lang="ru-RU" sz="3200" i="1" dirty="0" smtClean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/>
              </a:rPr>
              <a:t> </a:t>
            </a:r>
            <a:r>
              <a:rPr lang="ru-RU" sz="3200" i="1" dirty="0" err="1" smtClean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/>
              </a:rPr>
              <a:t>стрічки</a:t>
            </a:r>
            <a:r>
              <a:rPr lang="ru-RU" sz="3200" i="1" dirty="0" smtClean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/>
              </a:rPr>
              <a:t> у   </a:t>
            </a:r>
            <a:r>
              <a:rPr lang="ru-RU" sz="3200" i="1" dirty="0" err="1" smtClean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/>
              </a:rPr>
              <a:t>віночку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69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41" y="-297"/>
            <a:ext cx="9163082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813" y="0"/>
            <a:ext cx="7797460" cy="37737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748" y="377371"/>
            <a:ext cx="9154217" cy="666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Century Schoolbook"/>
              </a:rPr>
              <a:t>Про це юні друзі, повинні ви знати:</a:t>
            </a: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Century Schoolbook"/>
              </a:rPr>
              <a:t>Коричнева стрічка – земля наша мати.</a:t>
            </a: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Century Schoolbook"/>
              </a:rPr>
              <a:t>Я хочу, аби ви усі зрозуміли:</a:t>
            </a: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Century Schoolbook"/>
              </a:rPr>
              <a:t>ці жовті стрічки – наше сонечко миле.</a:t>
            </a: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Century Schoolbook"/>
              </a:rPr>
              <a:t>Дві стрічки: зелена і темно-зелена –</a:t>
            </a: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Century Schoolbook"/>
              </a:rPr>
              <a:t>це юність, краса… Це природи знамена.</a:t>
            </a: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Century Schoolbook"/>
              </a:rPr>
              <a:t>Дві стрічки: блакитна і синя, темніша –</a:t>
            </a: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Century Schoolbook"/>
              </a:rPr>
              <a:t>це небо і води. Хай будуть чистіші.</a:t>
            </a: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Century Schoolbook"/>
              </a:rPr>
              <a:t>Оранжева стрічка – це хліб, паляниця,</a:t>
            </a: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Century Schoolbook"/>
              </a:rPr>
              <a:t>це й колос достиглого жита, пшениця.</a:t>
            </a: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Century Schoolbook"/>
              </a:rPr>
              <a:t>А ця, фіолетова, те означає,</a:t>
            </a: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Century Schoolbook"/>
              </a:rPr>
              <a:t>що розум людський ще надій не втрачає.</a:t>
            </a: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Century Schoolbook"/>
              </a:rPr>
              <a:t>Малинова стрічка, або малинова</a:t>
            </a: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Century Schoolbook"/>
              </a:rPr>
              <a:t>про щедрість сказати своє хоче слово.</a:t>
            </a: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Century Schoolbook"/>
              </a:rPr>
              <a:t>Багатство й достаток – рожева це стрічка,</a:t>
            </a: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Century Schoolbook"/>
              </a:rPr>
              <a:t>багатство вже нам мати за звичку.</a:t>
            </a: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Century Schoolbook"/>
              </a:rPr>
              <a:t>Якщо ви в вінок стрічки білі вплели,</a:t>
            </a: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Century Schoolbook"/>
              </a:rPr>
              <a:t>то треба, щоб душу свою берегли.</a:t>
            </a: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Century Schoolbook"/>
              </a:rPr>
              <a:t>Перлини душі ви збирайте в намисто,</a:t>
            </a:r>
          </a:p>
          <a:p>
            <a:pPr lvl="0" algn="ctr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1600" b="1" i="1" dirty="0">
                <a:solidFill>
                  <a:prstClr val="black"/>
                </a:solidFill>
                <a:latin typeface="Century Schoolbook"/>
              </a:rPr>
              <a:t>душа хай, як білі стрічки, буде чиста.</a:t>
            </a:r>
            <a:endParaRPr lang="ru-RU" sz="1600" b="1" i="1" dirty="0">
              <a:solidFill>
                <a:prstClr val="black"/>
              </a:solidFill>
              <a:latin typeface="Century Schoolbook"/>
            </a:endParaRPr>
          </a:p>
        </p:txBody>
      </p:sp>
    </p:spTree>
    <p:extLst>
      <p:ext uri="{BB962C8B-B14F-4D97-AF65-F5344CB8AC3E}">
        <p14:creationId xmlns:p14="http://schemas.microsoft.com/office/powerpoint/2010/main" val="173941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440" y="190833"/>
            <a:ext cx="6639119" cy="67061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41" y="-297"/>
            <a:ext cx="9163082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39034" y="830842"/>
            <a:ext cx="1340538" cy="18635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289" y="1343253"/>
            <a:ext cx="1181365" cy="1748021"/>
          </a:xfrm>
          <a:prstGeom prst="rect">
            <a:avLst/>
          </a:prstGeom>
          <a:ln w="38100" cap="sq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612" y="1693190"/>
            <a:ext cx="1207480" cy="1678552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528" y="1998823"/>
            <a:ext cx="1227014" cy="1711156"/>
          </a:xfrm>
          <a:prstGeom prst="rect">
            <a:avLst/>
          </a:prstGeom>
          <a:ln w="38100" cap="sq">
            <a:solidFill>
              <a:srgbClr val="FE8637">
                <a:lumMod val="75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419" y="1696005"/>
            <a:ext cx="1197777" cy="1675737"/>
          </a:xfrm>
          <a:prstGeom prst="rect">
            <a:avLst/>
          </a:prstGeom>
          <a:ln w="38100" cap="sq">
            <a:solidFill>
              <a:srgbClr val="6600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261" y="1392790"/>
            <a:ext cx="1203675" cy="1766196"/>
          </a:xfrm>
          <a:prstGeom prst="rect">
            <a:avLst/>
          </a:prstGeom>
          <a:ln w="38100" cap="sq">
            <a:solidFill>
              <a:srgbClr val="7598D9">
                <a:lumMod val="75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971" y="895369"/>
            <a:ext cx="1322178" cy="187990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47593" y="3235920"/>
            <a:ext cx="1255226" cy="177503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044" y="4704790"/>
            <a:ext cx="1314293" cy="18778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585" y="3739347"/>
            <a:ext cx="1273665" cy="1777017"/>
          </a:xfrm>
          <a:prstGeom prst="rect">
            <a:avLst/>
          </a:prstGeom>
          <a:ln w="38100" cap="sq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084" y="4850601"/>
            <a:ext cx="1328815" cy="184722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071" y="3711709"/>
            <a:ext cx="1289639" cy="1792763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292" y="4792665"/>
            <a:ext cx="1287647" cy="178999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6" y="3173095"/>
            <a:ext cx="1313656" cy="183785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268" y="3371742"/>
            <a:ext cx="1273280" cy="1770022"/>
          </a:xfrm>
          <a:prstGeom prst="rect">
            <a:avLst/>
          </a:prstGeom>
        </p:spPr>
      </p:pic>
      <p:pic>
        <p:nvPicPr>
          <p:cNvPr id="15362" name="Picture 2" descr="http://anim.woowap.net/files/240x320/Priroda/2789488776791.gif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9" y="4906311"/>
            <a:ext cx="1343633" cy="1791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anim.woowap.net/files/240x320/Priroda/2789488776791.gif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944" y="4970789"/>
            <a:ext cx="1380558" cy="184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3031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41" y="-297"/>
            <a:ext cx="9163082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4614" y="0"/>
            <a:ext cx="6425741" cy="187163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98286" y="1996773"/>
            <a:ext cx="7786914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6000" b="1" dirty="0">
                <a:solidFill>
                  <a:srgbClr val="CC0066"/>
                </a:solidFill>
                <a:latin typeface="Adventure" panose="02000503020000020003" pitchFamily="2" charset="0"/>
              </a:rPr>
              <a:t>Виховна година:</a:t>
            </a:r>
          </a:p>
          <a:p>
            <a:pPr lvl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6000" b="1" dirty="0">
                <a:solidFill>
                  <a:srgbClr val="CC0066"/>
                </a:solidFill>
                <a:latin typeface="Adventure" panose="02000503020000020003" pitchFamily="2" charset="0"/>
              </a:rPr>
              <a:t>«Український віночок – краса і оберіг»</a:t>
            </a:r>
            <a:endParaRPr lang="ru-RU" sz="6000" b="1" dirty="0">
              <a:solidFill>
                <a:srgbClr val="CC0066"/>
              </a:solidFill>
              <a:latin typeface="Adventure" panose="02000503020000020003" pitchFamily="2" charset="0"/>
            </a:endParaRPr>
          </a:p>
        </p:txBody>
      </p:sp>
      <p:pic>
        <p:nvPicPr>
          <p:cNvPr id="11266" name="Picture 2" descr="http://fs4.blackplanet.com/54502b6aaca2e7cd45c39fc3e101a3fd238ec6c4/500x50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485" y="3868704"/>
            <a:ext cx="2813504" cy="281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69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82" y="-594"/>
            <a:ext cx="9163082" cy="6858594"/>
          </a:xfrm>
          <a:prstGeom prst="rect">
            <a:avLst/>
          </a:prstGeom>
        </p:spPr>
      </p:pic>
      <p:pic>
        <p:nvPicPr>
          <p:cNvPr id="2" name="Рисунок 1" descr="C:\Users\User\Desktop\Новая папка (7)\SAM_1706.JPG"/>
          <p:cNvPicPr/>
          <p:nvPr/>
        </p:nvPicPr>
        <p:blipFill>
          <a:blip r:embed="rId3" cstate="print">
            <a:lum bright="5000" contrast="17000"/>
          </a:blip>
          <a:srcRect/>
          <a:stretch>
            <a:fillRect/>
          </a:stretch>
        </p:blipFill>
        <p:spPr bwMode="auto">
          <a:xfrm>
            <a:off x="1356813" y="116335"/>
            <a:ext cx="4320481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Новая папка (7)\SAM_1715.JPG"/>
          <p:cNvPicPr/>
          <p:nvPr/>
        </p:nvPicPr>
        <p:blipFill>
          <a:blip r:embed="rId4" cstate="print">
            <a:lum bright="6000" contrast="13000"/>
          </a:blip>
          <a:srcRect/>
          <a:stretch>
            <a:fillRect/>
          </a:stretch>
        </p:blipFill>
        <p:spPr bwMode="auto">
          <a:xfrm>
            <a:off x="3481050" y="3398617"/>
            <a:ext cx="4392487" cy="320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 descr="http://img-fotki.yandex.ru/get/6213/96945866.1b/0_83c24_5ca95442_XS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640" y="3999719"/>
            <a:ext cx="2109894" cy="2273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img-fotki.yandex.ru/get/6213/96945866.1b/0_83c24_5ca95442_XS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993" y="912912"/>
            <a:ext cx="1809307" cy="1950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618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41" y="-297"/>
            <a:ext cx="9163082" cy="6858594"/>
          </a:xfrm>
          <a:prstGeom prst="rect">
            <a:avLst/>
          </a:prstGeom>
        </p:spPr>
      </p:pic>
      <p:pic>
        <p:nvPicPr>
          <p:cNvPr descr="C:\Users\User\Desktop\Новая папка (7)\SAM_1724.JPG" id="2" name="Рисунок 1"/>
          <p:cNvPicPr/>
          <p:nvPr/>
        </p:nvPicPr>
        <p:blipFill>
          <a:blip cstate="print" r:embed="rId3">
            <a:lum bright="9000" contrast="10000"/>
          </a:blip>
          <a:stretch>
            <a:fillRect/>
          </a:stretch>
        </p:blipFill>
        <p:spPr bwMode="auto">
          <a:xfrm>
            <a:off x="395536" y="0"/>
            <a:ext cx="2664296" cy="23488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Users\User\Desktop\Новая папка (7)\SAM_1725.JPG" id="3" name="Рисунок 2"/>
          <p:cNvPicPr/>
          <p:nvPr/>
        </p:nvPicPr>
        <p:blipFill>
          <a:blip cstate="print" r:embed="rId4">
            <a:lum bright="6000" contrast="10000"/>
          </a:blip>
          <a:stretch>
            <a:fillRect/>
          </a:stretch>
        </p:blipFill>
        <p:spPr bwMode="auto">
          <a:xfrm>
            <a:off x="3131840" y="0"/>
            <a:ext cx="2736304" cy="23686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Users\User\Desktop\Новая папка (7)\SAM_1729.JPG" id="4" name="Рисунок 3"/>
          <p:cNvPicPr/>
          <p:nvPr/>
        </p:nvPicPr>
        <p:blipFill>
          <a:blip cstate="print" r:embed="rId5">
            <a:lum bright="9000" contrast="9000"/>
          </a:blip>
          <a:stretch>
            <a:fillRect/>
          </a:stretch>
        </p:blipFill>
        <p:spPr bwMode="auto">
          <a:xfrm>
            <a:off x="5796136" y="0"/>
            <a:ext cx="2592288" cy="22635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Users\User\Desktop\Новая папка (7)\SAM_1735.JPG" id="5" name="Рисунок 4"/>
          <p:cNvPicPr/>
          <p:nvPr/>
        </p:nvPicPr>
        <p:blipFill>
          <a:blip cstate="print" r:embed="rId6">
            <a:lum bright="6000" contrast="10000"/>
          </a:blip>
          <a:srcRect/>
          <a:stretch>
            <a:fillRect/>
          </a:stretch>
        </p:blipFill>
        <p:spPr bwMode="auto">
          <a:xfrm>
            <a:off x="1331640" y="2060848"/>
            <a:ext cx="2653723" cy="23081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Users\User\Desktop\Новая папка (7)\SAM_1727.JPG" id="6" name="Рисунок 5"/>
          <p:cNvPicPr/>
          <p:nvPr/>
        </p:nvPicPr>
        <p:blipFill>
          <a:blip cstate="print" r:embed="rId7">
            <a:lum bright="9000" contrast="8000"/>
          </a:blip>
          <a:srcRect/>
          <a:stretch>
            <a:fillRect/>
          </a:stretch>
        </p:blipFill>
        <p:spPr bwMode="auto">
          <a:xfrm>
            <a:off x="3851920" y="2132856"/>
            <a:ext cx="2628017" cy="23447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Users\User\Desktop\Новая папка (7)\SAM_1726.JPG" id="7" name="Рисунок 6"/>
          <p:cNvPicPr/>
          <p:nvPr/>
        </p:nvPicPr>
        <p:blipFill>
          <a:blip cstate="print" r:embed="rId8">
            <a:lum bright="2000" contrast="5000"/>
          </a:blip>
          <a:srcRect r="35"/>
          <a:stretch>
            <a:fillRect/>
          </a:stretch>
        </p:blipFill>
        <p:spPr bwMode="auto">
          <a:xfrm>
            <a:off x="6228184" y="2060848"/>
            <a:ext cx="2555776" cy="2304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Users\User\Desktop\Новая папка (7)\SAM_1733.JPG" id="8" name="Рисунок 7"/>
          <p:cNvPicPr/>
          <p:nvPr/>
        </p:nvPicPr>
        <p:blipFill>
          <a:blip cstate="print" r:embed="rId9">
            <a:lum bright="5000" contrast="7000"/>
          </a:blip>
          <a:srcRect r="39"/>
          <a:stretch>
            <a:fillRect/>
          </a:stretch>
        </p:blipFill>
        <p:spPr bwMode="auto">
          <a:xfrm>
            <a:off x="179512" y="4221088"/>
            <a:ext cx="2664296" cy="2376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Users\User\Desktop\Новая папка (7)\SAM_1734.JPG" id="9" name="Рисунок 8"/>
          <p:cNvPicPr/>
          <p:nvPr/>
        </p:nvPicPr>
        <p:blipFill>
          <a:blip cstate="print" r:embed="rId10"/>
          <a:srcRect r="5"/>
          <a:stretch>
            <a:fillRect/>
          </a:stretch>
        </p:blipFill>
        <p:spPr bwMode="auto">
          <a:xfrm>
            <a:off x="2987824" y="4221088"/>
            <a:ext cx="2672642" cy="23915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Users\User\Desktop\Новая папка (7)\SAM_1744.JPG" id="10" name="Рисунок 9"/>
          <p:cNvPicPr/>
          <p:nvPr/>
        </p:nvPicPr>
        <p:blipFill>
          <a:blip cstate="print" r:embed="rId11"/>
          <a:stretch>
            <a:fillRect/>
          </a:stretch>
        </p:blipFill>
        <p:spPr bwMode="auto">
          <a:xfrm>
            <a:off x="5724128" y="4221088"/>
            <a:ext cx="2596751" cy="23915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16278990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15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id="18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2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id="23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25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6">
                      <p:stCondLst>
                        <p:cond delay="indefinite"/>
                      </p:stCondLst>
                      <p:childTnLst>
                        <p:par>
                          <p:cTn fill="hold" id="27">
                            <p:stCondLst>
                              <p:cond delay="0"/>
                            </p:stCondLst>
                            <p:childTnLst>
                              <p:par>
                                <p:cTn fill="hold" id="28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3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id="33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35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6">
                      <p:stCondLst>
                        <p:cond delay="indefinite"/>
                      </p:stCondLst>
                      <p:childTnLst>
                        <p:par>
                          <p:cTn fill="hold" id="37">
                            <p:stCondLst>
                              <p:cond delay="0"/>
                            </p:stCondLst>
                            <p:childTnLst>
                              <p:par>
                                <p:cTn fill="hold" id="38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4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1">
                      <p:stCondLst>
                        <p:cond delay="indefinite"/>
                      </p:stCondLst>
                      <p:childTnLst>
                        <p:par>
                          <p:cTn fill="hold" id="42">
                            <p:stCondLst>
                              <p:cond delay="0"/>
                            </p:stCondLst>
                            <p:childTnLst>
                              <p:par>
                                <p:cTn fill="hold" id="43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45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6">
                      <p:stCondLst>
                        <p:cond delay="indefinite"/>
                      </p:stCondLst>
                      <p:childTnLst>
                        <p:par>
                          <p:cTn fill="hold" id="47">
                            <p:stCondLst>
                              <p:cond delay="0"/>
                            </p:stCondLst>
                            <p:childTnLst>
                              <p:par>
                                <p:cTn fill="hold" id="48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1">
                      <p:stCondLst>
                        <p:cond delay="indefinite"/>
                      </p:stCondLst>
                      <p:childTnLst>
                        <p:par>
                          <p:cTn fill="hold" id="52">
                            <p:stCondLst>
                              <p:cond delay="0"/>
                            </p:stCondLst>
                            <p:childTnLst>
                              <p:par>
                                <p:cTn fill="hold" id="53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55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873456" y="0"/>
            <a:ext cx="7813343" cy="6469039"/>
          </a:xfrm>
          <a:prstGeom prst="rect">
            <a:avLst/>
          </a:prstGeom>
        </p:spPr>
        <p:txBody>
          <a:bodyPr vert="horz" anchor="b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000" b="0" i="0" u="none" strike="noStrike" kern="1200" cap="small" spc="0" normalizeH="0" baseline="0" noProof="0" dirty="0" smtClean="0">
                <a:ln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        </a:t>
            </a:r>
            <a:r>
              <a:rPr kumimoji="0" lang="uk-UA" sz="5300" b="1" i="1" u="sng" strike="noStrike" kern="1200" cap="small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Завдання проекту:</a:t>
            </a:r>
            <a:r>
              <a:rPr kumimoji="0" lang="uk-UA" sz="3600" b="1" i="1" u="sng" strike="noStrike" kern="1200" cap="small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uk-UA" sz="3600" b="1" i="1" u="sng" strike="noStrike" kern="1200" cap="small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3100" b="0" i="0" u="none" strike="noStrike" kern="1200" cap="small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1.  Вивчити народні символи рослин на місцевому рівні, як обереги нашої країни.</a:t>
            </a:r>
            <a:br>
              <a:rPr kumimoji="0" lang="uk-UA" sz="3100" b="0" i="0" u="none" strike="noStrike" kern="1200" cap="small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3100" b="0" i="0" u="none" strike="noStrike" kern="1200" cap="small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2.  Залучити школярів до групової пізнавальної діяльності, співпраці та пошуку інформації.</a:t>
            </a:r>
            <a:br>
              <a:rPr kumimoji="0" lang="uk-UA" sz="3100" b="0" i="0" u="none" strike="noStrike" kern="1200" cap="small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3100" b="0" i="0" u="none" strike="noStrike" kern="1200" cap="small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З.  Визначити основну проблему і напрямки роботи над проектом.</a:t>
            </a:r>
            <a:br>
              <a:rPr kumimoji="0" lang="uk-UA" sz="3100" b="0" i="0" u="none" strike="noStrike" kern="1200" cap="small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3100" b="0" i="0" u="none" strike="noStrike" kern="1200" cap="small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4.  Зібрати інформаційні матеріали, що використовуються для плетіння вінків.</a:t>
            </a:r>
            <a:br>
              <a:rPr kumimoji="0" lang="uk-UA" sz="3100" b="0" i="0" u="none" strike="noStrike" kern="1200" cap="small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3100" b="0" i="0" u="none" strike="noStrike" kern="1200" cap="small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5.  Навчитися плести віночки зі штучних квітів, відповідно до українського костюма.</a:t>
            </a:r>
            <a:br>
              <a:rPr kumimoji="0" lang="uk-UA" sz="3100" b="0" i="0" u="none" strike="noStrike" kern="1200" cap="small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3100" b="0" i="0" u="none" strike="noStrike" kern="1200" cap="small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6.  Удосконалити техніку плетіння українського віночка.</a:t>
            </a:r>
            <a:r>
              <a:rPr kumimoji="0" lang="uk-UA" sz="3600" b="0" i="0" u="none" strike="noStrike" kern="120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uk-UA" sz="3600" b="0" i="0" u="none" strike="noStrike" kern="1200" cap="small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endParaRPr kumimoji="0" lang="uk-UA" sz="3000" b="0" i="0" u="none" strike="noStrike" kern="1200" cap="small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Schoolbook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630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41" y="-297"/>
            <a:ext cx="9163082" cy="6858594"/>
          </a:xfrm>
          <a:prstGeom prst="rect">
            <a:avLst/>
          </a:prstGeom>
        </p:spPr>
      </p:pic>
      <p:pic>
        <p:nvPicPr>
          <p:cNvPr id="2" name="Рисунок 1" descr="C:\Users\User\Desktop\Новая папка (7)\SAM_1743.JPG"/>
          <p:cNvPicPr/>
          <p:nvPr/>
        </p:nvPicPr>
        <p:blipFill>
          <a:blip r:embed="rId3" cstate="print">
            <a:lum bright="7000" contrast="7000"/>
          </a:blip>
          <a:srcRect/>
          <a:stretch>
            <a:fillRect/>
          </a:stretch>
        </p:blipFill>
        <p:spPr bwMode="auto">
          <a:xfrm>
            <a:off x="773232" y="522951"/>
            <a:ext cx="3798768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User\Desktop\Новая папка (7)\SAM_1742.JPG"/>
          <p:cNvPicPr/>
          <p:nvPr/>
        </p:nvPicPr>
        <p:blipFill>
          <a:blip r:embed="rId4" cstate="print">
            <a:lum bright="6000" contrast="8000"/>
          </a:blip>
          <a:srcRect/>
          <a:stretch>
            <a:fillRect/>
          </a:stretch>
        </p:blipFill>
        <p:spPr bwMode="auto">
          <a:xfrm>
            <a:off x="4572000" y="522952"/>
            <a:ext cx="3672408" cy="2808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User\Desktop\Новая папка (7)\SAM_1741.JPG"/>
          <p:cNvPicPr/>
          <p:nvPr/>
        </p:nvPicPr>
        <p:blipFill>
          <a:blip r:embed="rId5" cstate="print">
            <a:lum bright="6000" contrast="6000"/>
          </a:blip>
          <a:srcRect/>
          <a:stretch>
            <a:fillRect/>
          </a:stretch>
        </p:blipFill>
        <p:spPr bwMode="auto">
          <a:xfrm>
            <a:off x="872416" y="3429234"/>
            <a:ext cx="3600400" cy="283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User\Desktop\Новая папка (7)\SAM_1749.JPG"/>
          <p:cNvPicPr/>
          <p:nvPr/>
        </p:nvPicPr>
        <p:blipFill>
          <a:blip r:embed="rId6" cstate="print">
            <a:lum bright="4000" contrast="9000"/>
          </a:blip>
          <a:srcRect/>
          <a:stretch>
            <a:fillRect/>
          </a:stretch>
        </p:blipFill>
        <p:spPr bwMode="auto">
          <a:xfrm>
            <a:off x="4572000" y="3476835"/>
            <a:ext cx="3754071" cy="2684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07060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793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80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805218" y="-163772"/>
            <a:ext cx="832513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0" cap="none" spc="0" normalizeH="0" baseline="0" noProof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    </a:t>
            </a:r>
            <a:r>
              <a:rPr kumimoji="0" lang="uk-UA" sz="5400" b="1" i="1" u="sng" strike="noStrike" kern="0" cap="none" spc="0" normalizeH="0" baseline="0" noProof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Мета проекту:</a:t>
            </a:r>
            <a:r>
              <a:rPr kumimoji="0" lang="uk-UA" sz="2800" b="1" i="1" u="sng" strike="noStrike" kern="0" cap="none" spc="0" normalizeH="0" baseline="0" noProof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uk-UA" sz="2800" b="1" i="1" u="sng" strike="noStrike" kern="0" cap="none" spc="0" normalizeH="0" baseline="0" noProof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27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-  Ознайомити дітей із українським віночком, символічним значенням та розмаїттям квітів, кольорами стрічок, що входять до складу традиційного українського вінка;</a:t>
            </a:r>
            <a:br>
              <a:rPr kumimoji="0" lang="uk-UA" sz="27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27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-   Збагачувати знання про квіти як обереги людського життя, їх народні </a:t>
            </a:r>
            <a:r>
              <a:rPr kumimoji="0" lang="uk-UA" sz="2700" b="0" i="0" u="none" strike="noStrike" kern="0" cap="small" spc="0" normalizeH="0" baseline="0" noProof="0" dirty="0" err="1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назви,вшанування</a:t>
            </a:r>
            <a:r>
              <a:rPr kumimoji="0" lang="uk-UA" sz="27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;</a:t>
            </a:r>
            <a:br>
              <a:rPr kumimoji="0" lang="uk-UA" sz="27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27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-   Сприяти усвідомленню та зацікавленості у вивченні техніки плетіння українського віночка;</a:t>
            </a:r>
            <a:br>
              <a:rPr kumimoji="0" lang="uk-UA" sz="27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27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-   Виховувати любов до рідного краю, спадщини предків, пошани до народних традицій. </a:t>
            </a:r>
            <a:r>
              <a:rPr kumimoji="0" lang="uk-UA" sz="2700" b="0" i="0" u="none" strike="noStrike" kern="0" cap="small" spc="0" normalizeH="0" baseline="0" noProof="0" dirty="0" smtClean="0">
                <a:ln>
                  <a:noFill/>
                </a:ln>
                <a:solidFill>
                  <a:srgbClr val="575F6D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uk-UA" sz="2700" b="0" i="0" u="none" strike="noStrike" kern="0" cap="small" spc="0" normalizeH="0" baseline="0" noProof="0" dirty="0" smtClean="0">
                <a:ln>
                  <a:noFill/>
                </a:ln>
                <a:solidFill>
                  <a:srgbClr val="575F6D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endParaRPr kumimoji="0" lang="ru-RU" sz="27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57354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32513" y="-141263"/>
            <a:ext cx="8106771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800" b="1" i="0" u="none" strike="noStrike" kern="0" cap="none" spc="0" normalizeH="0" baseline="0" noProof="0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 </a:t>
            </a:r>
            <a:r>
              <a:rPr kumimoji="0" lang="uk-UA" sz="4800" b="1" i="1" u="sng" strike="noStrike" kern="0" cap="none" spc="0" normalizeH="0" baseline="0" noProof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Анотація до проекту:</a:t>
            </a:r>
            <a:r>
              <a:rPr kumimoji="0" lang="uk-UA" sz="3600" b="1" i="1" u="sng" strike="noStrike" kern="0" cap="none" spc="0" normalizeH="0" baseline="0" noProof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uk-UA" sz="3600" b="1" i="1" u="sng" strike="noStrike" kern="0" cap="none" spc="0" normalizeH="0" baseline="0" noProof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30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В ході проекту учні поглиблять і розширять свої знання про історію, обереги, культуру свого народу, про те, як наші предки шанували народні традиції; про різновиди віночків, коли і в які свята їх використовували; </a:t>
            </a:r>
            <a:r>
              <a:rPr kumimoji="0" lang="uk-UA" sz="3000" b="0" i="0" u="none" strike="noStrike" kern="0" cap="small" spc="0" normalizeH="0" baseline="0" noProof="0" dirty="0" err="1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навчаться</a:t>
            </a:r>
            <a:r>
              <a:rPr kumimoji="0" lang="uk-UA" sz="30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шанобливо ставитися до традицій, звичаїв, обрядів, які існують в нашій країні, розвинуть творчу уяву про значення кожної квіточки, про природу нашого краю.</a:t>
            </a:r>
            <a:r>
              <a:rPr kumimoji="0" lang="uk-UA" sz="30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srgbClr val="575F6D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uk-UA" sz="30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srgbClr val="575F6D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endParaRPr kumimoji="0" lang="ru-RU" sz="3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9367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77922" y="-179680"/>
            <a:ext cx="8598090" cy="6755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900" b="1" i="0" u="none" strike="noStrike" kern="0" cap="none" spc="0" normalizeH="0" baseline="0" noProof="0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</a:t>
            </a:r>
            <a:r>
              <a:rPr kumimoji="0" lang="uk-UA" sz="4900" b="1" i="1" u="sng" strike="noStrike" kern="0" cap="none" spc="-300" normalizeH="0" baseline="0" noProof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Очікувані результати:</a:t>
            </a:r>
            <a:r>
              <a:rPr kumimoji="0" lang="uk-UA" sz="3600" b="1" i="1" u="sng" strike="noStrike" kern="0" cap="none" spc="-300" normalizeH="0" baseline="0" noProof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uk-UA" sz="3600" b="1" i="1" u="sng" strike="noStrike" kern="0" cap="none" spc="-300" normalizeH="0" baseline="0" noProof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-   Підвищити інтерес школярів до навчання.</a:t>
            </a:r>
            <a:b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-   Залучення школярів до читання науково – пізнавальної літератури.</a:t>
            </a:r>
            <a:b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-   Спонукання школярів до пошукової діяльності.</a:t>
            </a:r>
            <a:b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-   Набуття практичних навичок збору інформації та відповідного оформлення.</a:t>
            </a:r>
            <a:b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-   Залучення батьків до життя класу, гімназії.</a:t>
            </a:r>
            <a: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srgbClr val="575F6D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srgbClr val="575F6D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63684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64022" y="0"/>
            <a:ext cx="11204813" cy="626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3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srgbClr val="575F6D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  </a:t>
            </a:r>
            <a:r>
              <a:rPr kumimoji="0" lang="uk-UA" sz="4400" b="1" i="1" u="sng" strike="noStrike" kern="0" cap="none" spc="0" normalizeH="0" baseline="0" noProof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План реалізації проекту:</a:t>
            </a:r>
            <a:r>
              <a:rPr kumimoji="0" lang="uk-UA" sz="2800" b="1" i="1" u="sng" strike="noStrike" kern="0" cap="none" spc="0" normalizeH="0" baseline="0" noProof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uk-UA" sz="2800" b="1" i="1" u="sng" strike="noStrike" kern="0" cap="none" spc="0" normalizeH="0" baseline="0" noProof="0" dirty="0" smtClean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40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srgbClr val="575F6D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                 </a:t>
            </a:r>
            <a:r>
              <a:rPr kumimoji="0" lang="uk-UA" sz="3600" b="1" i="1" u="sng" strike="noStrike" kern="0" cap="small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754183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Перший етап:</a:t>
            </a:r>
            <a:r>
              <a:rPr kumimoji="0" lang="uk-UA" sz="3600" b="1" i="0" u="sng" strike="noStrike" kern="0" cap="small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754183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uk-UA" sz="3600" b="1" i="0" u="sng" strike="noStrike" kern="0" cap="small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754183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3100" b="1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--</a:t>
            </a:r>
            <a:r>
              <a:rPr kumimoji="0" lang="uk-UA" sz="31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  </a:t>
            </a:r>
            <a:r>
              <a:rPr kumimoji="0" lang="uk-UA" sz="28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Порушення проблеми перед учнями -     </a:t>
            </a:r>
            <a:br>
              <a:rPr kumimoji="0" lang="uk-UA" sz="28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28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   24. 12. 2012р.</a:t>
            </a:r>
            <a:br>
              <a:rPr kumimoji="0" lang="uk-UA" sz="28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2800" b="1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--   </a:t>
            </a:r>
            <a:r>
              <a:rPr kumimoji="0" lang="uk-UA" sz="28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Планування діяльності учасників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kern="0" cap="small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Century Schoolbook"/>
                <a:ea typeface="+mj-ea"/>
                <a:cs typeface="+mj-cs"/>
              </a:rPr>
              <a:t> </a:t>
            </a:r>
            <a:r>
              <a:rPr lang="uk-UA" sz="2800" kern="0" cap="small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Century Schoolbook"/>
                <a:ea typeface="+mj-ea"/>
                <a:cs typeface="+mj-cs"/>
              </a:rPr>
              <a:t>   </a:t>
            </a:r>
            <a:r>
              <a:rPr kumimoji="0" lang="uk-UA" sz="28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проекту</a:t>
            </a:r>
            <a:r>
              <a:rPr lang="uk-UA" sz="2800" kern="0" cap="small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Century Schoolbook"/>
                <a:ea typeface="+mj-ea"/>
                <a:cs typeface="+mj-cs"/>
              </a:rPr>
              <a:t> - </a:t>
            </a:r>
            <a:r>
              <a:rPr kumimoji="0" lang="uk-UA" sz="28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25. 12. 2012р.</a:t>
            </a:r>
            <a:r>
              <a:rPr kumimoji="0" lang="uk-UA" sz="24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uk-UA" sz="24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2700" b="0" i="0" u="none" strike="noStrike" kern="0" cap="small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575F6D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uk-UA" sz="2700" b="0" i="0" u="none" strike="noStrike" kern="0" cap="small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575F6D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3100" b="0" i="0" u="none" strike="noStrike" kern="0" cap="small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575F6D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                       </a:t>
            </a:r>
            <a:r>
              <a:rPr kumimoji="0" lang="uk-UA" sz="3600" b="1" i="1" u="sng" strike="noStrike" kern="0" cap="small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754183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Другий етап:</a:t>
            </a:r>
            <a:r>
              <a:rPr kumimoji="0" lang="uk-UA" sz="3100" b="1" i="0" u="sng" strike="noStrike" kern="0" cap="small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754183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uk-UA" sz="3100" b="1" i="0" u="sng" strike="noStrike" kern="0" cap="small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754183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2700" b="1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--</a:t>
            </a:r>
            <a:r>
              <a:rPr kumimoji="0" lang="uk-UA" sz="27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  </a:t>
            </a:r>
            <a:r>
              <a:rPr kumimoji="0" lang="uk-UA" sz="28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Пошукова діяльність учнів по збору –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kern="0" cap="small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Century Schoolbook"/>
                <a:ea typeface="+mj-ea"/>
                <a:cs typeface="+mj-cs"/>
              </a:rPr>
              <a:t> </a:t>
            </a:r>
            <a:r>
              <a:rPr lang="uk-UA" sz="2800" kern="0" cap="small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Century Schoolbook"/>
                <a:ea typeface="+mj-ea"/>
                <a:cs typeface="+mj-cs"/>
              </a:rPr>
              <a:t>   </a:t>
            </a:r>
            <a:r>
              <a:rPr kumimoji="0" lang="uk-UA" sz="28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походження квітів, опис, що символізує,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kern="0" cap="small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Century Schoolbook"/>
                <a:ea typeface="+mj-ea"/>
                <a:cs typeface="+mj-cs"/>
              </a:rPr>
              <a:t> </a:t>
            </a:r>
            <a:r>
              <a:rPr lang="uk-UA" sz="2800" kern="0" cap="small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Century Schoolbook"/>
                <a:ea typeface="+mj-ea"/>
                <a:cs typeface="+mj-cs"/>
              </a:rPr>
              <a:t>   </a:t>
            </a:r>
            <a:r>
              <a:rPr kumimoji="0" lang="uk-UA" sz="28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легенда, пісня, вірш, оповідання, казка,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kern="0" cap="small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Century Schoolbook"/>
                <a:ea typeface="+mj-ea"/>
                <a:cs typeface="+mj-cs"/>
              </a:rPr>
              <a:t> </a:t>
            </a:r>
            <a:r>
              <a:rPr lang="uk-UA" sz="2800" kern="0" cap="small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Century Schoolbook"/>
                <a:ea typeface="+mj-ea"/>
                <a:cs typeface="+mj-cs"/>
              </a:rPr>
              <a:t>   </a:t>
            </a:r>
            <a:r>
              <a:rPr kumimoji="0" lang="uk-UA" sz="28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малюнок.</a:t>
            </a:r>
            <a: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85892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23581" y="150125"/>
            <a:ext cx="7806519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kern="0" cap="small" noProof="0" dirty="0" smtClean="0">
                <a:ln>
                  <a:solidFill>
                    <a:srgbClr val="6600FF"/>
                  </a:solidFill>
                </a:ln>
                <a:solidFill>
                  <a:srgbClr val="575F6D"/>
                </a:solidFill>
                <a:latin typeface="Century Schoolbook"/>
                <a:ea typeface="+mj-ea"/>
                <a:cs typeface="+mj-cs"/>
              </a:rPr>
              <a:t>              </a:t>
            </a:r>
            <a:r>
              <a:rPr kumimoji="0" lang="uk-UA" sz="3600" b="1" i="1" u="sng" strike="noStrike" kern="0" cap="small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754183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Третій етап:</a:t>
            </a:r>
            <a:r>
              <a:rPr kumimoji="0" lang="uk-UA" sz="3600" b="0" i="0" u="none" strike="noStrike" kern="0" cap="small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754183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uk-UA" sz="3600" b="0" i="0" u="none" strike="noStrike" kern="0" cap="small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rgbClr val="754183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3200" b="1" i="1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srgbClr val="575F6D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 </a:t>
            </a:r>
            <a:r>
              <a:rPr kumimoji="0" lang="uk-UA" sz="3200" b="1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--</a:t>
            </a:r>
            <a:r>
              <a:rPr kumimoji="0" lang="uk-UA" sz="3200" b="1" i="1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   </a:t>
            </a:r>
            <a: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Своїми руками: «Техніка плетіння українського віночка».</a:t>
            </a:r>
            <a:b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r>
              <a:rPr kumimoji="0" lang="uk-UA" sz="3200" b="0" i="0" u="none" strike="noStrike" kern="0" cap="small" spc="0" normalizeH="0" baseline="0" noProof="0" dirty="0" smtClean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>04. 02. 2013р.</a:t>
            </a:r>
            <a:r>
              <a:rPr kumimoji="0" lang="uk-UA" sz="3200" b="0" i="0" u="none" strike="noStrike" kern="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  <a:t/>
            </a:r>
            <a:br>
              <a:rPr kumimoji="0" lang="uk-UA" sz="3200" b="0" i="0" u="none" strike="noStrike" kern="0" cap="sm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+mj-ea"/>
                <a:cs typeface="+mj-cs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Рисунок 5" descr="C:\Users\User\Pictures\2013-02-25 фото телефон\фото телефон 123.jpg"/>
          <p:cNvPicPr/>
          <p:nvPr/>
        </p:nvPicPr>
        <p:blipFill>
          <a:blip r:embed="rId3" cstate="print">
            <a:lum bright="8000" contrast="13000"/>
          </a:blip>
          <a:srcRect/>
          <a:stretch>
            <a:fillRect/>
          </a:stretch>
        </p:blipFill>
        <p:spPr bwMode="auto">
          <a:xfrm>
            <a:off x="5131331" y="2342396"/>
            <a:ext cx="3890772" cy="3618006"/>
          </a:xfrm>
          <a:prstGeom prst="rect">
            <a:avLst/>
          </a:prstGeom>
          <a:ln>
            <a:noFill/>
          </a:ln>
          <a:effectLst>
            <a:reflection blurRad="6350" stA="50000" endA="300" endPos="90000" dir="5400000" sy="-100000" algn="bl" rotWithShape="0"/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581" y="2342396"/>
            <a:ext cx="3845640" cy="3669652"/>
          </a:xfrm>
          <a:prstGeom prst="rect">
            <a:avLst/>
          </a:prstGeom>
          <a:ln>
            <a:noFill/>
          </a:ln>
          <a:effectLst>
            <a:reflection blurRad="6350" stA="50000" endA="300" endPos="90000" dir="5400000" sy="-100000" algn="bl" rotWithShape="0"/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8467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26503" cy="686469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30405" y="1303938"/>
            <a:ext cx="7267433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2000" b="1" dirty="0">
                <a:latin typeface="Century Schoolbook"/>
              </a:rPr>
              <a:t>Своєрідним жіночим оберегом в Україні завжди був віночок. </a:t>
            </a:r>
          </a:p>
          <a:p>
            <a:pPr lvl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2000" b="1" dirty="0">
                <a:latin typeface="Century Schoolbook"/>
              </a:rPr>
              <a:t>Український віночок — не просто краса, а й оберіг, «знахар душі», бо в ньому є така чаклунська сила, що болі знімає, волосся береже. Віночок мав бути із живих квітів, тому що вони мають цілющі властивості, оберігають людину від різних </a:t>
            </a:r>
            <a:r>
              <a:rPr lang="uk-UA" sz="2000" b="1" dirty="0" err="1">
                <a:latin typeface="Century Schoolbook"/>
              </a:rPr>
              <a:t>хвороб</a:t>
            </a:r>
            <a:r>
              <a:rPr lang="uk-UA" sz="2000" b="1" dirty="0">
                <a:latin typeface="Century Schoolbook"/>
              </a:rPr>
              <a:t>, від лиха, від злого ока. </a:t>
            </a:r>
          </a:p>
          <a:p>
            <a:pPr lvl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uk-UA" sz="2000" b="1" dirty="0">
                <a:latin typeface="Century Schoolbook"/>
              </a:rPr>
              <a:t>Усього у вінку українському 12 квітів. Переважна більшість квітів, які впліталися до віночка, має лікувальні властивості. </a:t>
            </a:r>
            <a:endParaRPr lang="ru-RU" sz="2000" b="1" dirty="0">
              <a:latin typeface="Century Schoolbook"/>
            </a:endParaRPr>
          </a:p>
        </p:txBody>
      </p:sp>
      <p:pic>
        <p:nvPicPr>
          <p:cNvPr id="5" name="il_fi" descr="ANd9GcQ6WzPev-80DR8Qmxn4_j65Ho2MR1U_P69DU4rsVX3a_BZFC-8QdMR5Kj7Ov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08329">
            <a:off x="6856553" y="4710090"/>
            <a:ext cx="2208606" cy="150016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740" y="0"/>
            <a:ext cx="4326717" cy="15183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0899" y="4807269"/>
            <a:ext cx="4861798" cy="183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5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308</TotalTime>
  <Words>810</Words>
  <Application>Microsoft Office PowerPoint</Application>
  <PresentationFormat>Экран (4:3)</PresentationFormat>
  <Paragraphs>102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0" baseType="lpstr">
      <vt:lpstr>Adventure</vt:lpstr>
      <vt:lpstr>Agatha-Modern</vt:lpstr>
      <vt:lpstr>Arial</vt:lpstr>
      <vt:lpstr>Calibri</vt:lpstr>
      <vt:lpstr>Calibri Light</vt:lpstr>
      <vt:lpstr>Century Schoolbook</vt:lpstr>
      <vt:lpstr>Gabriola</vt:lpstr>
      <vt:lpstr>Times New Roman</vt:lpstr>
      <vt:lpstr>Тема Office</vt:lpstr>
      <vt:lpstr>ПРЕЗЕНТАЦІЯ ДО ПРОЕКТУ «УКРАЇНСЬКИЙ ВІНОЧОК»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ДО ПРОЕКТУ «УКРАЇНСЬКИЙ ВІНОЧОК»</dc:title>
  <dc:creator>User</dc:creator>
  <cp:lastModifiedBy>User</cp:lastModifiedBy>
  <cp:revision>31</cp:revision>
  <dcterms:created xsi:type="dcterms:W3CDTF">2016-02-05T19:38:32Z</dcterms:created>
  <dcterms:modified xsi:type="dcterms:W3CDTF">2016-02-07T07:55:03Z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4445310</vt:lpwstr>
  </property>
  <property fmtid="{D5CDD505-2E9C-101B-9397-08002B2CF9AE}" name="NXPowerLiteVersion" pid="3">
    <vt:lpwstr>D4.1.4</vt:lpwstr>
  </property>
</Properties>
</file>