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Default ContentType="application/vnd.openxmlformats-officedocument.vmlDrawing" Extension="vml"/>
  <Default ContentType="application/vnd.openxmlformats-officedocument.spreadsheetml.sheet" Extension="xlsx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chart+xml" PartName="/ppt/charts/chart1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Default ContentType="application/vnd.openxmlformats-officedocument.oleObject" Extension="bin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90" r:id="rId3"/>
    <p:sldId id="297" r:id="rId4"/>
    <p:sldId id="300" r:id="rId5"/>
    <p:sldId id="301" r:id="rId6"/>
    <p:sldId id="293" r:id="rId7"/>
    <p:sldId id="296" r:id="rId8"/>
    <p:sldId id="265" r:id="rId9"/>
    <p:sldId id="261" r:id="rId10"/>
    <p:sldId id="264" r:id="rId11"/>
    <p:sldId id="263" r:id="rId12"/>
    <p:sldId id="268" r:id="rId13"/>
    <p:sldId id="266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94" r:id="rId24"/>
    <p:sldId id="289" r:id="rId25"/>
    <p:sldId id="280" r:id="rId26"/>
    <p:sldId id="299" r:id="rId27"/>
    <p:sldId id="288" r:id="rId28"/>
    <p:sldId id="284" r:id="rId29"/>
    <p:sldId id="286" r:id="rId30"/>
    <p:sldId id="287" r:id="rId3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B4C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3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style val="10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Аркуш1!$B$1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Аркуш1!$A$2:$A$5</c:f>
              <c:strCache>
                <c:ptCount val="4"/>
                <c:pt idx="0">
                  <c:v>?</c:v>
                </c:pt>
                <c:pt idx="1">
                  <c:v>?</c:v>
                </c:pt>
                <c:pt idx="2">
                  <c:v>?</c:v>
                </c:pt>
                <c:pt idx="3">
                  <c:v>?</c:v>
                </c:pt>
              </c:strCache>
            </c:strRef>
          </c:cat>
          <c:val>
            <c:numRef>
              <c:f>Аркуш1!$B$2:$B$5</c:f>
              <c:numCache>
                <c:formatCode>General</c:formatCode>
                <c:ptCount val="4"/>
                <c:pt idx="0">
                  <c:v>120</c:v>
                </c:pt>
                <c:pt idx="1">
                  <c:v>80</c:v>
                </c:pt>
                <c:pt idx="2">
                  <c:v>140</c:v>
                </c:pt>
                <c:pt idx="3">
                  <c:v>40</c:v>
                </c:pt>
              </c:numCache>
            </c:numRef>
          </c:val>
        </c:ser>
        <c:axId val="80388096"/>
        <c:axId val="80389632"/>
      </c:barChart>
      <c:catAx>
        <c:axId val="80388096"/>
        <c:scaling>
          <c:orientation val="minMax"/>
        </c:scaling>
        <c:axPos val="b"/>
        <c:tickLblPos val="nextTo"/>
        <c:crossAx val="80389632"/>
        <c:crosses val="autoZero"/>
        <c:auto val="1"/>
        <c:lblAlgn val="ctr"/>
        <c:lblOffset val="100"/>
      </c:catAx>
      <c:valAx>
        <c:axId val="80389632"/>
        <c:scaling>
          <c:orientation val="minMax"/>
        </c:scaling>
        <c:axPos val="l"/>
        <c:majorGridlines/>
        <c:numFmt formatCode="General" sourceLinked="1"/>
        <c:tickLblPos val="nextTo"/>
        <c:crossAx val="803880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uk-UA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івнобедрений трикут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28" name="Місце для дати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E13800E0-0D19-4936-A79A-B1B09CFC2867}" type="datetimeFigureOut">
              <a:rPr lang="uk-UA" smtClean="0"/>
              <a:pPr/>
              <a:t>15.02.2016</a:t>
            </a:fld>
            <a:endParaRPr lang="uk-UA"/>
          </a:p>
        </p:txBody>
      </p:sp>
      <p:sp>
        <p:nvSpPr>
          <p:cNvPr id="17" name="Місце для нижнього колонтитула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uk-UA"/>
          </a:p>
        </p:txBody>
      </p:sp>
      <p:sp>
        <p:nvSpPr>
          <p:cNvPr id="29" name="Місце для номера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F80FD3B9-3196-4323-8B7F-59F61F3FAF4A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>
    <p:wheel spokes="2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800E0-0D19-4936-A79A-B1B09CFC2867}" type="datetimeFigureOut">
              <a:rPr lang="uk-UA" smtClean="0"/>
              <a:pPr/>
              <a:t>15.02.2016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FD3B9-3196-4323-8B7F-59F61F3FAF4A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>
    <p:wheel spokes="2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800E0-0D19-4936-A79A-B1B09CFC2867}" type="datetimeFigureOut">
              <a:rPr lang="uk-UA" smtClean="0"/>
              <a:pPr/>
              <a:t>15.02.2016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FD3B9-3196-4323-8B7F-59F61F3FAF4A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>
    <p:wheel spokes="2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E13800E0-0D19-4936-A79A-B1B09CFC2867}" type="datetimeFigureOut">
              <a:rPr lang="uk-UA" smtClean="0"/>
              <a:pPr/>
              <a:t>15.02.2016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FD3B9-3196-4323-8B7F-59F61F3FAF4A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>
    <p:wheel spokes="2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кутний трикут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івнобедрений трикут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E13800E0-0D19-4936-A79A-B1B09CFC2867}" type="datetimeFigureOut">
              <a:rPr lang="uk-UA" smtClean="0"/>
              <a:pPr/>
              <a:t>15.02.2016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80FD3B9-3196-4323-8B7F-59F61F3FAF4A}" type="slidenum">
              <a:rPr lang="uk-UA" smtClean="0"/>
              <a:pPr/>
              <a:t>‹№›</a:t>
            </a:fld>
            <a:endParaRPr lang="uk-UA"/>
          </a:p>
        </p:txBody>
      </p:sp>
      <p:cxnSp>
        <p:nvCxnSpPr>
          <p:cNvPr id="11" name="Пряма сполучна ліні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 сполучна ліні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2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13800E0-0D19-4936-A79A-B1B09CFC2867}" type="datetimeFigureOut">
              <a:rPr lang="uk-UA" smtClean="0"/>
              <a:pPr/>
              <a:t>15.02.2016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80FD3B9-3196-4323-8B7F-59F61F3FAF4A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>
    <p:wheel spokes="2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E13800E0-0D19-4936-A79A-B1B09CFC2867}" type="datetimeFigureOut">
              <a:rPr lang="uk-UA" smtClean="0"/>
              <a:pPr/>
              <a:t>15.02.2016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F80FD3B9-3196-4323-8B7F-59F61F3FAF4A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2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800E0-0D19-4936-A79A-B1B09CFC2867}" type="datetimeFigureOut">
              <a:rPr lang="uk-UA" smtClean="0"/>
              <a:pPr/>
              <a:t>15.02.2016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FD3B9-3196-4323-8B7F-59F61F3FAF4A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>
    <p:wheel spokes="2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13800E0-0D19-4936-A79A-B1B09CFC2867}" type="datetimeFigureOut">
              <a:rPr lang="uk-UA" smtClean="0"/>
              <a:pPr/>
              <a:t>15.02.2016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80FD3B9-3196-4323-8B7F-59F61F3FAF4A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>
    <p:wheel spokes="2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E13800E0-0D19-4936-A79A-B1B09CFC2867}" type="datetimeFigureOut">
              <a:rPr lang="uk-UA" smtClean="0"/>
              <a:pPr/>
              <a:t>15.02.2016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F80FD3B9-3196-4323-8B7F-59F61F3FAF4A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2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E13800E0-0D19-4936-A79A-B1B09CFC2867}" type="datetimeFigureOut">
              <a:rPr lang="uk-UA" smtClean="0"/>
              <a:pPr/>
              <a:t>15.02.2016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F80FD3B9-3196-4323-8B7F-59F61F3FAF4A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2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й трикут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 сполучна ліні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 сполучна ліні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Місце для заголовка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4" name="Місце для дати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E13800E0-0D19-4936-A79A-B1B09CFC2867}" type="datetimeFigureOut">
              <a:rPr lang="uk-UA" smtClean="0"/>
              <a:pPr/>
              <a:t>15.02.2016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Місце для номера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80FD3B9-3196-4323-8B7F-59F61F3FAF4A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2"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\Documents\&#1082;&#1086;&#1085;&#1082;&#1091;&#1088;&#1089;%205%20&#1082;&#1083;%202016\&#1050;&#1088;&#1072;&#1087;&#1077;&#1083;&#1100;&#1082;&#1072;%20&#1076;&#1080;&#1090;&#1080;&#1085;&#1089;&#1090;&#1074;&#1072;-.mp3" TargetMode="External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.xml"/><Relationship Id="rId5" Type="http://schemas.openxmlformats.org/officeDocument/2006/relationships/slide" Target="slide7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7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7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7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7.xml"/><Relationship Id="rId4" Type="http://schemas.openxmlformats.org/officeDocument/2006/relationships/image" Target="../media/image8.jpeg"/></Relationships>
</file>

<file path=ppt/slides/_rels/slide15.xml.rels><?xml version="1.0" encoding="UTF-8" standalone="yes" ?><Relationships xmlns="http://schemas.openxmlformats.org/package/2006/relationships"><Relationship Id="rId3" Target="../media/audio1.wav" Type="http://schemas.openxmlformats.org/officeDocument/2006/relationships/audio"/><Relationship Id="rId7" Target="../media/image16.wmf" Type="http://schemas.openxmlformats.org/officeDocument/2006/relationships/image"/><Relationship Id="rId2" Target="../slideLayouts/slideLayout1.xml" Type="http://schemas.openxmlformats.org/officeDocument/2006/relationships/slideLayout"/><Relationship Id="rId6" Target="slide7.xml" Type="http://schemas.openxmlformats.org/officeDocument/2006/relationships/slide"/><Relationship Id="rId5" Target="../media/image8.jpeg" Type="http://schemas.openxmlformats.org/officeDocument/2006/relationships/image"/><Relationship Id="rId4" Target="../media/image7.jpeg" Type="http://schemas.openxmlformats.org/officeDocument/2006/relationships/image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7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7.xml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7.xml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7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ocuments\&#1082;&#1086;&#1085;&#1082;&#1091;&#1088;&#1089;%205%20&#1082;&#1083;%202016\DITINSTVA%20SVIT%20-.mp3" TargetMode="Externa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7.xml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7.xml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7.xml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ocuments\&#1082;&#1086;&#1085;&#1082;&#1091;&#1088;&#1089;%205%20&#1082;&#1083;%202016\&#1053;&#1080;&#1085;&#1072;_&#1052;&#1072;&#1090;&#1074;&#1080;&#1077;&#1085;&#1082;&#1086;_(&#1052;&#1072;&#1090;&#1074;&#1110;&#1108;&#1085;&#1082;&#1086;)_-_&#1050;&#1074;&#1110;&#1090;&#1082;&#1072;_&#1076;&#1091;&#1096;&#1072;_(-).mp3" TargetMode="External"/></Relationships>
</file>

<file path=ppt/slides/_rels/slide24.xml.rels><?xml version="1.0" encoding="UTF-8" standalone="yes" ?><Relationships xmlns="http://schemas.openxmlformats.org/package/2006/relationships"><Relationship Id="rId8" Target="../media/image20.jpeg" Type="http://schemas.openxmlformats.org/officeDocument/2006/relationships/image"/><Relationship Id="rId3" Target="../media/audio1.wav" Type="http://schemas.openxmlformats.org/officeDocument/2006/relationships/audio"/><Relationship Id="rId7" Target="../media/image19.jpeg" Type="http://schemas.openxmlformats.org/officeDocument/2006/relationships/image"/><Relationship Id="rId2" Target="../slideLayouts/slideLayout1.xml" Type="http://schemas.openxmlformats.org/officeDocument/2006/relationships/slideLayout"/><Relationship Id="rId1" Target="file:///C:\Users\Admin\Documents\&#1082;&#1086;&#1085;&#1082;&#1091;&#1088;&#1089;%205%20&#1082;&#1083;%202016\&#1053;&#1072;%20&#1083;&#1110;&#1089;&#1086;&#1074;&#1110;&#1081;%20&#1075;&#1072;&#1083;&#1103;&#1074;&#1080;&#1085;&#1110;--.mp3" TargetMode="External" Type="http://schemas.openxmlformats.org/officeDocument/2006/relationships/audio"/><Relationship Id="rId6" Target="../media/image18.gif" Type="http://schemas.openxmlformats.org/officeDocument/2006/relationships/image"/><Relationship Id="rId5" Target="../media/image8.jpeg" Type="http://schemas.openxmlformats.org/officeDocument/2006/relationships/image"/><Relationship Id="rId4" Target="../media/image7.jpeg" Type="http://schemas.openxmlformats.org/officeDocument/2006/relationships/image"/><Relationship Id="rId9" Target="../media/image21.png" Type="http://schemas.openxmlformats.org/officeDocument/2006/relationships/image"/></Relationships>
</file>

<file path=ppt/slides/_rels/slide25.xml.rels><?xml version="1.0" encoding="UTF-8" standalone="yes" ?><Relationships xmlns="http://schemas.openxmlformats.org/package/2006/relationships"><Relationship Id="rId3" Target="../media/image22.gif" Type="http://schemas.openxmlformats.org/officeDocument/2006/relationships/image"/><Relationship Id="rId2" Target="../slideLayouts/slideLayout7.xml" Type="http://schemas.openxmlformats.org/officeDocument/2006/relationships/slideLayout"/><Relationship Id="rId1" Target="file:///C:\Users\Admin\Documents\&#1082;&#1086;&#1085;&#1082;&#1091;&#1088;&#1089;%205%20&#1082;&#1083;%202016\&#1082;&#1088;&#1072;&#1089;&#1080;&#1074;&#1072;&#1103;%20-%20&#1052;&#1077;&#1083;&#1086;&#1076;&#1080;&#1103;%20&#1089;&#1083;&#1105;&#1079;.mp3" TargetMode="External" Type="http://schemas.openxmlformats.org/officeDocument/2006/relationships/audio"/><Relationship Id="rId6" Target="../media/image25.png" Type="http://schemas.openxmlformats.org/officeDocument/2006/relationships/image"/><Relationship Id="rId5" Target="../media/image24.jpeg" Type="http://schemas.openxmlformats.org/officeDocument/2006/relationships/image"/><Relationship Id="rId4" Target="../media/image23.jpeg" Type="http://schemas.openxmlformats.org/officeDocument/2006/relationships/image"/></Relationships>
</file>

<file path=ppt/slides/_rels/slide26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slideLayouts/slideLayout7.xml" Type="http://schemas.openxmlformats.org/officeDocument/2006/relationships/slideLayout"/><Relationship Id="rId1" Target="file:///C:\Users\Admin\Documents\&#1082;&#1086;&#1085;&#1082;&#1091;&#1088;&#1089;%205%20&#1082;&#1083;%202016\&#1053;&#1072;&#1090;&#1072;&#1083;&#1100;&#1103;_&#1041;&#1091;&#1095;&#1080;&#1085;&#1089;&#1082;&#1072;&#1103;_-_&#1050;&#1072;&#1088;&#1087;&#1072;&#1090;&#1099;_(-).mp3" TargetMode="External" Type="http://schemas.openxmlformats.org/officeDocument/2006/relationships/audio"/><Relationship Id="rId5" Target="../media/image27.png" Type="http://schemas.openxmlformats.org/officeDocument/2006/relationships/image"/><Relationship Id="rId4" Target="../media/image4.gif" Type="http://schemas.openxmlformats.org/officeDocument/2006/relationships/image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ocuments\&#1082;&#1086;&#1085;&#1082;&#1091;&#1088;&#1089;%205%20&#1082;&#1083;%202016\DITINSTVA%20SVIT%20-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30.gif"/></Relationships>
</file>

<file path=ppt/slides/_rels/slide29.xml.rels><?xml version="1.0" encoding="UTF-8" standalone="yes" ?><Relationships xmlns="http://schemas.openxmlformats.org/package/2006/relationships"><Relationship Id="rId2" Target="../media/image3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gif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ocuments\&#1082;&#1086;&#1085;&#1082;&#1091;&#1088;&#1089;%205%20&#1082;&#1083;%202016\&#1050;&#1088;&#1072;&#1087;&#1077;&#1083;&#1100;&#1082;&#1072;%20&#1076;&#1080;&#1090;&#1080;&#1085;&#1089;&#1090;&#1074;&#1072;-.mp3" TargetMode="External"/><Relationship Id="rId6" Type="http://schemas.openxmlformats.org/officeDocument/2006/relationships/image" Target="../media/image18.gif"/><Relationship Id="rId5" Type="http://schemas.openxmlformats.org/officeDocument/2006/relationships/image" Target="../media/image30.gif"/><Relationship Id="rId4" Type="http://schemas.openxmlformats.org/officeDocument/2006/relationships/image" Target="../media/image33.gif"/></Relationships>
</file>

<file path=ppt/slides/_rels/slide4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audio1.wav" Type="http://schemas.openxmlformats.org/officeDocument/2006/relationships/audio"/><Relationship Id="rId1" Target="../slideLayouts/slideLayout7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7.xml"/><Relationship Id="rId18" Type="http://schemas.openxmlformats.org/officeDocument/2006/relationships/slide" Target="slide8.xml"/><Relationship Id="rId3" Type="http://schemas.openxmlformats.org/officeDocument/2006/relationships/image" Target="../media/image15.jpeg"/><Relationship Id="rId7" Type="http://schemas.openxmlformats.org/officeDocument/2006/relationships/slide" Target="slide9.xml"/><Relationship Id="rId12" Type="http://schemas.openxmlformats.org/officeDocument/2006/relationships/slide" Target="slide16.xml"/><Relationship Id="rId17" Type="http://schemas.openxmlformats.org/officeDocument/2006/relationships/slide" Target="slide10.xml"/><Relationship Id="rId2" Type="http://schemas.openxmlformats.org/officeDocument/2006/relationships/image" Target="../media/image14.png"/><Relationship Id="rId16" Type="http://schemas.openxmlformats.org/officeDocument/2006/relationships/slide" Target="slide22.xml"/><Relationship Id="rId20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15.xml"/><Relationship Id="rId5" Type="http://schemas.openxmlformats.org/officeDocument/2006/relationships/audio" Target="../media/audio2.wav"/><Relationship Id="rId15" Type="http://schemas.openxmlformats.org/officeDocument/2006/relationships/slide" Target="slide19.xml"/><Relationship Id="rId10" Type="http://schemas.openxmlformats.org/officeDocument/2006/relationships/slide" Target="slide14.xml"/><Relationship Id="rId19" Type="http://schemas.openxmlformats.org/officeDocument/2006/relationships/slide" Target="slide12.xml"/><Relationship Id="rId4" Type="http://schemas.openxmlformats.org/officeDocument/2006/relationships/slide" Target="slide21.xml"/><Relationship Id="rId9" Type="http://schemas.openxmlformats.org/officeDocument/2006/relationships/slide" Target="slide13.xml"/><Relationship Id="rId14" Type="http://schemas.openxmlformats.org/officeDocument/2006/relationships/slide" Target="slide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81418" y="857232"/>
            <a:ext cx="5562582" cy="1643074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uk-UA" sz="5400" b="1" dirty="0" smtClean="0">
                <a:solidFill>
                  <a:srgbClr val="FFC000"/>
                </a:solidFill>
              </a:rPr>
              <a:t>Математична  гра</a:t>
            </a:r>
            <a:endParaRPr lang="uk-UA" sz="5400" b="1" dirty="0">
              <a:solidFill>
                <a:srgbClr val="FFC000"/>
              </a:solidFill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285720" y="3000372"/>
            <a:ext cx="8001056" cy="3286148"/>
          </a:xfrm>
        </p:spPr>
        <p:txBody>
          <a:bodyPr>
            <a:prstTxWarp prst="textCanUp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uk-UA" sz="9600" b="1" i="1" dirty="0" smtClean="0">
                <a:solidFill>
                  <a:srgbClr val="92D05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“</a:t>
            </a:r>
            <a:r>
              <a:rPr lang="uk-UA" sz="9600" b="1" i="1" smtClean="0">
                <a:solidFill>
                  <a:srgbClr val="92D05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У світі   </a:t>
            </a:r>
            <a:r>
              <a:rPr lang="uk-UA" sz="9600" b="1" i="1" dirty="0" err="1" smtClean="0">
                <a:solidFill>
                  <a:srgbClr val="92D05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математик</a:t>
            </a:r>
            <a:r>
              <a:rPr lang="uk-UA" sz="9600" b="1" i="1" dirty="0" err="1" smtClean="0">
                <a:solidFill>
                  <a:srgbClr val="92D05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и</a:t>
            </a:r>
            <a:r>
              <a:rPr lang="uk-UA" sz="9600" b="1" i="1" dirty="0" err="1" smtClean="0">
                <a:solidFill>
                  <a:srgbClr val="92D05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”</a:t>
            </a:r>
            <a:endParaRPr lang="uk-UA" sz="9600" b="1" i="1" dirty="0">
              <a:solidFill>
                <a:srgbClr val="92D050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pic>
        <p:nvPicPr>
          <p:cNvPr id="5" name="Picture 15" descr="sova8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90524"/>
            <a:ext cx="4076729" cy="2252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Крапелька дитинства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00562" y="6429396"/>
            <a:ext cx="304800" cy="304800"/>
          </a:xfrm>
          <a:prstGeom prst="rect">
            <a:avLst/>
          </a:prstGeom>
        </p:spPr>
      </p:pic>
      <p:pic>
        <p:nvPicPr>
          <p:cNvPr id="6" name="Picture 6" descr="ffe1c9d439cc81edd0a1fdc767c8c2b9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91375" y="3143248"/>
            <a:ext cx="195262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51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186737" cy="57943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err="1" smtClean="0"/>
              <a:t>Запитання</a:t>
            </a:r>
            <a:r>
              <a:rPr lang="ru-RU" b="1" dirty="0" smtClean="0"/>
              <a:t> 3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1428728" y="1357297"/>
            <a:ext cx="5329231" cy="2857521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uk-UA" sz="1800" dirty="0" smtClean="0">
                <a:effectLst/>
              </a:rPr>
              <a:t>    </a:t>
            </a:r>
          </a:p>
          <a:p>
            <a:pPr>
              <a:buNone/>
            </a:pPr>
            <a:r>
              <a:rPr lang="uk-UA" sz="48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</a:p>
          <a:p>
            <a:pPr>
              <a:buFont typeface="Wingdings" pitchFamily="2" charset="2"/>
              <a:buNone/>
            </a:pPr>
            <a:r>
              <a:rPr lang="uk-UA" sz="1600" i="1" dirty="0" smtClean="0">
                <a:effectLst/>
              </a:rPr>
              <a:t>   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6732588" y="1628775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11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6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grpSp>
        <p:nvGrpSpPr>
          <p:cNvPr id="7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8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4113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4114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4109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0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1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112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4105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86563" y="1714500"/>
            <a:ext cx="2106612" cy="935038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err="1">
                <a:solidFill>
                  <a:srgbClr val="FF3300"/>
                </a:solidFill>
              </a:rPr>
              <a:t>Відповідь</a:t>
            </a:r>
            <a:endParaRPr lang="ru-RU" sz="2800" b="1" dirty="0">
              <a:solidFill>
                <a:srgbClr val="FF3300"/>
              </a:solidFill>
            </a:endParaRP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1142976" y="5786454"/>
            <a:ext cx="5143536" cy="933450"/>
          </a:xfrm>
          <a:prstGeom prst="wedgeRectCallout">
            <a:avLst>
              <a:gd name="adj1" fmla="val -44241"/>
              <a:gd name="adj2" fmla="val 76699"/>
            </a:avLst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54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Georgia" pitchFamily="18" charset="0"/>
              </a:rPr>
              <a:t>  (120)  </a:t>
            </a:r>
            <a:endParaRPr lang="uk-UA" sz="5400" b="1" dirty="0" smtClean="0">
              <a:ln w="50800"/>
              <a:solidFill>
                <a:schemeClr val="bg1">
                  <a:shade val="50000"/>
                </a:schemeClr>
              </a:solidFill>
              <a:latin typeface="Georgia" pitchFamily="18" charset="0"/>
            </a:endParaRPr>
          </a:p>
        </p:txBody>
      </p:sp>
      <p:graphicFrame>
        <p:nvGraphicFramePr>
          <p:cNvPr id="40" name="Діаграма 39"/>
          <p:cNvGraphicFramePr/>
          <p:nvPr/>
        </p:nvGraphicFramePr>
        <p:xfrm>
          <a:off x="214282" y="857232"/>
          <a:ext cx="6096000" cy="3357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1" name="Округлений прямокутник 40"/>
          <p:cNvSpPr/>
          <p:nvPr/>
        </p:nvSpPr>
        <p:spPr>
          <a:xfrm>
            <a:off x="142844" y="4071942"/>
            <a:ext cx="6786610" cy="16430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 діаграмі  позначено  кількість  ручок,  олівців,  лінійок  і  гумок  проданих  за  </a:t>
            </a:r>
            <a:r>
              <a:rPr lang="uk-UA" b="1" i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тиждень.відомо</a:t>
            </a:r>
            <a:r>
              <a:rPr lang="uk-UA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 що  ручок  продано  найбільше,  гумок  найменше,  а  олівців  більше,  ніж  лінійок.  Скільки  продано  олівців?</a:t>
            </a:r>
            <a:endParaRPr lang="uk-UA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186737" cy="57943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err="1" smtClean="0"/>
              <a:t>Запитання</a:t>
            </a:r>
            <a:r>
              <a:rPr lang="ru-RU" b="1" dirty="0" smtClean="0"/>
              <a:t> </a:t>
            </a:r>
            <a:r>
              <a:rPr lang="en-US" b="1" dirty="0" smtClean="0"/>
              <a:t>4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571472" y="928671"/>
            <a:ext cx="6257925" cy="4214842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None/>
            </a:pPr>
            <a:r>
              <a:rPr lang="uk-UA" sz="1800" dirty="0" smtClean="0">
                <a:effectLst/>
              </a:rPr>
              <a:t>    </a:t>
            </a:r>
            <a:endParaRPr lang="uk-UA" sz="1800" dirty="0" smtClean="0">
              <a:solidFill>
                <a:schemeClr val="accent4">
                  <a:lumMod val="40000"/>
                  <a:lumOff val="60000"/>
                </a:schemeClr>
              </a:solidFill>
              <a:effectLst/>
            </a:endParaRPr>
          </a:p>
          <a:p>
            <a:pPr>
              <a:buNone/>
            </a:pPr>
            <a:r>
              <a:rPr lang="uk-UA" sz="5400" b="1" i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Сім тракторів за 3 години зорали 63 га землі. Скільки землі зорють 5 таких тракторів за 2 </a:t>
            </a:r>
            <a:r>
              <a:rPr lang="uk-UA" sz="5400" b="1" i="1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год</a:t>
            </a:r>
            <a:r>
              <a:rPr lang="uk-UA" sz="5400" b="1" i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?</a:t>
            </a:r>
            <a:r>
              <a:rPr lang="uk-UA" sz="52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                   </a:t>
            </a:r>
            <a:r>
              <a:rPr lang="uk-UA" sz="52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                                                           </a:t>
            </a:r>
          </a:p>
          <a:p>
            <a:endParaRPr lang="uk-UA" sz="1600" dirty="0" smtClean="0"/>
          </a:p>
          <a:p>
            <a:pPr>
              <a:buFont typeface="Wingdings" pitchFamily="2" charset="2"/>
              <a:buNone/>
            </a:pPr>
            <a:r>
              <a:rPr lang="uk-UA" sz="1600" i="1" dirty="0" smtClean="0">
                <a:effectLst/>
              </a:rPr>
              <a:t>   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6732588" y="1628775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11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6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grpSp>
        <p:nvGrpSpPr>
          <p:cNvPr id="7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8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4113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4114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4109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0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1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112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4105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86563" y="1714500"/>
            <a:ext cx="2106612" cy="935038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err="1">
                <a:solidFill>
                  <a:srgbClr val="FF3300"/>
                </a:solidFill>
              </a:rPr>
              <a:t>Відповідь</a:t>
            </a:r>
            <a:endParaRPr lang="ru-RU" sz="2800" b="1" dirty="0">
              <a:solidFill>
                <a:srgbClr val="FF3300"/>
              </a:solidFill>
            </a:endParaRP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428596" y="5357826"/>
            <a:ext cx="2928958" cy="933450"/>
          </a:xfrm>
          <a:prstGeom prst="wedgeRectCallout">
            <a:avLst>
              <a:gd name="adj1" fmla="val -44241"/>
              <a:gd name="adj2" fmla="val 76699"/>
            </a:avLst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54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Georgia" pitchFamily="18" charset="0"/>
              </a:rPr>
              <a:t>  </a:t>
            </a:r>
            <a:r>
              <a:rPr lang="ru-RU" sz="4400" b="1" i="1" dirty="0" smtClean="0">
                <a:solidFill>
                  <a:schemeClr val="bg1"/>
                </a:solidFill>
                <a:latin typeface="Georgia" pitchFamily="18" charset="0"/>
              </a:rPr>
              <a:t>(</a:t>
            </a:r>
            <a:r>
              <a:rPr lang="en-US" sz="4400" b="1" i="1" dirty="0" smtClean="0">
                <a:solidFill>
                  <a:schemeClr val="bg1"/>
                </a:solidFill>
                <a:latin typeface="Georgia" pitchFamily="18" charset="0"/>
              </a:rPr>
              <a:t>30 </a:t>
            </a:r>
            <a:r>
              <a:rPr lang="ru-RU" sz="4400" b="1" i="1" dirty="0" smtClean="0">
                <a:solidFill>
                  <a:schemeClr val="bg1"/>
                </a:solidFill>
                <a:latin typeface="Georgia" pitchFamily="18" charset="0"/>
              </a:rPr>
              <a:t>га)</a:t>
            </a:r>
            <a:endParaRPr lang="uk-UA" sz="4400" dirty="0" smtClean="0">
              <a:solidFill>
                <a:schemeClr val="bg1"/>
              </a:solidFill>
              <a:latin typeface="Georgia" pitchFamily="18" charset="0"/>
            </a:endParaRPr>
          </a:p>
          <a:p>
            <a:endParaRPr lang="uk-UA" sz="5400" b="1" dirty="0" smtClean="0">
              <a:ln w="50800"/>
              <a:solidFill>
                <a:schemeClr val="bg1">
                  <a:shade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186737" cy="57943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err="1" smtClean="0"/>
              <a:t>Запитання</a:t>
            </a:r>
            <a:r>
              <a:rPr lang="ru-RU" b="1" dirty="0" smtClean="0"/>
              <a:t> 5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571472" y="857232"/>
            <a:ext cx="6257925" cy="414340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uk-UA" sz="1800" dirty="0" smtClean="0">
                <a:effectLst/>
              </a:rPr>
              <a:t>    </a:t>
            </a:r>
          </a:p>
          <a:p>
            <a:pPr>
              <a:buNone/>
            </a:pPr>
            <a:r>
              <a:rPr lang="uk-UA" sz="4800" dirty="0" smtClean="0"/>
              <a:t>  </a:t>
            </a:r>
          </a:p>
          <a:p>
            <a:pPr>
              <a:buFont typeface="Wingdings" pitchFamily="2" charset="2"/>
              <a:buNone/>
            </a:pPr>
            <a:r>
              <a:rPr lang="uk-UA" sz="1600" i="1" dirty="0" smtClean="0">
                <a:effectLst/>
              </a:rPr>
              <a:t>   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6732588" y="1628775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11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6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grpSp>
        <p:nvGrpSpPr>
          <p:cNvPr id="7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8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4113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4114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4109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0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1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112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4105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86563" y="1714500"/>
            <a:ext cx="2106612" cy="935038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err="1">
                <a:solidFill>
                  <a:srgbClr val="FF3300"/>
                </a:solidFill>
              </a:rPr>
              <a:t>Відповідь</a:t>
            </a:r>
            <a:endParaRPr lang="ru-RU" sz="2800" b="1" dirty="0">
              <a:solidFill>
                <a:srgbClr val="FF3300"/>
              </a:solidFill>
            </a:endParaRP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642910" y="5357826"/>
            <a:ext cx="5715040" cy="933450"/>
          </a:xfrm>
          <a:prstGeom prst="wedgeRectCallout">
            <a:avLst>
              <a:gd name="adj1" fmla="val -44241"/>
              <a:gd name="adj2" fmla="val 76699"/>
            </a:avLst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54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Georgia" pitchFamily="18" charset="0"/>
              </a:rPr>
              <a:t> ( 240 кубиків) </a:t>
            </a:r>
            <a:endParaRPr lang="uk-UA" sz="5400" b="1" dirty="0" smtClean="0">
              <a:ln w="50800"/>
              <a:solidFill>
                <a:schemeClr val="bg1">
                  <a:shade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0" name="Прямокутник 39"/>
          <p:cNvSpPr/>
          <p:nvPr/>
        </p:nvSpPr>
        <p:spPr>
          <a:xfrm>
            <a:off x="357158" y="785794"/>
            <a:ext cx="635798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Кубики  запаковані  у коробки. Сторона  кубика  має  довжину  6см.  Коробка  для  пакування  має  довжину  60см,  ширину  36см,  висоту  24см.  Скільки  найбільше  кубиків можна  запакувати  в  цю  коробку?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186737" cy="57943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err="1" smtClean="0"/>
              <a:t>Запитання</a:t>
            </a:r>
            <a:r>
              <a:rPr lang="ru-RU" b="1" dirty="0" smtClean="0"/>
              <a:t> 6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571472" y="857232"/>
            <a:ext cx="6257925" cy="414340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uk-UA" sz="1800" dirty="0" smtClean="0">
                <a:effectLst/>
              </a:rPr>
              <a:t>    </a:t>
            </a:r>
          </a:p>
          <a:p>
            <a:pPr>
              <a:buNone/>
            </a:pPr>
            <a:r>
              <a:rPr lang="uk-UA" sz="4800" dirty="0" smtClean="0"/>
              <a:t>  </a:t>
            </a:r>
          </a:p>
          <a:p>
            <a:pPr>
              <a:buFont typeface="Wingdings" pitchFamily="2" charset="2"/>
              <a:buNone/>
            </a:pPr>
            <a:r>
              <a:rPr lang="uk-UA" sz="1600" i="1" dirty="0" smtClean="0">
                <a:effectLst/>
              </a:rPr>
              <a:t>   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6732588" y="1628775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11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6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grpSp>
        <p:nvGrpSpPr>
          <p:cNvPr id="7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8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4113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4114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4109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0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1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112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4105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7037388" y="1714488"/>
            <a:ext cx="2106612" cy="935038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err="1">
                <a:solidFill>
                  <a:srgbClr val="FF3300"/>
                </a:solidFill>
              </a:rPr>
              <a:t>Відповідь</a:t>
            </a:r>
            <a:endParaRPr lang="ru-RU" sz="2800" b="1" dirty="0">
              <a:solidFill>
                <a:srgbClr val="FF3300"/>
              </a:solidFill>
            </a:endParaRP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214282" y="5357826"/>
            <a:ext cx="6429420" cy="933450"/>
          </a:xfrm>
          <a:prstGeom prst="wedgeRectCallout">
            <a:avLst>
              <a:gd name="adj1" fmla="val -44241"/>
              <a:gd name="adj2" fmla="val 76699"/>
            </a:avLst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54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Georgia" pitchFamily="18" charset="0"/>
              </a:rPr>
              <a:t>  (60 сходинок)</a:t>
            </a:r>
            <a:endParaRPr lang="uk-UA" sz="5400" b="1" dirty="0" smtClean="0">
              <a:ln w="50800"/>
              <a:solidFill>
                <a:schemeClr val="bg1">
                  <a:shade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0" name="Прямокутник 39"/>
          <p:cNvSpPr/>
          <p:nvPr/>
        </p:nvSpPr>
        <p:spPr>
          <a:xfrm>
            <a:off x="214282" y="785794"/>
            <a:ext cx="71437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Ніна  і  Оленка живуть  в  одному  під</a:t>
            </a:r>
            <a:r>
              <a:rPr lang="en-US" sz="36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’</a:t>
            </a:r>
            <a:r>
              <a:rPr lang="uk-UA" sz="36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їзді.  Ніна  живе  на  п</a:t>
            </a:r>
            <a:r>
              <a:rPr lang="en-US" sz="36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’</a:t>
            </a:r>
            <a:r>
              <a:rPr lang="uk-UA" sz="3600" b="1" dirty="0" err="1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ятому</a:t>
            </a:r>
            <a:r>
              <a:rPr lang="uk-UA" sz="36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  поверсі  і,  йдучи додому,  піднімається  по  80  сходинках.  Скільки  сходинок  долає,  йдучи  до  Ніни  Оленка,  яка  живе  на  другому  поверсі?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186737" cy="57943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err="1" smtClean="0"/>
              <a:t>Запитання</a:t>
            </a:r>
            <a:r>
              <a:rPr lang="ru-RU" b="1" dirty="0" smtClean="0"/>
              <a:t> 7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571472" y="857232"/>
            <a:ext cx="6257925" cy="414340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uk-UA" sz="1800" dirty="0" smtClean="0">
                <a:effectLst/>
              </a:rPr>
              <a:t>    </a:t>
            </a:r>
          </a:p>
          <a:p>
            <a:pPr>
              <a:buNone/>
            </a:pPr>
            <a:r>
              <a:rPr lang="uk-UA" sz="4800" dirty="0" smtClean="0"/>
              <a:t>  </a:t>
            </a:r>
          </a:p>
          <a:p>
            <a:pPr>
              <a:buFont typeface="Wingdings" pitchFamily="2" charset="2"/>
              <a:buNone/>
            </a:pPr>
            <a:r>
              <a:rPr lang="uk-UA" sz="1600" i="1" dirty="0" smtClean="0">
                <a:effectLst/>
              </a:rPr>
              <a:t>   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6732588" y="1628775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11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6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grpSp>
        <p:nvGrpSpPr>
          <p:cNvPr id="7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8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4113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4114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4109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0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1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112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4105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86563" y="1714500"/>
            <a:ext cx="2106612" cy="935038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err="1">
                <a:solidFill>
                  <a:srgbClr val="FF3300"/>
                </a:solidFill>
              </a:rPr>
              <a:t>Відповідь</a:t>
            </a:r>
            <a:endParaRPr lang="ru-RU" sz="2800" b="1" dirty="0">
              <a:solidFill>
                <a:srgbClr val="FF3300"/>
              </a:solidFill>
            </a:endParaRP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2643174" y="5143512"/>
            <a:ext cx="3714776" cy="933450"/>
          </a:xfrm>
          <a:prstGeom prst="wedgeRectCallout">
            <a:avLst>
              <a:gd name="adj1" fmla="val -44241"/>
              <a:gd name="adj2" fmla="val 76699"/>
            </a:avLst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54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Georgia" pitchFamily="18" charset="0"/>
              </a:rPr>
              <a:t>   (</a:t>
            </a:r>
            <a:r>
              <a:rPr lang="en-US" sz="54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Georgia" pitchFamily="18" charset="0"/>
              </a:rPr>
              <a:t>7</a:t>
            </a:r>
            <a:r>
              <a:rPr lang="uk-UA" sz="54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Georgia" pitchFamily="18" charset="0"/>
              </a:rPr>
              <a:t> днів)</a:t>
            </a:r>
            <a:endParaRPr lang="uk-UA" sz="5400" b="1" dirty="0" smtClean="0">
              <a:ln w="50800"/>
              <a:solidFill>
                <a:schemeClr val="bg1">
                  <a:shade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0" name="Прямокутник 39"/>
          <p:cNvSpPr/>
          <p:nvPr/>
        </p:nvSpPr>
        <p:spPr>
          <a:xfrm>
            <a:off x="357158" y="785794"/>
            <a:ext cx="635798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i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Кравець має 16 м сукна і щодня відрізає від нього по 2 м. За скільки днів він відріже     останній шматок?</a:t>
            </a:r>
            <a:r>
              <a:rPr lang="uk-UA" sz="4400" b="1" i="1" dirty="0" smtClean="0"/>
              <a:t> </a:t>
            </a:r>
            <a:endParaRPr lang="uk-UA" sz="44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idx="4294967295" type="title"/>
          </p:nvPr>
        </p:nvSpPr>
        <p:spPr>
          <a:xfrm>
            <a:off x="468313" y="260350"/>
            <a:ext cx="8186737" cy="57943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b="1" dirty="0" err="1" lang="ru-RU" smtClean="0"/>
              <a:t>Запитання</a:t>
            </a:r>
            <a:r>
              <a:rPr b="1" dirty="0" lang="ru-RU" smtClean="0"/>
              <a:t> 8</a:t>
            </a:r>
            <a:endParaRPr b="1"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4294967295" sz="half"/>
          </p:nvPr>
        </p:nvSpPr>
        <p:spPr>
          <a:xfrm>
            <a:off x="571472" y="857232"/>
            <a:ext cx="6257925" cy="4143404"/>
          </a:xfrm>
        </p:spPr>
        <p:txBody>
          <a:bodyPr>
            <a:normAutofit/>
          </a:bodyPr>
          <a:lstStyle/>
          <a:p>
            <a:pPr>
              <a:buFont charset="2" pitchFamily="2" typeface="Wingdings"/>
              <a:buNone/>
            </a:pPr>
            <a:r>
              <a:rPr dirty="0" lang="uk-UA" smtClean="0" sz="1800">
                <a:effectLst/>
              </a:rPr>
              <a:t>    </a:t>
            </a:r>
          </a:p>
          <a:p>
            <a:pPr>
              <a:buNone/>
            </a:pPr>
            <a:r>
              <a:rPr dirty="0" lang="uk-UA" smtClean="0" sz="4800"/>
              <a:t>  </a:t>
            </a:r>
          </a:p>
          <a:p>
            <a:pPr>
              <a:buFont charset="2" pitchFamily="2" typeface="Wingdings"/>
              <a:buNone/>
            </a:pPr>
            <a:r>
              <a:rPr dirty="0" i="1" lang="uk-UA" smtClean="0" sz="1600">
                <a:effectLst/>
              </a:rPr>
              <a:t>    </a:t>
            </a:r>
            <a:endParaRPr b="1" dirty="0" lang="ru-RU" smtClean="0" sz="16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4294967295" sz="half"/>
          </p:nvPr>
        </p:nvSpPr>
        <p:spPr>
          <a:xfrm>
            <a:off x="6732588" y="1628775"/>
            <a:ext cx="1971675" cy="4530725"/>
          </a:xfrm>
        </p:spPr>
        <p:txBody>
          <a:bodyPr/>
          <a:lstStyle/>
          <a:p>
            <a:pPr>
              <a:defRPr/>
            </a:pPr>
            <a:endParaRPr dirty="0" lang="ru-RU" smtClean="0" sz="2800"/>
          </a:p>
          <a:p>
            <a:pPr>
              <a:buFont charset="2" pitchFamily="2" typeface="Wingdings"/>
              <a:buNone/>
              <a:defRPr/>
            </a:pPr>
            <a:r>
              <a:rPr dirty="0" lang="ru-RU" smtClean="0" sz="2800"/>
              <a:t>             </a:t>
            </a:r>
            <a:endParaRPr dirty="0" lang="ru-RU" sz="280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descr="Песок" id="4115" name="AutoShape 106"/>
            <p:cNvSpPr>
              <a:spLocks noChangeArrowheads="1" noChangeAspect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cstate="print" r:embed="rId4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  <p:sp>
          <p:nvSpPr>
            <p:cNvPr descr="Песок" id="4116" name="AutoShape 107"/>
            <p:cNvSpPr>
              <a:spLocks noChangeArrowheads="1" noChangeAspect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cstate="print" r:embed="rId4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  <p:sp>
          <p:nvSpPr>
            <p:cNvPr descr="Песок" id="4117" name="AutoShape 108"/>
            <p:cNvSpPr>
              <a:spLocks noChangeArrowheads="1" noChangeAspect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cstate="print" r:embed="rId4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  <p:sp>
          <p:nvSpPr>
            <p:cNvPr descr="Песок" id="4118" name="AutoShape 109"/>
            <p:cNvSpPr>
              <a:spLocks noChangeArrowheads="1" noChangeAspect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cstate="print" r:embed="rId4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  <p:sp>
          <p:nvSpPr>
            <p:cNvPr descr="Песок" id="4119" name="AutoShape 110"/>
            <p:cNvSpPr>
              <a:spLocks noChangeArrowheads="1" noChangeAspect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cstate="print" r:embed="rId4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  <p:sp>
          <p:nvSpPr>
            <p:cNvPr descr="Песок" id="4120" name="AutoShape 111"/>
            <p:cNvSpPr>
              <a:spLocks noChangeArrowheads="1" noChangeAspect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cstate="print" r:embed="rId4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  <p:sp>
          <p:nvSpPr>
            <p:cNvPr descr="Песок" id="4121" name="AutoShape 112"/>
            <p:cNvSpPr>
              <a:spLocks noChangeArrowheads="1" noChangeAspect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cstate="print" r:embed="rId4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  <p:sp>
          <p:nvSpPr>
            <p:cNvPr descr="Песок" id="4122" name="AutoShape 113"/>
            <p:cNvSpPr>
              <a:spLocks noChangeArrowheads="1" noChangeAspect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cstate="print" r:embed="rId4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  <p:sp>
          <p:nvSpPr>
            <p:cNvPr descr="Песок" id="4123" name="AutoShape 114"/>
            <p:cNvSpPr>
              <a:spLocks noChangeArrowheads="1" noChangeAspect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cstate="print" r:embed="rId4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  <p:sp>
          <p:nvSpPr>
            <p:cNvPr descr="Песок" id="4124" name="AutoShape 115"/>
            <p:cNvSpPr>
              <a:spLocks noChangeArrowheads="1" noChangeAspect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cstate="print" r:embed="rId4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  <p:sp>
          <p:nvSpPr>
            <p:cNvPr descr="Песок" id="4125" name="AutoShape 116"/>
            <p:cNvSpPr>
              <a:spLocks noChangeArrowheads="1" noChangeAspect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cstate="print" r:embed="rId4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  <p:sp>
          <p:nvSpPr>
            <p:cNvPr descr="Песок" id="4126" name="AutoShape 117"/>
            <p:cNvSpPr>
              <a:spLocks noChangeArrowheads="1" noChangeAspect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cstate="print" r:embed="rId4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  <p:sp>
          <p:nvSpPr>
            <p:cNvPr descr="Песок" id="4127" name="AutoShape 118"/>
            <p:cNvSpPr>
              <a:spLocks noChangeArrowheads="1" noChangeAspect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cstate="print" r:embed="rId4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  <p:sp>
          <p:nvSpPr>
            <p:cNvPr descr="Песок" id="4128" name="AutoShape 119"/>
            <p:cNvSpPr>
              <a:spLocks noChangeArrowheads="1" noChangeAspect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cstate="print" r:embed="rId4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  <p:sp>
          <p:nvSpPr>
            <p:cNvPr descr="Песок" id="4129" name="AutoShape 120"/>
            <p:cNvSpPr>
              <a:spLocks noChangeArrowheads="1" noChangeAspect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cstate="print" r:embed="rId4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  <p:sp>
          <p:nvSpPr>
            <p:cNvPr descr="Песок" id="4130" name="AutoShape 121"/>
            <p:cNvSpPr>
              <a:spLocks noChangeArrowheads="1" noChangeAspect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cstate="print" r:embed="rId4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  <p:sp>
          <p:nvSpPr>
            <p:cNvPr descr="Песок" id="4131" name="AutoShape 122"/>
            <p:cNvSpPr>
              <a:spLocks noChangeArrowheads="1" noChangeAspect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cstate="print" r:embed="rId4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  <p:sp>
          <p:nvSpPr>
            <p:cNvPr descr="Песок" id="4132" name="AutoShape 123"/>
            <p:cNvSpPr>
              <a:spLocks noChangeArrowheads="1" noChangeAspect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cstate="print" r:embed="rId4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  <p:sp>
          <p:nvSpPr>
            <p:cNvPr descr="Песок" id="4133" name="AutoShape 124"/>
            <p:cNvSpPr>
              <a:spLocks noChangeArrowheads="1" noChangeAspect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cstate="print" r:embed="rId4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  <p:sp>
          <p:nvSpPr>
            <p:cNvPr descr="Песок" id="4134" name="AutoShape 125"/>
            <p:cNvSpPr>
              <a:spLocks noChangeArrowheads="1" noChangeAspect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cstate="print" r:embed="rId4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  <p:sp>
          <p:nvSpPr>
            <p:cNvPr descr="Песок" id="6" name="AutoShape 126"/>
            <p:cNvSpPr>
              <a:spLocks noChangeArrowheads="1" noChangeAspect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cstate="print" r:embed="rId4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</p:grpSp>
      <p:grpSp>
        <p:nvGrpSpPr>
          <p:cNvPr id="7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8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4113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fmla="val 35069" name="adj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 wrap="none"/>
              <a:lstStyle/>
              <a:p>
                <a:endParaRPr lang="uk-UA"/>
              </a:p>
            </p:txBody>
          </p:sp>
          <p:sp>
            <p:nvSpPr>
              <p:cNvPr id="4114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fmla="val 35069" name="adj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 wrap="none"/>
              <a:lstStyle/>
              <a:p>
                <a:endParaRPr lang="uk-UA"/>
              </a:p>
            </p:txBody>
          </p:sp>
        </p:grpSp>
        <p:sp>
          <p:nvSpPr>
            <p:cNvPr descr="Орех" id="4109" name="AutoShape 131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cstate="print" r:embed="rId5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  <p:sp>
          <p:nvSpPr>
            <p:cNvPr descr="Орех" id="4110" name="AutoShape 132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cstate="print" r:embed="rId5"/>
              <a:srcRect/>
              <a:tile algn="tl" flip="none" sx="100000" sy="100000" tx="0" ty="0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 wrap="none"/>
            <a:lstStyle/>
            <a:p>
              <a:endParaRPr lang="uk-UA"/>
            </a:p>
          </p:txBody>
        </p:sp>
        <p:sp>
          <p:nvSpPr>
            <p:cNvPr id="4111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112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descr="Песок" id="67" name="Freeform 135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fmla="*/ 2147483647 w 636" name="T0"/>
              <a:gd fmla="*/ 2147483647 h 394" name="T1"/>
              <a:gd fmla="*/ 2147483647 w 636" name="T2"/>
              <a:gd fmla="*/ 2147483647 h 394" name="T3"/>
              <a:gd fmla="*/ 2147483647 w 636" name="T4"/>
              <a:gd fmla="*/ 2147483647 h 394" name="T5"/>
              <a:gd fmla="*/ 2147483647 w 636" name="T6"/>
              <a:gd fmla="*/ 2147483647 h 394" name="T7"/>
              <a:gd fmla="*/ 2147483647 w 636" name="T8"/>
              <a:gd fmla="*/ 2147483647 h 394" name="T9"/>
              <a:gd fmla="*/ 2147483647 w 636" name="T10"/>
              <a:gd fmla="*/ 2147483647 h 394" name="T11"/>
              <a:gd fmla="*/ 2147483647 w 636" name="T12"/>
              <a:gd fmla="*/ 2147483647 h 394" name="T13"/>
              <a:gd fmla="*/ 2147483647 w 636" name="T14"/>
              <a:gd fmla="*/ 2147483647 h 394" name="T15"/>
              <a:gd fmla="*/ 2147483647 w 636" name="T16"/>
              <a:gd fmla="*/ 0 h 394" name="T17"/>
              <a:gd fmla="*/ 2147483647 w 636" name="T18"/>
              <a:gd fmla="*/ 2147483647 h 394" name="T19"/>
              <a:gd fmla="*/ 0 w 636" name="T20"/>
              <a:gd fmla="*/ 2147483647 h 394" name="T21"/>
              <a:gd fmla="*/ 2147483647 w 636" name="T22"/>
              <a:gd fmla="*/ 2147483647 h 394" name="T23"/>
              <a:gd fmla="*/ 0 60000 65536" name="T24"/>
              <a:gd fmla="*/ 0 60000 65536" name="T25"/>
              <a:gd fmla="*/ 0 60000 65536" name="T26"/>
              <a:gd fmla="*/ 0 60000 65536" name="T27"/>
              <a:gd fmla="*/ 0 60000 65536" name="T28"/>
              <a:gd fmla="*/ 0 60000 65536" name="T29"/>
              <a:gd fmla="*/ 0 60000 65536" name="T30"/>
              <a:gd fmla="*/ 0 60000 65536" name="T31"/>
              <a:gd fmla="*/ 0 60000 65536" name="T32"/>
              <a:gd fmla="*/ 0 60000 65536" name="T33"/>
              <a:gd fmla="*/ 0 60000 65536" name="T34"/>
              <a:gd fmla="*/ 0 60000 65536" name="T35"/>
              <a:gd fmla="*/ 0 w 636" name="T36"/>
              <a:gd fmla="*/ 0 h 394" name="T37"/>
              <a:gd fmla="*/ 636 w 636" name="T38"/>
              <a:gd fmla="*/ 394 h 394" name="T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b="T39" l="T36" r="T38" t="T37"/>
            <a:pathLst>
              <a:path h="394" w="636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cstate="print" r:embed="rId4"/>
            <a:srcRect/>
            <a:tile algn="tl" flip="none" sx="100000" sy="100000" tx="0" ty="0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descr="Песок" id="68" name="Freeform 136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fmla="*/ 2147483647 w 626" name="T0"/>
              <a:gd fmla="*/ 2147483647 h 297" name="T1"/>
              <a:gd fmla="*/ 2147483647 w 626" name="T2"/>
              <a:gd fmla="*/ 2147483647 h 297" name="T3"/>
              <a:gd fmla="*/ 2147483647 w 626" name="T4"/>
              <a:gd fmla="*/ 2147483647 h 297" name="T5"/>
              <a:gd fmla="*/ 2147483647 w 626" name="T6"/>
              <a:gd fmla="*/ 2147483647 h 297" name="T7"/>
              <a:gd fmla="*/ 2147483647 w 626" name="T8"/>
              <a:gd fmla="*/ 2147483647 h 297" name="T9"/>
              <a:gd fmla="*/ 2147483647 w 626" name="T10"/>
              <a:gd fmla="*/ 2147483647 h 297" name="T11"/>
              <a:gd fmla="*/ 2147483647 w 626" name="T12"/>
              <a:gd fmla="*/ 2147483647 h 297" name="T13"/>
              <a:gd fmla="*/ 2147483647 w 626" name="T14"/>
              <a:gd fmla="*/ 2147483647 h 297" name="T15"/>
              <a:gd fmla="*/ 2147483647 w 626" name="T16"/>
              <a:gd fmla="*/ 2147483647 h 297" name="T17"/>
              <a:gd fmla="*/ 2147483647 w 626" name="T18"/>
              <a:gd fmla="*/ 0 h 297" name="T19"/>
              <a:gd fmla="*/ 0 w 626" name="T20"/>
              <a:gd fmla="*/ 2147483647 h 297" name="T21"/>
              <a:gd fmla="*/ 2147483647 w 626" name="T22"/>
              <a:gd fmla="*/ 2147483647 h 297" name="T23"/>
              <a:gd fmla="*/ 2147483647 w 626" name="T24"/>
              <a:gd fmla="*/ 2147483647 h 297" name="T25"/>
              <a:gd fmla="*/ 0 60000 65536" name="T26"/>
              <a:gd fmla="*/ 0 60000 65536" name="T27"/>
              <a:gd fmla="*/ 0 60000 65536" name="T28"/>
              <a:gd fmla="*/ 0 60000 65536" name="T29"/>
              <a:gd fmla="*/ 0 60000 65536" name="T30"/>
              <a:gd fmla="*/ 0 60000 65536" name="T31"/>
              <a:gd fmla="*/ 0 60000 65536" name="T32"/>
              <a:gd fmla="*/ 0 60000 65536" name="T33"/>
              <a:gd fmla="*/ 0 60000 65536" name="T34"/>
              <a:gd fmla="*/ 0 60000 65536" name="T35"/>
              <a:gd fmla="*/ 0 60000 65536" name="T36"/>
              <a:gd fmla="*/ 0 60000 65536" name="T37"/>
              <a:gd fmla="*/ 0 60000 65536" name="T38"/>
              <a:gd fmla="*/ 0 w 626" name="T39"/>
              <a:gd fmla="*/ 0 h 297" name="T40"/>
              <a:gd fmla="*/ 626 w 626" name="T41"/>
              <a:gd fmla="*/ 297 h 297" name="T4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b="T42" l="T39" r="T41" t="T40"/>
            <a:pathLst>
              <a:path h="297" w="626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cstate="print" r:embed="rId4"/>
            <a:srcRect/>
            <a:tile algn="tl" flip="none" sx="100000" sy="100000" tx="0" ty="0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4105" name="AutoShape 41">
            <a:hlinkClick action="ppaction://hlinksldjump" highlightClick="1" r:id="rId6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 wrap="none"/>
          <a:lstStyle/>
          <a:p>
            <a:endParaRPr lang="uk-UA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86563" y="1714500"/>
            <a:ext cx="2106612" cy="935038"/>
          </a:xfrm>
          <a:prstGeom prst="ribbon">
            <a:avLst>
              <a:gd fmla="val 12500" name="adj1"/>
              <a:gd fmla="val 50000" name="adj2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 wrap="none"/>
          <a:lstStyle/>
          <a:p>
            <a:pPr algn="ctr"/>
            <a:r>
              <a:rPr b="1" dirty="0" err="1" lang="ru-RU" sz="2800">
                <a:solidFill>
                  <a:srgbClr val="FF3300"/>
                </a:solidFill>
              </a:rPr>
              <a:t>Відповідь</a:t>
            </a:r>
            <a:endParaRPr b="1" dirty="0" lang="ru-RU" sz="2800">
              <a:solidFill>
                <a:srgbClr val="FF3300"/>
              </a:solidFill>
            </a:endParaRP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0" y="5572140"/>
            <a:ext cx="6929486" cy="933450"/>
          </a:xfrm>
          <a:prstGeom prst="wedgeRectCallout">
            <a:avLst>
              <a:gd fmla="val -41631" name="adj1"/>
              <a:gd fmla="val 138273" name="adj2"/>
            </a:avLst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cene3d>
              <a:camera prst="orthographicFront"/>
              <a:lightRig dir="t" rig="balanced">
                <a:rot lat="0" lon="0" rev="2100000"/>
              </a:lightRig>
            </a:scene3d>
            <a:sp3d extrusionH="57150" prstMaterial="metal">
              <a:bevelT h="25400" w="38100"/>
              <a:contourClr>
                <a:schemeClr val="bg2"/>
              </a:contourClr>
            </a:sp3d>
          </a:bodyPr>
          <a:lstStyle/>
          <a:p>
            <a:pPr algn="ctr"/>
            <a:r>
              <a:rPr b="1" dirty="0" i="1" lang="uk-UA" smtClean="0" sz="5400">
                <a:ln w="50800"/>
                <a:solidFill>
                  <a:schemeClr val="bg1">
                    <a:shade val="50000"/>
                  </a:schemeClr>
                </a:solidFill>
                <a:latin charset="0" pitchFamily="18" typeface="Georgia"/>
              </a:rPr>
              <a:t> </a:t>
            </a:r>
            <a:r>
              <a:rPr b="1" dirty="0" i="1" lang="uk-UA" smtClean="0" sz="5400">
                <a:solidFill>
                  <a:schemeClr val="bg1"/>
                </a:solidFill>
                <a:latin charset="0" pitchFamily="18" typeface="Georgia"/>
              </a:rPr>
              <a:t>(</a:t>
            </a:r>
            <a:r>
              <a:rPr b="1" dirty="0" lang="uk-UA" smtClean="0" sz="5400">
                <a:solidFill>
                  <a:schemeClr val="accent5">
                    <a:lumMod val="75000"/>
                  </a:schemeClr>
                </a:solidFill>
              </a:rPr>
              <a:t>3680грн. </a:t>
            </a:r>
            <a:r>
              <a:rPr b="1" dirty="0" i="1" lang="uk-UA" smtClean="0" sz="5400">
                <a:solidFill>
                  <a:schemeClr val="bg1"/>
                </a:solidFill>
                <a:latin charset="0" pitchFamily="18" typeface="Georgia"/>
              </a:rPr>
              <a:t>)</a:t>
            </a:r>
            <a:endParaRPr b="1" dirty="0" lang="uk-UA" smtClean="0" sz="5400">
              <a:ln w="50800"/>
              <a:solidFill>
                <a:schemeClr val="bg1"/>
              </a:solidFill>
              <a:latin charset="0" pitchFamily="18" typeface="Georgia"/>
            </a:endParaRPr>
          </a:p>
        </p:txBody>
      </p:sp>
      <p:sp>
        <p:nvSpPr>
          <p:cNvPr id="40" name="Прямокутник 39"/>
          <p:cNvSpPr/>
          <p:nvPr/>
        </p:nvSpPr>
        <p:spPr>
          <a:xfrm>
            <a:off x="0" y="714356"/>
            <a:ext cx="7286676" cy="7355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dirty="0" lang="uk-UA" smtClean="0" sz="4000"/>
              <a:t> </a:t>
            </a:r>
            <a:r>
              <a:rPr dirty="0" lang="uk-UA" smtClean="0" sz="3200">
                <a:solidFill>
                  <a:schemeClr val="accent4">
                    <a:lumMod val="40000"/>
                    <a:lumOff val="60000"/>
                  </a:schemeClr>
                </a:solidFill>
              </a:rPr>
              <a:t>Заробітна плата робітника 4395 грн. Із них </a:t>
            </a:r>
            <a:r>
              <a:rPr dirty="0" lang="en-US" smtClean="0" sz="3200">
                <a:solidFill>
                  <a:schemeClr val="accent4">
                    <a:lumMod val="40000"/>
                    <a:lumOff val="60000"/>
                  </a:schemeClr>
                </a:solidFill>
              </a:rPr>
              <a:t>57</a:t>
            </a:r>
            <a:r>
              <a:rPr dirty="0" lang="uk-UA" smtClean="0" sz="3200">
                <a:solidFill>
                  <a:schemeClr val="accent4">
                    <a:lumMod val="40000"/>
                    <a:lumOff val="60000"/>
                  </a:schemeClr>
                </a:solidFill>
              </a:rPr>
              <a:t>6грн. прибутковий податок,  а відрахування в пенсійний фонд  у6 разів  менше податку,  відрахування в фонд зайнятості  на 533грн. менше від податку. Скільки грошей одержить робітник пісня всіх відрахувань ? </a:t>
            </a:r>
          </a:p>
          <a:p>
            <a:pPr algn="ctr"/>
            <a:endParaRPr dirty="0" lang="uk-UA" smtClean="0" sz="400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lvl="0"/>
            <a:r>
              <a:rPr b="1" dirty="0" lang="uk-UA" smtClean="0" sz="4800">
                <a:solidFill>
                  <a:schemeClr val="accent4">
                    <a:lumMod val="40000"/>
                    <a:lumOff val="60000"/>
                  </a:schemeClr>
                </a:solidFill>
              </a:rPr>
              <a:t>  </a:t>
            </a:r>
            <a:endParaRPr b="1" dirty="0" lang="uk-UA" sz="480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endParaRPr dirty="0" lang="uk-UA" sz="4400"/>
          </a:p>
          <a:p>
            <a:endParaRPr b="1" dirty="0" lang="uk-UA" sz="440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1" name="Об'єкт 4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14850" y="3321050"/>
            <a:ext cx="114300" cy="215900"/>
          </a:xfrm>
          <a:prstGeom prst="rect"/>
          <a:noFill/>
        </p:spPr>
      </p:pic>
    </p:spTree>
  </p:cSld>
  <p:clrMapOvr>
    <a:masterClrMapping/>
  </p:clrMapOvr>
  <p:transition>
    <p:wheel spokes="2"/>
  </p:transition>
  <p:timing>
    <p:tnLst>
      <p:par>
        <p:cTn dur="indefinite" id="1" nodeType="tmRoot" restart="never">
          <p:childTnLst>
            <p:seq concurrent="1" nextAc="seek">
              <p:cTn evtFilter="cancelBubble" fill="hold" id="2" nodeType="interactiveSeq" restart="whenNotActive">
                <p:stCondLst>
                  <p:cond delay="0" evt="onClick">
                    <p:tgtEl>
                      <p:spTgt spid="67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3">
                      <p:stCondLst>
                        <p:cond delay="0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remove" grpId="0" id="5" nodeType="clickEffect" presetClass="exit" presetID="22" presetSubtype="1">
                                  <p:stCondLst>
                                    <p:cond delay="0"/>
                                  </p:stCondLst>
                                  <p:childTnLst>
                                    <p:animEffect filter="wipe(up)" transition="out">
                                      <p:cBhvr>
                                        <p:cTn dur="60000" id="6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7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0" nodeType="withEffect" presetClass="emph" presetID="32" presetSubtype="0" repeatCount="30000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dur="200" fill="hold" id="1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dur="200" fill="hold" id="12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dur="200" fill="hold" id="13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200" fill="hold" id="14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dur="200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6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400" fill="hold" id="17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8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400" fill="hold" id="19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remove" grpId="0" id="20" nodeType="with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60000" id="22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3">
                            <p:stCondLst>
                              <p:cond delay="60000"/>
                            </p:stCondLst>
                            <p:childTnLst>
                              <p:par>
                                <p:cTn fill="hold" id="24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delay="0" evt="begin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delay="0"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name="drumroll.wav" r:embed="rId3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67"/>
                  </p:tgtEl>
                </p:cond>
              </p:nextCondLst>
            </p:seq>
            <p:seq concurrent="1" nextAc="seek">
              <p:cTn evtFilter="cancelBubble" fill="hold" id="26" nodeType="interactiveSeq" restart="whenNotActive">
                <p:stCondLst>
                  <p:cond delay="0" evt="onClick">
                    <p:tgtEl>
                      <p:spTgt spid="4135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27">
                      <p:stCondLst>
                        <p:cond delay="0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31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32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animBg="1" grpId="0" spid="67"/>
      <p:bldP animBg="1" grpId="0" spid="68"/>
      <p:bldP animBg="1" grpId="0" spid="4136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186737" cy="57943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err="1" smtClean="0"/>
              <a:t>Запитання</a:t>
            </a:r>
            <a:r>
              <a:rPr lang="ru-RU" b="1" dirty="0" smtClean="0"/>
              <a:t> 9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571472" y="857232"/>
            <a:ext cx="6257925" cy="414340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uk-UA" sz="1800" dirty="0" smtClean="0">
                <a:effectLst/>
              </a:rPr>
              <a:t>    </a:t>
            </a:r>
          </a:p>
          <a:p>
            <a:pPr>
              <a:buNone/>
            </a:pPr>
            <a:r>
              <a:rPr lang="uk-UA" sz="4800" dirty="0" smtClean="0"/>
              <a:t>  </a:t>
            </a:r>
          </a:p>
          <a:p>
            <a:pPr>
              <a:buFont typeface="Wingdings" pitchFamily="2" charset="2"/>
              <a:buNone/>
            </a:pPr>
            <a:r>
              <a:rPr lang="uk-UA" sz="1600" i="1" dirty="0" smtClean="0">
                <a:effectLst/>
              </a:rPr>
              <a:t>   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6732588" y="1628775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11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6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grpSp>
        <p:nvGrpSpPr>
          <p:cNvPr id="7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8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4113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4114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4109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0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1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112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4105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86563" y="1714500"/>
            <a:ext cx="2106612" cy="935038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err="1">
                <a:solidFill>
                  <a:srgbClr val="FF3300"/>
                </a:solidFill>
              </a:rPr>
              <a:t>Відповідь</a:t>
            </a:r>
            <a:endParaRPr lang="ru-RU" sz="2800" b="1" dirty="0">
              <a:solidFill>
                <a:srgbClr val="FF3300"/>
              </a:solidFill>
            </a:endParaRP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3143240" y="5072074"/>
            <a:ext cx="3357586" cy="933450"/>
          </a:xfrm>
          <a:prstGeom prst="wedgeRectCallout">
            <a:avLst>
              <a:gd name="adj1" fmla="val -66220"/>
              <a:gd name="adj2" fmla="val 126538"/>
            </a:avLst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54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Georgia" pitchFamily="18" charset="0"/>
              </a:rPr>
              <a:t>  (15км)</a:t>
            </a:r>
            <a:endParaRPr lang="uk-UA" sz="5400" b="1" dirty="0" smtClean="0">
              <a:ln w="50800"/>
              <a:solidFill>
                <a:schemeClr val="bg1">
                  <a:shade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0" name="Прямокутник 39"/>
          <p:cNvSpPr/>
          <p:nvPr/>
        </p:nvSpPr>
        <p:spPr>
          <a:xfrm>
            <a:off x="357158" y="785794"/>
            <a:ext cx="635798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Екіпаж,  запряжений  трійкою  коней,  проїхав  за  одну  годину  1</a:t>
            </a:r>
            <a:r>
              <a:rPr lang="en-US" sz="4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5</a:t>
            </a:r>
            <a:r>
              <a:rPr lang="uk-UA" sz="4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 км. </a:t>
            </a:r>
            <a:r>
              <a:rPr lang="uk-UA" sz="4400" b="1" i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Скільки кілометрів пройшов кожний кінь?</a:t>
            </a:r>
            <a:endParaRPr lang="uk-UA" sz="44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r>
              <a:rPr lang="uk-UA" sz="4400" b="1" i="1" dirty="0" smtClean="0"/>
              <a:t>        </a:t>
            </a:r>
            <a:endParaRPr lang="uk-UA" sz="4400" dirty="0" smtClean="0"/>
          </a:p>
          <a:p>
            <a:pPr lvl="0"/>
            <a:r>
              <a:rPr lang="uk-UA" sz="4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endParaRPr lang="uk-UA" sz="44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186737" cy="57943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err="1" smtClean="0"/>
              <a:t>Запитання</a:t>
            </a:r>
            <a:r>
              <a:rPr lang="ru-RU" b="1" dirty="0" smtClean="0"/>
              <a:t> 10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-214346" y="928670"/>
            <a:ext cx="7072362" cy="4143404"/>
          </a:xfrm>
        </p:spPr>
        <p:txBody>
          <a:bodyPr>
            <a:normAutofit fontScale="55000" lnSpcReduction="20000"/>
          </a:bodyPr>
          <a:lstStyle/>
          <a:p>
            <a:pPr>
              <a:buFont typeface="Wingdings" pitchFamily="2" charset="2"/>
              <a:buNone/>
            </a:pPr>
            <a:r>
              <a:rPr lang="uk-UA" sz="1800" dirty="0" smtClean="0">
                <a:effectLst/>
              </a:rPr>
              <a:t>    </a:t>
            </a:r>
          </a:p>
          <a:p>
            <a:pPr>
              <a:lnSpc>
                <a:spcPct val="120000"/>
              </a:lnSpc>
              <a:buNone/>
            </a:pPr>
            <a:r>
              <a:rPr lang="uk-UA" sz="51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   На одній шальці терезів лежать 6 однакових пачок чаю та гиря масою 50 г, а на другій  - одна така сама пачка чаю, та гирі масою 100 г і 200 г. Терези знаходяться в рівновазі. Скільки грамів важить  одна пачка чаю?</a:t>
            </a:r>
          </a:p>
          <a:p>
            <a:pPr>
              <a:buNone/>
            </a:pPr>
            <a:endParaRPr lang="uk-UA" sz="2800" dirty="0" smtClean="0"/>
          </a:p>
          <a:p>
            <a:pPr>
              <a:buNone/>
            </a:pPr>
            <a:endParaRPr lang="uk-UA" sz="4800" dirty="0" smtClean="0"/>
          </a:p>
          <a:p>
            <a:pPr>
              <a:buFont typeface="Wingdings" pitchFamily="2" charset="2"/>
              <a:buNone/>
            </a:pPr>
            <a:r>
              <a:rPr lang="uk-UA" sz="1600" i="1" dirty="0" smtClean="0">
                <a:effectLst/>
              </a:rPr>
              <a:t>   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6732588" y="1628775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11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6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grpSp>
        <p:nvGrpSpPr>
          <p:cNvPr id="7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8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4113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4114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4109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0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1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112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4105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86563" y="1714500"/>
            <a:ext cx="2106612" cy="935038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err="1">
                <a:solidFill>
                  <a:srgbClr val="FF3300"/>
                </a:solidFill>
              </a:rPr>
              <a:t>Відповідь</a:t>
            </a:r>
            <a:endParaRPr lang="ru-RU" sz="2800" b="1" dirty="0">
              <a:solidFill>
                <a:srgbClr val="FF3300"/>
              </a:solidFill>
            </a:endParaRP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2857488" y="5357826"/>
            <a:ext cx="3143272" cy="933450"/>
          </a:xfrm>
          <a:prstGeom prst="wedgeRectCallout">
            <a:avLst>
              <a:gd name="adj1" fmla="val -44241"/>
              <a:gd name="adj2" fmla="val 76699"/>
            </a:avLst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54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Georgia" pitchFamily="18" charset="0"/>
              </a:rPr>
              <a:t>  (50 г)</a:t>
            </a:r>
            <a:endParaRPr lang="uk-UA" sz="5400" b="1" dirty="0" smtClean="0">
              <a:ln w="50800"/>
              <a:solidFill>
                <a:schemeClr val="bg1">
                  <a:shade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186737" cy="57943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err="1" smtClean="0"/>
              <a:t>Запитання</a:t>
            </a:r>
            <a:r>
              <a:rPr lang="ru-RU" b="1" dirty="0" smtClean="0"/>
              <a:t> 11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571472" y="857232"/>
            <a:ext cx="6257925" cy="414340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uk-UA" sz="1800" dirty="0" smtClean="0">
                <a:effectLst/>
              </a:rPr>
              <a:t>    </a:t>
            </a:r>
          </a:p>
          <a:p>
            <a:pPr>
              <a:buNone/>
            </a:pPr>
            <a:r>
              <a:rPr lang="uk-UA" sz="4800" dirty="0" smtClean="0"/>
              <a:t>  </a:t>
            </a:r>
          </a:p>
          <a:p>
            <a:pPr>
              <a:buFont typeface="Wingdings" pitchFamily="2" charset="2"/>
              <a:buNone/>
            </a:pPr>
            <a:r>
              <a:rPr lang="uk-UA" sz="1600" i="1" dirty="0" smtClean="0">
                <a:effectLst/>
              </a:rPr>
              <a:t>   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6732588" y="1628775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11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6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grpSp>
        <p:nvGrpSpPr>
          <p:cNvPr id="7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8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4113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4114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4109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0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1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112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4105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86563" y="1714500"/>
            <a:ext cx="2106612" cy="935038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err="1">
                <a:solidFill>
                  <a:srgbClr val="FF3300"/>
                </a:solidFill>
              </a:rPr>
              <a:t>Відповідь</a:t>
            </a:r>
            <a:endParaRPr lang="ru-RU" sz="2800" b="1" dirty="0">
              <a:solidFill>
                <a:srgbClr val="FF3300"/>
              </a:solidFill>
            </a:endParaRP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4786314" y="5572140"/>
            <a:ext cx="1785950" cy="933450"/>
          </a:xfrm>
          <a:prstGeom prst="wedgeRectCallout">
            <a:avLst>
              <a:gd name="adj1" fmla="val -44241"/>
              <a:gd name="adj2" fmla="val 76699"/>
            </a:avLst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54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Georgia" pitchFamily="18" charset="0"/>
              </a:rPr>
              <a:t>  (</a:t>
            </a:r>
            <a:r>
              <a:rPr lang="uk-UA" sz="5400" b="1" i="1" dirty="0">
                <a:ln w="50800"/>
                <a:solidFill>
                  <a:schemeClr val="bg1">
                    <a:shade val="50000"/>
                  </a:schemeClr>
                </a:solidFill>
                <a:latin typeface="Georgia" pitchFamily="18" charset="0"/>
              </a:rPr>
              <a:t>6</a:t>
            </a:r>
            <a:r>
              <a:rPr lang="uk-UA" sz="54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Georgia" pitchFamily="18" charset="0"/>
              </a:rPr>
              <a:t>)</a:t>
            </a:r>
            <a:endParaRPr lang="uk-UA" sz="5400" b="1" dirty="0" smtClean="0">
              <a:ln w="50800"/>
              <a:solidFill>
                <a:schemeClr val="bg1">
                  <a:shade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0" name="Прямокутник 39"/>
          <p:cNvSpPr/>
          <p:nvPr/>
        </p:nvSpPr>
        <p:spPr>
          <a:xfrm>
            <a:off x="357158" y="785794"/>
            <a:ext cx="635798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Щоб</a:t>
            </a:r>
            <a:r>
              <a:rPr lang="ru-RU" sz="4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4400" b="1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розпиляти</a:t>
            </a:r>
            <a:r>
              <a:rPr lang="ru-RU" sz="4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4400" b="1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дошку</a:t>
            </a:r>
            <a:r>
              <a:rPr lang="ru-RU" sz="4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на </a:t>
            </a:r>
            <a:r>
              <a:rPr lang="ru-RU" sz="4400" b="1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декілька</a:t>
            </a:r>
            <a:r>
              <a:rPr lang="ru-RU" sz="4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 </a:t>
            </a:r>
            <a:r>
              <a:rPr lang="ru-RU" sz="4400" b="1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рівних</a:t>
            </a:r>
            <a:r>
              <a:rPr lang="ru-RU" sz="4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 </a:t>
            </a:r>
            <a:r>
              <a:rPr lang="ru-RU" sz="4400" b="1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частин</a:t>
            </a:r>
            <a:r>
              <a:rPr lang="ru-RU" sz="4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, столяр </a:t>
            </a:r>
            <a:r>
              <a:rPr lang="ru-RU" sz="4400" b="1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зробив</a:t>
            </a:r>
            <a:r>
              <a:rPr lang="ru-RU" sz="4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на </a:t>
            </a:r>
            <a:r>
              <a:rPr lang="ru-RU" sz="4400" b="1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ній</a:t>
            </a:r>
            <a:r>
              <a:rPr lang="ru-RU" sz="4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4400" b="1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п'ять</a:t>
            </a:r>
            <a:r>
              <a:rPr lang="ru-RU" sz="4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4400" b="1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заміток</a:t>
            </a:r>
            <a:r>
              <a:rPr lang="ru-RU" sz="4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. На  </a:t>
            </a:r>
            <a:r>
              <a:rPr lang="ru-RU" sz="4400" b="1" dirty="0" err="1">
                <a:solidFill>
                  <a:schemeClr val="accent4">
                    <a:lumMod val="40000"/>
                    <a:lumOff val="60000"/>
                  </a:schemeClr>
                </a:solidFill>
              </a:rPr>
              <a:t>с</a:t>
            </a:r>
            <a:r>
              <a:rPr lang="ru-RU" sz="4400" b="1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кільки</a:t>
            </a:r>
            <a:r>
              <a:rPr lang="ru-RU" sz="4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4400" b="1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частин</a:t>
            </a:r>
            <a:r>
              <a:rPr lang="ru-RU" sz="4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4400" b="1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розпиляли</a:t>
            </a:r>
            <a:r>
              <a:rPr lang="ru-RU" sz="4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 </a:t>
            </a:r>
            <a:r>
              <a:rPr lang="ru-RU" sz="4400" b="1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дошку</a:t>
            </a:r>
            <a:r>
              <a:rPr lang="ru-RU" sz="4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?</a:t>
            </a:r>
            <a:endParaRPr lang="uk-UA" sz="44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186737" cy="57943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err="1" smtClean="0"/>
              <a:t>Запитання</a:t>
            </a:r>
            <a:r>
              <a:rPr lang="ru-RU" b="1" dirty="0" smtClean="0"/>
              <a:t> 12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571472" y="857232"/>
            <a:ext cx="6257925" cy="414340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uk-UA" sz="1800" dirty="0" smtClean="0">
                <a:effectLst/>
              </a:rPr>
              <a:t>    </a:t>
            </a:r>
          </a:p>
          <a:p>
            <a:pPr>
              <a:buNone/>
            </a:pPr>
            <a:r>
              <a:rPr lang="uk-UA" sz="4800" dirty="0" smtClean="0"/>
              <a:t>  </a:t>
            </a:r>
          </a:p>
          <a:p>
            <a:pPr>
              <a:buFont typeface="Wingdings" pitchFamily="2" charset="2"/>
              <a:buNone/>
            </a:pPr>
            <a:r>
              <a:rPr lang="uk-UA" sz="1600" i="1" dirty="0" smtClean="0">
                <a:effectLst/>
              </a:rPr>
              <a:t>   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6732588" y="1628775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11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6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grpSp>
        <p:nvGrpSpPr>
          <p:cNvPr id="7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8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4113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4114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4109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0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1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112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4105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86563" y="1714500"/>
            <a:ext cx="2106612" cy="935038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err="1">
                <a:solidFill>
                  <a:srgbClr val="FF3300"/>
                </a:solidFill>
              </a:rPr>
              <a:t>Відповідь</a:t>
            </a:r>
            <a:endParaRPr lang="ru-RU" sz="2800" b="1" dirty="0">
              <a:solidFill>
                <a:srgbClr val="FF3300"/>
              </a:solidFill>
            </a:endParaRP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857224" y="5572140"/>
            <a:ext cx="5500726" cy="933450"/>
          </a:xfrm>
          <a:prstGeom prst="wedgeRectCallout">
            <a:avLst>
              <a:gd name="adj1" fmla="val -44241"/>
              <a:gd name="adj2" fmla="val 76699"/>
            </a:avLst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54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Georgia" pitchFamily="18" charset="0"/>
              </a:rPr>
              <a:t> (за 12 секунд)</a:t>
            </a:r>
            <a:endParaRPr lang="uk-UA" sz="5400" b="1" dirty="0" smtClean="0">
              <a:ln w="50800"/>
              <a:solidFill>
                <a:schemeClr val="bg1">
                  <a:shade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0" name="Прямокутник 39"/>
          <p:cNvSpPr/>
          <p:nvPr/>
        </p:nvSpPr>
        <p:spPr>
          <a:xfrm>
            <a:off x="357158" y="1213378"/>
            <a:ext cx="6357982" cy="5644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uk-UA" sz="4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Ліфт піднімається з першого поверху на третій за 6 секунд. За скільки секунд він підніметься з першого на п’ятий поверх?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uk-UA" sz="4400" dirty="0" smtClean="0"/>
              <a:t>    </a:t>
            </a:r>
          </a:p>
          <a:p>
            <a:endParaRPr lang="uk-UA" sz="44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ttp://uchitmatematika.ucoz.ru/avatar/4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00570"/>
            <a:ext cx="9144000" cy="1341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10-конечная звезда 12"/>
          <p:cNvSpPr/>
          <p:nvPr/>
        </p:nvSpPr>
        <p:spPr>
          <a:xfrm>
            <a:off x="500034" y="3643314"/>
            <a:ext cx="3929090" cy="2928958"/>
          </a:xfrm>
          <a:prstGeom prst="star10">
            <a:avLst>
              <a:gd name="adj" fmla="val 42533"/>
              <a:gd name="hf" fmla="val 105146"/>
            </a:avLst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i="1" dirty="0" smtClean="0">
                <a:latin typeface="Georgia" pitchFamily="18" charset="0"/>
              </a:rPr>
              <a:t>квадрат</a:t>
            </a:r>
            <a:endParaRPr lang="ru-RU" sz="4000" b="1" i="1" dirty="0">
              <a:latin typeface="Georgia" pitchFamily="18" charset="0"/>
            </a:endParaRPr>
          </a:p>
        </p:txBody>
      </p:sp>
      <p:sp>
        <p:nvSpPr>
          <p:cNvPr id="8" name="10-конечная звезда 12"/>
          <p:cNvSpPr/>
          <p:nvPr/>
        </p:nvSpPr>
        <p:spPr>
          <a:xfrm>
            <a:off x="5000628" y="3643314"/>
            <a:ext cx="3714776" cy="2786082"/>
          </a:xfrm>
          <a:prstGeom prst="star10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 err="1" smtClean="0">
                <a:latin typeface="Georgia" pitchFamily="18" charset="0"/>
              </a:rPr>
              <a:t>відрізок</a:t>
            </a:r>
            <a:endParaRPr lang="ru-RU" sz="4000" b="1" i="1" dirty="0">
              <a:latin typeface="Georgia" pitchFamily="18" charset="0"/>
            </a:endParaRPr>
          </a:p>
        </p:txBody>
      </p:sp>
      <p:sp>
        <p:nvSpPr>
          <p:cNvPr id="2" name="Прямокутник 1"/>
          <p:cNvSpPr/>
          <p:nvPr/>
        </p:nvSpPr>
        <p:spPr>
          <a:xfrm>
            <a:off x="785786" y="1785926"/>
            <a:ext cx="7358114" cy="2308324"/>
          </a:xfrm>
          <a:prstGeom prst="rect">
            <a:avLst/>
          </a:prstGeom>
        </p:spPr>
        <p:txBody>
          <a:bodyPr wrap="square">
            <a:prstTxWarp prst="textInflateBottom">
              <a:avLst/>
            </a:prstTxWarp>
            <a:spAutoFit/>
          </a:bodyPr>
          <a:lstStyle/>
          <a:p>
            <a:pPr algn="ctr"/>
            <a:r>
              <a:rPr lang="uk-UA" sz="7200" b="1" i="1" u="sng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Привітання команд</a:t>
            </a:r>
            <a:r>
              <a:rPr lang="uk-UA" sz="7200" i="1" u="sng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uk-UA" sz="7200" i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DITINSTVA SVIT 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2965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88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0.00399 -0.26833 L -0.00399 -0.60143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186737" cy="57943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err="1" smtClean="0"/>
              <a:t>Запитання</a:t>
            </a:r>
            <a:r>
              <a:rPr lang="ru-RU" b="1" dirty="0" smtClean="0"/>
              <a:t> 13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571480"/>
            <a:ext cx="6257925" cy="4857784"/>
          </a:xfrm>
        </p:spPr>
        <p:txBody>
          <a:bodyPr>
            <a:normAutofit fontScale="40000" lnSpcReduction="20000"/>
          </a:bodyPr>
          <a:lstStyle/>
          <a:p>
            <a:pPr>
              <a:buFont typeface="Wingdings" pitchFamily="2" charset="2"/>
              <a:buNone/>
            </a:pPr>
            <a:r>
              <a:rPr lang="uk-UA" sz="1800" dirty="0" smtClean="0">
                <a:effectLst/>
              </a:rPr>
              <a:t>    </a:t>
            </a:r>
          </a:p>
          <a:p>
            <a:pPr>
              <a:lnSpc>
                <a:spcPct val="120000"/>
              </a:lnSpc>
              <a:buNone/>
            </a:pPr>
            <a:r>
              <a:rPr lang="uk-UA" sz="48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 </a:t>
            </a:r>
            <a:r>
              <a:rPr lang="uk-UA" sz="110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Лисиця наловила 15 окунів і розклала їх на 5 купок так, що в усіх була різна кількість рибин. Як вона це зробила? </a:t>
            </a:r>
          </a:p>
          <a:p>
            <a:pPr>
              <a:buFont typeface="Wingdings" pitchFamily="2" charset="2"/>
              <a:buNone/>
            </a:pPr>
            <a:r>
              <a:rPr lang="uk-UA" sz="4800" b="1" i="1" dirty="0" smtClean="0">
                <a:solidFill>
                  <a:schemeClr val="accent4">
                    <a:lumMod val="40000"/>
                    <a:lumOff val="60000"/>
                  </a:schemeClr>
                </a:solidFill>
                <a:effectLst/>
              </a:rPr>
              <a:t>    </a:t>
            </a:r>
            <a:endParaRPr lang="ru-RU" sz="48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6732588" y="1628775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11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6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grpSp>
        <p:nvGrpSpPr>
          <p:cNvPr id="7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8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4113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4114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4109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0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1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112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4105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86563" y="1714500"/>
            <a:ext cx="2106612" cy="935038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err="1">
                <a:solidFill>
                  <a:srgbClr val="FF3300"/>
                </a:solidFill>
              </a:rPr>
              <a:t>Відповідь</a:t>
            </a:r>
            <a:endParaRPr lang="ru-RU" sz="2800" b="1" dirty="0">
              <a:solidFill>
                <a:srgbClr val="FF3300"/>
              </a:solidFill>
            </a:endParaRP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1928794" y="5357826"/>
            <a:ext cx="4500594" cy="933450"/>
          </a:xfrm>
          <a:prstGeom prst="wedgeRectCallout">
            <a:avLst>
              <a:gd name="adj1" fmla="val -44241"/>
              <a:gd name="adj2" fmla="val 76699"/>
            </a:avLst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54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Georgia" pitchFamily="18" charset="0"/>
              </a:rPr>
              <a:t>   (1,2,3,4,5)  </a:t>
            </a:r>
            <a:endParaRPr lang="uk-UA" sz="5400" b="1" dirty="0" smtClean="0">
              <a:ln w="50800"/>
              <a:solidFill>
                <a:schemeClr val="bg1">
                  <a:shade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186737" cy="57943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err="1" smtClean="0"/>
              <a:t>Запитання</a:t>
            </a:r>
            <a:r>
              <a:rPr lang="ru-RU" b="1" dirty="0" smtClean="0"/>
              <a:t> 14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571472" y="857232"/>
            <a:ext cx="6257925" cy="414340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uk-UA" sz="1800" dirty="0" smtClean="0">
                <a:effectLst/>
              </a:rPr>
              <a:t>    </a:t>
            </a:r>
          </a:p>
          <a:p>
            <a:pPr>
              <a:buNone/>
            </a:pPr>
            <a:r>
              <a:rPr lang="uk-UA" sz="4800" dirty="0" smtClean="0"/>
              <a:t>  </a:t>
            </a:r>
          </a:p>
          <a:p>
            <a:pPr>
              <a:buFont typeface="Wingdings" pitchFamily="2" charset="2"/>
              <a:buNone/>
            </a:pPr>
            <a:r>
              <a:rPr lang="uk-UA" sz="1600" i="1" dirty="0" smtClean="0">
                <a:effectLst/>
              </a:rPr>
              <a:t>   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6732588" y="1628775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11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6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grpSp>
        <p:nvGrpSpPr>
          <p:cNvPr id="7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8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4113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4114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4109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0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1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112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4105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86563" y="1714500"/>
            <a:ext cx="2106612" cy="935038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err="1">
                <a:solidFill>
                  <a:srgbClr val="FF3300"/>
                </a:solidFill>
              </a:rPr>
              <a:t>Відповідь</a:t>
            </a:r>
            <a:endParaRPr lang="ru-RU" sz="2800" b="1" dirty="0">
              <a:solidFill>
                <a:srgbClr val="FF3300"/>
              </a:solidFill>
            </a:endParaRP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1857356" y="4286256"/>
            <a:ext cx="4000528" cy="1357322"/>
          </a:xfrm>
          <a:prstGeom prst="wedgeRectCallout">
            <a:avLst>
              <a:gd name="adj1" fmla="val -76936"/>
              <a:gd name="adj2" fmla="val 121562"/>
            </a:avLst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4000" b="1" i="1" dirty="0" smtClean="0">
                <a:solidFill>
                  <a:schemeClr val="bg1"/>
                </a:solidFill>
                <a:latin typeface="Georgia" pitchFamily="18" charset="0"/>
              </a:rPr>
              <a:t>(Кілограм 25-копійкових.)</a:t>
            </a:r>
            <a:endParaRPr lang="uk-UA" sz="4000" b="1" dirty="0" smtClean="0">
              <a:ln w="50800"/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0" name="Прямокутник 39"/>
          <p:cNvSpPr/>
          <p:nvPr/>
        </p:nvSpPr>
        <p:spPr>
          <a:xfrm>
            <a:off x="357158" y="785794"/>
            <a:ext cx="635798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i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Що важче: кілограм 25-копійкових чи півкілограма 50-копійкових монет?</a:t>
            </a:r>
            <a:endParaRPr lang="uk-UA" sz="44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r>
              <a:rPr lang="uk-UA" sz="4400" b="1" i="1" dirty="0" smtClean="0"/>
              <a:t>                                                                                         </a:t>
            </a:r>
            <a:endParaRPr lang="uk-UA" sz="4400" dirty="0" smtClean="0"/>
          </a:p>
          <a:p>
            <a:r>
              <a:rPr lang="uk-UA" sz="4400" b="1" i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endParaRPr lang="uk-UA" sz="44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186737" cy="57943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err="1" smtClean="0"/>
              <a:t>Запитання</a:t>
            </a:r>
            <a:r>
              <a:rPr lang="ru-RU" b="1" dirty="0" smtClean="0"/>
              <a:t> 15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571472" y="857232"/>
            <a:ext cx="6257925" cy="35719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uk-UA" sz="1800" dirty="0" smtClean="0">
                <a:effectLst/>
              </a:rPr>
              <a:t>    </a:t>
            </a:r>
          </a:p>
          <a:p>
            <a:pPr>
              <a:buNone/>
            </a:pPr>
            <a:r>
              <a:rPr lang="uk-UA" sz="4800" dirty="0" smtClean="0"/>
              <a:t>  </a:t>
            </a:r>
          </a:p>
          <a:p>
            <a:pPr>
              <a:buFont typeface="Wingdings" pitchFamily="2" charset="2"/>
              <a:buNone/>
            </a:pPr>
            <a:r>
              <a:rPr lang="uk-UA" sz="1600" i="1" dirty="0" smtClean="0">
                <a:effectLst/>
              </a:rPr>
              <a:t>   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6732588" y="1628775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11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6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grpSp>
        <p:nvGrpSpPr>
          <p:cNvPr id="7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8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4113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4114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4109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0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1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112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4105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86563" y="1714500"/>
            <a:ext cx="2106612" cy="935038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err="1">
                <a:solidFill>
                  <a:srgbClr val="FF3300"/>
                </a:solidFill>
              </a:rPr>
              <a:t>Відповідь</a:t>
            </a:r>
            <a:endParaRPr lang="ru-RU" sz="2800" b="1" dirty="0">
              <a:solidFill>
                <a:srgbClr val="FF3300"/>
              </a:solidFill>
            </a:endParaRP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1142976" y="4929198"/>
            <a:ext cx="4786346" cy="857256"/>
          </a:xfrm>
          <a:prstGeom prst="wedgeRectCallout">
            <a:avLst>
              <a:gd name="adj1" fmla="val -40966"/>
              <a:gd name="adj2" fmla="val 103296"/>
            </a:avLst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4000" b="1" i="1" dirty="0" smtClean="0">
                <a:solidFill>
                  <a:schemeClr val="bg1"/>
                </a:solidFill>
                <a:latin typeface="Georgia" pitchFamily="18" charset="0"/>
              </a:rPr>
              <a:t>(Ні, бо буде ніч.)</a:t>
            </a:r>
            <a:endParaRPr lang="uk-UA" sz="4000" b="1" dirty="0" smtClean="0">
              <a:ln w="50800"/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28596" y="928670"/>
            <a:ext cx="585788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uk-UA" sz="4400" b="1" i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Якщо о 12-й годині ночі йде дощ, то чи можна чекати, що через 72 </a:t>
            </a:r>
            <a:r>
              <a:rPr lang="uk-UA" sz="4400" b="1" i="1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год</a:t>
            </a:r>
            <a:r>
              <a:rPr lang="uk-UA" sz="4400" b="1" i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буде сонячна погода?</a:t>
            </a:r>
            <a:r>
              <a:rPr lang="uk-UA" sz="4400" b="1" i="1" dirty="0" smtClean="0"/>
              <a:t>                                                                                                                                        </a:t>
            </a:r>
          </a:p>
          <a:p>
            <a:endParaRPr lang="uk-UA" sz="4400" dirty="0" smtClean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58204" cy="1232680"/>
          </a:xfrm>
        </p:spPr>
        <p:txBody>
          <a:bodyPr>
            <a:prstTxWarp prst="textInflateBottom">
              <a:avLst/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000" b="1" i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"Знайдіть числа</a:t>
            </a:r>
            <a:r>
              <a:rPr lang="uk-UA" sz="6000" b="1" i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"</a:t>
            </a:r>
            <a:endParaRPr lang="uk-UA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0" y="1714488"/>
            <a:ext cx="9715568" cy="457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3600" b="1" dirty="0" smtClean="0">
                <a:latin typeface="Georgia" pitchFamily="18" charset="0"/>
              </a:rPr>
              <a:t>   </a:t>
            </a:r>
            <a:r>
              <a:rPr lang="uk-UA" sz="3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Georgia" pitchFamily="18" charset="0"/>
              </a:rPr>
              <a:t>«</a:t>
            </a:r>
            <a:r>
              <a:rPr lang="uk-UA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Georgia" pitchFamily="18" charset="0"/>
              </a:rPr>
              <a:t>НАША СІМ'Я ЖИВЕ В СТОЛИЦІ. ПРІЗВИЩЕ ОДИНАК. БАТЬКО – СТОРОЖ, МАТИ ПРАЦЮЄ НА ТРИКОТАЖНІЙ ФАБРИЦІ , СЕСТРИ- В СТОЛОВІЙ, Я – УЧЕНЬ СТОЛЯРА. ЧАСТО ЗА СТОЛОМ ДІД РОЗПОВІДАЄ НАМ ІСТОРІЮ УКРАЇНИ , ЗА НЕЗАЛЕЖНІСТЬ ЯКОЇ ВІН БОРОВСЯ В МОЛОДОСТІ.</a:t>
            </a:r>
            <a:r>
              <a:rPr lang="uk-UA" sz="3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Georgia" pitchFamily="18" charset="0"/>
              </a:rPr>
              <a:t>»</a:t>
            </a:r>
            <a:endParaRPr lang="uk-UA" sz="3600" dirty="0">
              <a:solidFill>
                <a:schemeClr val="accent1">
                  <a:lumMod val="20000"/>
                  <a:lumOff val="80000"/>
                </a:schemeClr>
              </a:solidFill>
              <a:latin typeface="Georgia" pitchFamily="18" charset="0"/>
            </a:endParaRPr>
          </a:p>
        </p:txBody>
      </p:sp>
      <p:pic>
        <p:nvPicPr>
          <p:cNvPr id="15" name="Нина_Матвиенко_(Матвієнко)_-_Квітка_душа_(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358214" y="6143644"/>
            <a:ext cx="304800" cy="304800"/>
          </a:xfrm>
          <a:prstGeom prst="rect">
            <a:avLst/>
          </a:prstGeom>
        </p:spPr>
      </p:pic>
      <p:sp>
        <p:nvSpPr>
          <p:cNvPr id="16" name="Прямокутник 15"/>
          <p:cNvSpPr/>
          <p:nvPr/>
        </p:nvSpPr>
        <p:spPr>
          <a:xfrm>
            <a:off x="3571868" y="0"/>
            <a:ext cx="40719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4800" b="1" i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конкурс</a:t>
            </a:r>
            <a:endParaRPr lang="ru-RU" sz="4800" b="1" i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7726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14348" y="2000240"/>
            <a:ext cx="8186737" cy="1428760"/>
          </a:xfrm>
        </p:spPr>
        <p:txBody>
          <a:bodyPr>
            <a:prstTxWarp prst="textTriangl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uk-UA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Показуха»</a:t>
            </a:r>
            <a:endParaRPr lang="ru-RU" sz="8000" b="1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6732588" y="1628775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11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6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7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4113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4114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4109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5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0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5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1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112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4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4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43" name="Прямокутник 42"/>
          <p:cNvSpPr/>
          <p:nvPr/>
        </p:nvSpPr>
        <p:spPr>
          <a:xfrm>
            <a:off x="4500562" y="428604"/>
            <a:ext cx="3357586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defRPr/>
            </a:pPr>
            <a:r>
              <a:rPr lang="uk-UA" sz="4400" b="1" i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конкурс</a:t>
            </a:r>
            <a:endParaRPr lang="ru-RU" sz="4400" b="1" i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4" name="Picture 5" descr="смайлик Здорово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8082" y="642918"/>
            <a:ext cx="1595242" cy="1714512"/>
          </a:xfrm>
          <a:prstGeom prst="rect">
            <a:avLst/>
          </a:prstGeom>
          <a:noFill/>
        </p:spPr>
      </p:pic>
      <p:pic>
        <p:nvPicPr>
          <p:cNvPr id="45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1"/>
            <a:ext cx="3357586" cy="24438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6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14612" y="3857628"/>
            <a:ext cx="3514728" cy="26432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7" name="На лісовій галявині-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6215074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71782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1" repeatCount="2000" fill="remove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3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1000"/>
                            </p:stCondLst>
                            <p:childTnLst>
                              <p:par>
                                <p:cTn id="5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audio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</p:childTnLst>
        </p:cTn>
      </p:par>
    </p:tnLst>
    <p:bldLst>
      <p:bldP spid="67" grpId="0" animBg="1"/>
      <p:bldP spid="6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6314" y="500042"/>
            <a:ext cx="4071966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defRPr/>
            </a:pPr>
            <a:r>
              <a:rPr lang="uk-UA" sz="4800" b="1" i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конкурс</a:t>
            </a:r>
            <a:endParaRPr lang="ru-RU" sz="4800" b="1" i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88" name="Прямоугольник 3"/>
          <p:cNvSpPr>
            <a:spLocks noChangeArrowheads="1"/>
          </p:cNvSpPr>
          <p:nvPr/>
        </p:nvSpPr>
        <p:spPr bwMode="auto">
          <a:xfrm>
            <a:off x="4286248" y="1428736"/>
            <a:ext cx="464347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ChevronInverted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«Слова»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286116" y="357166"/>
            <a:ext cx="5686422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>
              <a:defRPr/>
            </a:pPr>
            <a:endParaRPr lang="ru-RU" sz="4000" b="1" i="1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pitchFamily="34" charset="0"/>
            </a:endParaRPr>
          </a:p>
        </p:txBody>
      </p:sp>
      <p:pic>
        <p:nvPicPr>
          <p:cNvPr id="9" name="Picture 2" descr="H:\Documents and Settings\Aida\Рабочий стол\текстуры и фоны, клипарты\новеньки картинки\boy reading to class a ha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85728"/>
            <a:ext cx="3214710" cy="25463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1" name="Горизонтальний сувій 10"/>
          <p:cNvSpPr/>
          <p:nvPr/>
        </p:nvSpPr>
        <p:spPr>
          <a:xfrm>
            <a:off x="-785850" y="2714620"/>
            <a:ext cx="6072230" cy="3500462"/>
          </a:xfrm>
          <a:prstGeom prst="horizontalScroll">
            <a:avLst>
              <a:gd name="adj" fmla="val 25000"/>
            </a:avLst>
          </a:prstGeom>
          <a:blipFill>
            <a:blip r:embed="rId4" cstate="print"/>
            <a:tile tx="0" ty="0" sx="100000" sy="100000" flip="none" algn="tl"/>
          </a:blipFill>
          <a:ln w="38100">
            <a:solidFill>
              <a:schemeClr val="accent1">
                <a:lumMod val="50000"/>
              </a:schemeClr>
            </a:solidFill>
          </a:ln>
          <a:scene3d>
            <a:camera prst="perspectiveHeroicExtreme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60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Ератосфен</a:t>
            </a:r>
            <a:endParaRPr lang="uk-UA" sz="6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3069497"/>
            <a:ext cx="3155809" cy="3121754"/>
          </a:xfrm>
          <a:prstGeom prst="ellipse">
            <a:avLst/>
          </a:prstGeom>
          <a:ln w="57150" cap="rnd">
            <a:solidFill>
              <a:schemeClr val="accent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красивая - Мелодия слёз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29124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449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6314" y="500042"/>
            <a:ext cx="4071966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defRPr/>
            </a:pPr>
            <a:r>
              <a:rPr lang="uk-UA" sz="4800" b="1" i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конкурс</a:t>
            </a:r>
            <a:endParaRPr lang="ru-RU" sz="4800" b="1" i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88" name="Прямоугольник 3"/>
          <p:cNvSpPr>
            <a:spLocks noChangeArrowheads="1"/>
          </p:cNvSpPr>
          <p:nvPr/>
        </p:nvSpPr>
        <p:spPr bwMode="auto">
          <a:xfrm>
            <a:off x="2000232" y="1928802"/>
            <a:ext cx="7000924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FadeLeft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«</a:t>
            </a:r>
            <a:r>
              <a:rPr lang="uk-UA" sz="6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фізкульт</a:t>
            </a:r>
            <a:r>
              <a:rPr lang="uk-UA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- хвилинка»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286116" y="357166"/>
            <a:ext cx="5686422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>
              <a:defRPr/>
            </a:pPr>
            <a:endParaRPr lang="ru-RU" sz="4000" b="1" i="1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pitchFamily="34" charset="0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-36290"/>
            <a:ext cx="3357586" cy="23554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Picture 6" descr="ffe1c9d439cc81edd0a1fdc767c8c2b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714752"/>
            <a:ext cx="3309947" cy="33099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Наталья_Бучинская_-_Карпаты_(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58214" y="6072206"/>
            <a:ext cx="500042" cy="500042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48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14348" y="2000240"/>
            <a:ext cx="8186737" cy="1428760"/>
          </a:xfrm>
        </p:spPr>
        <p:txBody>
          <a:bodyPr>
            <a:prstTxWarp prst="textTriangl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uk-UA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«Капітанів»</a:t>
            </a:r>
            <a:endParaRPr lang="ru-RU" sz="8000" b="1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6732588" y="1628775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pic>
        <p:nvPicPr>
          <p:cNvPr id="41" name="Picture 6" descr="inopla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3532731"/>
            <a:ext cx="3429024" cy="3325269"/>
          </a:xfrm>
          <a:prstGeom prst="rect">
            <a:avLst/>
          </a:prstGeom>
          <a:noFill/>
        </p:spPr>
      </p:pic>
      <p:pic>
        <p:nvPicPr>
          <p:cNvPr id="42" name="Picture 5" descr="big_smiles_13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0"/>
            <a:ext cx="2757103" cy="22989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3" name="Прямокутник 42"/>
          <p:cNvSpPr/>
          <p:nvPr/>
        </p:nvSpPr>
        <p:spPr>
          <a:xfrm>
            <a:off x="4500562" y="428604"/>
            <a:ext cx="3357586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uk-UA" sz="4400" b="1" i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конкурс</a:t>
            </a:r>
            <a:endParaRPr lang="ru-RU" sz="4400" b="1" i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4" name="Picture 5" descr="смайлик Здорово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642918"/>
            <a:ext cx="1595242" cy="171451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6314" y="500042"/>
            <a:ext cx="40719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4800" b="1" i="1" dirty="0">
              <a:solidFill>
                <a:schemeClr val="accent6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286116" y="142852"/>
            <a:ext cx="5686422" cy="1866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>
              <a:defRPr/>
            </a:pPr>
            <a:endParaRPr lang="ru-RU" sz="4000" b="1" i="1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pitchFamily="34" charset="0"/>
            </a:endParaRPr>
          </a:p>
        </p:txBody>
      </p:sp>
      <p:pic>
        <p:nvPicPr>
          <p:cNvPr id="11" name="Picture 5" descr="смайлик Здорово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57166"/>
            <a:ext cx="2744055" cy="2949218"/>
          </a:xfrm>
          <a:prstGeom prst="rect">
            <a:avLst/>
          </a:prstGeom>
          <a:noFill/>
        </p:spPr>
      </p:pic>
      <p:sp>
        <p:nvSpPr>
          <p:cNvPr id="8" name="Виноска-хмарка 7"/>
          <p:cNvSpPr/>
          <p:nvPr/>
        </p:nvSpPr>
        <p:spPr>
          <a:xfrm>
            <a:off x="3357554" y="428604"/>
            <a:ext cx="5500726" cy="1928826"/>
          </a:xfrm>
          <a:prstGeom prst="cloudCallout">
            <a:avLst>
              <a:gd name="adj1" fmla="val -44981"/>
              <a:gd name="adj2" fmla="val 6057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Вітаємо  переможця</a:t>
            </a:r>
            <a:endParaRPr lang="uk-UA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Виноска-хмарка 9"/>
          <p:cNvSpPr/>
          <p:nvPr/>
        </p:nvSpPr>
        <p:spPr>
          <a:xfrm>
            <a:off x="142844" y="3786190"/>
            <a:ext cx="5000660" cy="1898532"/>
          </a:xfrm>
          <a:prstGeom prst="cloudCallout">
            <a:avLst>
              <a:gd name="adj1" fmla="val 48662"/>
              <a:gd name="adj2" fmla="val 60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конкурсу  </a:t>
            </a:r>
            <a:r>
              <a:rPr lang="uk-U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“Капітанів”</a:t>
            </a:r>
            <a:endParaRPr lang="uk-UA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4" descr="00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34732" y="3500438"/>
            <a:ext cx="3993868" cy="3143272"/>
          </a:xfrm>
          <a:prstGeom prst="rect">
            <a:avLst/>
          </a:prstGeom>
          <a:noFill/>
        </p:spPr>
      </p:pic>
      <p:pic>
        <p:nvPicPr>
          <p:cNvPr id="12" name="DITINSTVA SVIT 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71487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88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29190" y="1357298"/>
            <a:ext cx="4071966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uk-UA" sz="4800" b="1" i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конкурс</a:t>
            </a:r>
            <a:endParaRPr lang="ru-RU" sz="4800" b="1" i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88" name="Прямоугольник 3"/>
          <p:cNvSpPr>
            <a:spLocks noChangeArrowheads="1"/>
          </p:cNvSpPr>
          <p:nvPr/>
        </p:nvSpPr>
        <p:spPr bwMode="auto">
          <a:xfrm>
            <a:off x="1571604" y="3714752"/>
            <a:ext cx="7000924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«Гра з глядачами»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286116" y="357166"/>
            <a:ext cx="5686422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>
              <a:defRPr/>
            </a:pPr>
            <a:endParaRPr lang="ru-RU" sz="4000" b="1" i="1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pitchFamily="34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4350152" cy="30162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1968" y="357166"/>
            <a:ext cx="4572032" cy="192882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uk-UA" sz="4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pitchFamily="34" charset="0"/>
              </a:rPr>
              <a:t>Мудрим ніхто </a:t>
            </a:r>
            <a:br>
              <a:rPr lang="uk-UA" sz="4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pitchFamily="34" charset="0"/>
              </a:rPr>
            </a:br>
            <a:r>
              <a:rPr lang="uk-UA" sz="4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pitchFamily="34" charset="0"/>
              </a:rPr>
              <a:t>не родився, </a:t>
            </a:r>
            <a:br>
              <a:rPr lang="uk-UA" sz="4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pitchFamily="34" charset="0"/>
              </a:rPr>
            </a:br>
            <a:r>
              <a:rPr lang="uk-UA" sz="4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pitchFamily="34" charset="0"/>
              </a:rPr>
              <a:t>а навчився</a:t>
            </a:r>
            <a:r>
              <a:rPr lang="ru-RU" sz="4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pitchFamily="34" charset="0"/>
              </a:rPr>
              <a:t/>
            </a:r>
            <a:br>
              <a:rPr lang="ru-RU" sz="4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pitchFamily="34" charset="0"/>
              </a:rPr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571472" y="857232"/>
            <a:ext cx="6257925" cy="414340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uk-UA" sz="1800" dirty="0" smtClean="0">
                <a:effectLst/>
              </a:rPr>
              <a:t>    </a:t>
            </a:r>
          </a:p>
          <a:p>
            <a:pPr>
              <a:buNone/>
            </a:pPr>
            <a:r>
              <a:rPr lang="uk-UA" sz="4800" dirty="0" smtClean="0"/>
              <a:t>  </a:t>
            </a:r>
          </a:p>
          <a:p>
            <a:pPr>
              <a:buFont typeface="Wingdings" pitchFamily="2" charset="2"/>
              <a:buNone/>
            </a:pPr>
            <a:r>
              <a:rPr lang="uk-UA" sz="1600" i="1" dirty="0" smtClean="0">
                <a:effectLst/>
              </a:rPr>
              <a:t>   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6732588" y="1628775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11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6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grpSp>
        <p:nvGrpSpPr>
          <p:cNvPr id="7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8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4113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4114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4109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0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1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112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pic>
        <p:nvPicPr>
          <p:cNvPr id="41" name="Picture 6" descr="D:\Лена\Мои документы\Гінгіна О. Д\Гінгіна О.Д\Психологія\Тиждень психології 2012\Інтелект\intel_tur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0"/>
            <a:ext cx="4071934" cy="23914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2" name="Прямокутник 41"/>
          <p:cNvSpPr/>
          <p:nvPr/>
        </p:nvSpPr>
        <p:spPr>
          <a:xfrm>
            <a:off x="3714744" y="2357430"/>
            <a:ext cx="34290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4800" b="1" i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1 конкурс</a:t>
            </a:r>
            <a:endParaRPr lang="ru-RU" sz="4800" b="1" i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5" name="Рисунок 44" descr="12135494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10" y="2857496"/>
            <a:ext cx="2143140" cy="3594945"/>
          </a:xfrm>
          <a:prstGeom prst="rect">
            <a:avLst/>
          </a:prstGeom>
        </p:spPr>
      </p:pic>
      <p:sp>
        <p:nvSpPr>
          <p:cNvPr id="46" name="Прямокутник 45"/>
          <p:cNvSpPr/>
          <p:nvPr/>
        </p:nvSpPr>
        <p:spPr>
          <a:xfrm>
            <a:off x="357158" y="3286124"/>
            <a:ext cx="6385916" cy="1428760"/>
          </a:xfrm>
          <a:prstGeom prst="rect">
            <a:avLst/>
          </a:prstGeom>
        </p:spPr>
        <p:txBody>
          <a:bodyPr wrap="none">
            <a:prstTxWarp prst="textTriangleInverted">
              <a:avLst>
                <a:gd name="adj" fmla="val 32933"/>
              </a:avLst>
            </a:prstTxWarp>
            <a:spAutoFit/>
          </a:bodyPr>
          <a:lstStyle/>
          <a:p>
            <a: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«Розминка»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6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42852"/>
            <a:ext cx="5857916" cy="2308324"/>
          </a:xfrm>
          <a:prstGeom prst="rect">
            <a:avLst/>
          </a:prstGeom>
          <a:noFill/>
        </p:spPr>
        <p:txBody>
          <a:bodyPr wrap="square">
            <a:prstTxWarp prst="textTriangleInverted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i="1" dirty="0" err="1" smtClean="0">
                <a:ln/>
                <a:solidFill>
                  <a:schemeClr val="accent3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Вітаємо</a:t>
            </a:r>
            <a:r>
              <a:rPr lang="ru-RU" sz="4800" b="1" i="1" dirty="0" smtClean="0">
                <a:ln/>
                <a:solidFill>
                  <a:schemeClr val="accent3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ru-RU" sz="4800" b="1" i="1" dirty="0" err="1" smtClean="0">
                <a:ln/>
                <a:solidFill>
                  <a:schemeClr val="accent3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переможців</a:t>
            </a:r>
            <a:r>
              <a:rPr lang="ru-RU" sz="4800" b="1" i="1" dirty="0" smtClean="0">
                <a:ln/>
                <a:solidFill>
                  <a:schemeClr val="accent3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ru-RU" sz="4800" b="1" i="1" dirty="0" err="1" smtClean="0">
                <a:ln/>
                <a:solidFill>
                  <a:schemeClr val="accent3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гри</a:t>
            </a:r>
            <a:r>
              <a:rPr lang="ru-RU" sz="4800" b="1" i="1" dirty="0" smtClean="0">
                <a:ln/>
                <a:solidFill>
                  <a:schemeClr val="accent3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!  </a:t>
            </a:r>
            <a:endParaRPr lang="ru-RU" sz="4800" b="1" i="1" dirty="0">
              <a:ln/>
              <a:solidFill>
                <a:schemeClr val="accent3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286116" y="357166"/>
            <a:ext cx="5686422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>
              <a:defRPr/>
            </a:pPr>
            <a:endParaRPr lang="ru-RU" sz="4000" b="1" i="1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pitchFamily="34" charset="0"/>
            </a:endParaRPr>
          </a:p>
        </p:txBody>
      </p:sp>
      <p:pic>
        <p:nvPicPr>
          <p:cNvPr id="6" name="Picture 15" descr="Далматинец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2428868"/>
            <a:ext cx="4464050" cy="4179884"/>
          </a:xfrm>
          <a:prstGeom prst="rect">
            <a:avLst/>
          </a:prstGeom>
          <a:noFill/>
        </p:spPr>
      </p:pic>
      <p:pic>
        <p:nvPicPr>
          <p:cNvPr id="8" name="Picture 10" descr="kisses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1285860"/>
            <a:ext cx="1667110" cy="1293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" name="Picture 4" descr="00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93217" y="4786322"/>
            <a:ext cx="2450783" cy="1928826"/>
          </a:xfrm>
          <a:prstGeom prst="rect">
            <a:avLst/>
          </a:prstGeom>
          <a:noFill/>
        </p:spPr>
      </p:pic>
      <p:pic>
        <p:nvPicPr>
          <p:cNvPr id="11" name="Picture 5" descr="смайлик Здорово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5143512"/>
            <a:ext cx="1428760" cy="1535583"/>
          </a:xfrm>
          <a:prstGeom prst="rect">
            <a:avLst/>
          </a:prstGeom>
          <a:noFill/>
        </p:spPr>
      </p:pic>
      <p:pic>
        <p:nvPicPr>
          <p:cNvPr id="12" name="Крапелька дитинства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592932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6512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2071678"/>
            <a:ext cx="4071966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defRPr/>
            </a:pPr>
            <a:r>
              <a:rPr lang="uk-UA" sz="4800" b="1" i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конкурс</a:t>
            </a:r>
            <a:endParaRPr lang="ru-RU" sz="4800" b="1" i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88" name="Прямоугольник 3"/>
          <p:cNvSpPr>
            <a:spLocks noChangeArrowheads="1"/>
          </p:cNvSpPr>
          <p:nvPr/>
        </p:nvSpPr>
        <p:spPr bwMode="auto">
          <a:xfrm>
            <a:off x="0" y="2857496"/>
            <a:ext cx="750099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FadeRight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«Кращий</a:t>
            </a:r>
          </a:p>
          <a:p>
            <a:r>
              <a:rPr lang="uk-UA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будівельник»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457578" y="500042"/>
            <a:ext cx="5686422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>
              <a:defRPr/>
            </a:pPr>
            <a:r>
              <a:rPr lang="uk-UA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pitchFamily="34" charset="0"/>
              </a:rPr>
              <a:t>Мудрим ніхто </a:t>
            </a:r>
          </a:p>
          <a:p>
            <a:pPr algn="ctr">
              <a:defRPr/>
            </a:pPr>
            <a:r>
              <a:rPr lang="uk-UA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pitchFamily="34" charset="0"/>
              </a:rPr>
              <a:t>не родився, а навчився</a:t>
            </a:r>
            <a:endParaRPr lang="ru-RU" sz="4000" b="1" i="1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pitchFamily="34" charset="0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"/>
            <a:ext cx="3521272" cy="25003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4357694"/>
            <a:ext cx="3527805" cy="23156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0" y="214290"/>
            <a:ext cx="82153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solidFill>
                  <a:srgbClr val="00B0F0"/>
                </a:solidFill>
              </a:rPr>
              <a:t>    </a:t>
            </a:r>
            <a:r>
              <a:rPr lang="uk-UA" sz="4400" b="1" dirty="0" smtClean="0">
                <a:solidFill>
                  <a:srgbClr val="00B0F0"/>
                </a:solidFill>
              </a:rPr>
              <a:t>К</a:t>
            </a:r>
            <a:r>
              <a:rPr lang="ru-RU" sz="4400" b="1" dirty="0" err="1" smtClean="0">
                <a:solidFill>
                  <a:srgbClr val="00B0F0"/>
                </a:solidFill>
              </a:rPr>
              <a:t>онкурс</a:t>
            </a:r>
            <a:r>
              <a:rPr lang="ru-RU" sz="4400" b="1" dirty="0" smtClean="0">
                <a:solidFill>
                  <a:srgbClr val="00B0F0"/>
                </a:solidFill>
              </a:rPr>
              <a:t> </a:t>
            </a:r>
            <a:r>
              <a:rPr lang="uk-UA" sz="4400" b="1" dirty="0" smtClean="0">
                <a:solidFill>
                  <a:srgbClr val="00B0F0"/>
                </a:solidFill>
              </a:rPr>
              <a:t>. </a:t>
            </a:r>
          </a:p>
          <a:p>
            <a:pPr algn="r"/>
            <a:r>
              <a:rPr lang="uk-UA" sz="9600" b="1" dirty="0" smtClean="0">
                <a:solidFill>
                  <a:srgbClr val="00B0F0"/>
                </a:solidFill>
              </a:rPr>
              <a:t> </a:t>
            </a:r>
            <a:r>
              <a:rPr lang="ru-RU" sz="9600" b="1" i="1" dirty="0" smtClean="0">
                <a:solidFill>
                  <a:srgbClr val="FFC000"/>
                </a:solidFill>
                <a:latin typeface="Georgia" pitchFamily="18" charset="0"/>
              </a:rPr>
              <a:t>«</a:t>
            </a:r>
            <a:r>
              <a:rPr lang="ru-RU" sz="9600" b="1" i="1" dirty="0" err="1" smtClean="0">
                <a:solidFill>
                  <a:srgbClr val="FFC000"/>
                </a:solidFill>
                <a:latin typeface="Georgia" pitchFamily="18" charset="0"/>
              </a:rPr>
              <a:t>Пісні</a:t>
            </a:r>
            <a:r>
              <a:rPr lang="ru-RU" sz="9600" b="1" i="1" dirty="0" smtClean="0">
                <a:solidFill>
                  <a:srgbClr val="FFC000"/>
                </a:solidFill>
                <a:latin typeface="Georgia" pitchFamily="18" charset="0"/>
              </a:rPr>
              <a:t>». </a:t>
            </a:r>
            <a:endParaRPr lang="uk-UA" sz="9600" i="1" dirty="0">
              <a:solidFill>
                <a:srgbClr val="FFC000"/>
              </a:solidFill>
              <a:latin typeface="Georgia" pitchFamily="18" charset="0"/>
            </a:endParaRPr>
          </a:p>
        </p:txBody>
      </p:sp>
      <p:pic>
        <p:nvPicPr>
          <p:cNvPr id="44034" name="Picture 2" descr="http://i.io.ua/img_su/small/0039/95/00399575_n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2030811"/>
            <a:ext cx="3786214" cy="43271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heel spokes="2"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403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я 2"/>
          <p:cNvGraphicFramePr>
            <a:graphicFrameLocks noGrp="1"/>
          </p:cNvGraphicFramePr>
          <p:nvPr/>
        </p:nvGraphicFramePr>
        <p:xfrm>
          <a:off x="357158" y="1071546"/>
          <a:ext cx="3500462" cy="5349240"/>
        </p:xfrm>
        <a:graphic>
          <a:graphicData uri="http://schemas.openxmlformats.org/drawingml/2006/table">
            <a:tbl>
              <a:tblPr/>
              <a:tblGrid>
                <a:gridCol w="3500462"/>
              </a:tblGrid>
              <a:tr h="5302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900" dirty="0" smtClean="0">
                          <a:latin typeface="Georgia" pitchFamily="18" charset="0"/>
                          <a:ea typeface="Times New Roman"/>
                        </a:rPr>
                        <a:t>масу</a:t>
                      </a:r>
                      <a:endParaRPr lang="uk-UA" sz="3900" dirty="0">
                        <a:latin typeface="Georgia" pitchFamily="18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2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900" dirty="0" err="1" smtClean="0">
                          <a:latin typeface="Georgia" pitchFamily="18" charset="0"/>
                          <a:ea typeface="Times New Roman"/>
                        </a:rPr>
                        <a:t>донокда</a:t>
                      </a:r>
                      <a:endParaRPr lang="uk-UA" sz="3900" dirty="0">
                        <a:latin typeface="Georgia" pitchFamily="18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2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900" dirty="0" err="1" smtClean="0">
                          <a:latin typeface="Georgia" pitchFamily="18" charset="0"/>
                          <a:ea typeface="Times New Roman"/>
                        </a:rPr>
                        <a:t>мноняжен</a:t>
                      </a:r>
                      <a:endParaRPr lang="uk-UA" sz="3900" dirty="0">
                        <a:latin typeface="Georgia" pitchFamily="18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2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900" dirty="0" err="1" smtClean="0">
                          <a:latin typeface="Georgia" pitchFamily="18" charset="0"/>
                          <a:ea typeface="Times New Roman"/>
                        </a:rPr>
                        <a:t>никділь</a:t>
                      </a:r>
                      <a:endParaRPr lang="uk-UA" sz="3900" dirty="0">
                        <a:latin typeface="Georgia" pitchFamily="18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2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900" dirty="0" err="1" smtClean="0">
                          <a:latin typeface="Georgia" pitchFamily="18" charset="0"/>
                          <a:ea typeface="Times New Roman"/>
                        </a:rPr>
                        <a:t>рамлогкі</a:t>
                      </a:r>
                      <a:endParaRPr lang="uk-UA" sz="3900" dirty="0">
                        <a:latin typeface="Georgia" pitchFamily="18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2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900" dirty="0" err="1" smtClean="0">
                          <a:latin typeface="Georgia" pitchFamily="18" charset="0"/>
                          <a:ea typeface="Times New Roman"/>
                        </a:rPr>
                        <a:t>пряникмокут</a:t>
                      </a:r>
                      <a:endParaRPr lang="uk-UA" sz="3900" dirty="0">
                        <a:latin typeface="Georgia" pitchFamily="18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2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900" dirty="0" err="1" smtClean="0">
                          <a:latin typeface="Georgia" pitchFamily="18" charset="0"/>
                          <a:ea typeface="Times New Roman"/>
                        </a:rPr>
                        <a:t>темамакати</a:t>
                      </a:r>
                      <a:endParaRPr lang="uk-UA" sz="3900" dirty="0">
                        <a:latin typeface="Georgia" pitchFamily="18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2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900" dirty="0" err="1" smtClean="0">
                          <a:latin typeface="Georgia" pitchFamily="18" charset="0"/>
                          <a:ea typeface="Times New Roman"/>
                        </a:rPr>
                        <a:t>бутокдо</a:t>
                      </a:r>
                      <a:endParaRPr lang="uk-UA" sz="3900" dirty="0">
                        <a:latin typeface="Georgia" pitchFamily="18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2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900" dirty="0" err="1" smtClean="0">
                          <a:latin typeface="Georgia" pitchFamily="18" charset="0"/>
                          <a:ea typeface="Times New Roman"/>
                        </a:rPr>
                        <a:t>чкато</a:t>
                      </a:r>
                      <a:endParaRPr lang="uk-UA" sz="3900" dirty="0">
                        <a:latin typeface="Georgia" pitchFamily="18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AutoShape 40"/>
          <p:cNvSpPr>
            <a:spLocks noChangeArrowheads="1"/>
          </p:cNvSpPr>
          <p:nvPr/>
        </p:nvSpPr>
        <p:spPr bwMode="auto">
          <a:xfrm>
            <a:off x="4143372" y="857232"/>
            <a:ext cx="4786346" cy="5715040"/>
          </a:xfrm>
          <a:prstGeom prst="wedgeRectCallout">
            <a:avLst>
              <a:gd name="adj1" fmla="val -44241"/>
              <a:gd name="adj2" fmla="val 76699"/>
            </a:avLst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fontAlgn="t"/>
            <a:r>
              <a:rPr lang="uk-UA" sz="4000" b="1" i="1" dirty="0" smtClean="0">
                <a:solidFill>
                  <a:srgbClr val="002060"/>
                </a:solidFill>
                <a:latin typeface="Georgia" pitchFamily="18" charset="0"/>
              </a:rPr>
              <a:t>(сума)</a:t>
            </a:r>
            <a:endParaRPr lang="uk-UA" sz="4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fontAlgn="t"/>
            <a:r>
              <a:rPr lang="uk-UA" sz="4000" b="1" i="1" dirty="0" smtClean="0">
                <a:solidFill>
                  <a:srgbClr val="002060"/>
                </a:solidFill>
                <a:latin typeface="Georgia" pitchFamily="18" charset="0"/>
              </a:rPr>
              <a:t>( доданок)</a:t>
            </a:r>
            <a:endParaRPr lang="uk-UA" sz="4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fontAlgn="t"/>
            <a:r>
              <a:rPr lang="uk-UA" sz="4000" b="1" i="1" dirty="0" smtClean="0">
                <a:solidFill>
                  <a:srgbClr val="002060"/>
                </a:solidFill>
                <a:latin typeface="Georgia" pitchFamily="18" charset="0"/>
              </a:rPr>
              <a:t>(множення)</a:t>
            </a:r>
            <a:endParaRPr lang="uk-UA" sz="4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fontAlgn="t"/>
            <a:r>
              <a:rPr lang="uk-UA" sz="4000" b="1" i="1" dirty="0" smtClean="0">
                <a:solidFill>
                  <a:srgbClr val="002060"/>
                </a:solidFill>
                <a:latin typeface="Georgia" pitchFamily="18" charset="0"/>
              </a:rPr>
              <a:t>(дільник)</a:t>
            </a:r>
            <a:endParaRPr lang="uk-UA" sz="4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fontAlgn="t"/>
            <a:r>
              <a:rPr lang="uk-UA" sz="4000" b="1" i="1" dirty="0" smtClean="0">
                <a:solidFill>
                  <a:srgbClr val="002060"/>
                </a:solidFill>
                <a:latin typeface="Georgia" pitchFamily="18" charset="0"/>
              </a:rPr>
              <a:t>(кілограм)</a:t>
            </a:r>
            <a:endParaRPr lang="uk-UA" sz="4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fontAlgn="t"/>
            <a:r>
              <a:rPr lang="uk-UA" sz="4000" b="1" i="1" dirty="0" smtClean="0">
                <a:solidFill>
                  <a:srgbClr val="002060"/>
                </a:solidFill>
                <a:latin typeface="Georgia" pitchFamily="18" charset="0"/>
              </a:rPr>
              <a:t>(прямокутник)</a:t>
            </a:r>
            <a:endParaRPr lang="uk-UA" sz="4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fontAlgn="t"/>
            <a:r>
              <a:rPr lang="uk-UA" sz="4000" b="1" i="1" dirty="0" smtClean="0">
                <a:solidFill>
                  <a:srgbClr val="002060"/>
                </a:solidFill>
                <a:latin typeface="Georgia" pitchFamily="18" charset="0"/>
              </a:rPr>
              <a:t>(математика)</a:t>
            </a:r>
            <a:endParaRPr lang="uk-UA" sz="4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fontAlgn="t"/>
            <a:r>
              <a:rPr lang="uk-UA" sz="4000" b="1" i="1" dirty="0" smtClean="0">
                <a:solidFill>
                  <a:srgbClr val="002060"/>
                </a:solidFill>
                <a:latin typeface="Georgia" pitchFamily="18" charset="0"/>
              </a:rPr>
              <a:t>(добуток)</a:t>
            </a:r>
            <a:endParaRPr lang="uk-UA" sz="4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fontAlgn="t"/>
            <a:r>
              <a:rPr lang="uk-UA" sz="4000" b="1" i="1" dirty="0" smtClean="0">
                <a:solidFill>
                  <a:srgbClr val="002060"/>
                </a:solidFill>
                <a:latin typeface="Georgia" pitchFamily="18" charset="0"/>
              </a:rPr>
              <a:t>(точка)</a:t>
            </a:r>
            <a:endParaRPr lang="uk-UA" sz="4000" b="1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" name="Прямокутник 1"/>
          <p:cNvSpPr/>
          <p:nvPr/>
        </p:nvSpPr>
        <p:spPr>
          <a:xfrm>
            <a:off x="500034" y="0"/>
            <a:ext cx="6286544" cy="1571636"/>
          </a:xfrm>
          <a:prstGeom prst="rect">
            <a:avLst/>
          </a:prstGeom>
        </p:spPr>
        <p:txBody>
          <a:bodyPr wrap="square">
            <a:prstTxWarp prst="textTriangleInverted">
              <a:avLst/>
            </a:prstTxWarp>
            <a:spAutoFit/>
          </a:bodyPr>
          <a:lstStyle/>
          <a:p>
            <a:pPr fontAlgn="t"/>
            <a:r>
              <a:rPr lang="uk-UA" sz="6600" b="1" i="1" u="sng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Georgia" pitchFamily="18" charset="0"/>
              </a:rPr>
              <a:t>«Анаграми»</a:t>
            </a:r>
            <a:endParaRPr lang="uk-UA" sz="6600" i="1" dirty="0">
              <a:ln>
                <a:solidFill>
                  <a:sysClr val="windowText" lastClr="000000"/>
                </a:solidFill>
              </a:ln>
              <a:solidFill>
                <a:srgbClr val="FFC00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57884" y="857232"/>
            <a:ext cx="2787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sp>
        <p:nvSpPr>
          <p:cNvPr id="5" name="AutoShape 39"/>
          <p:cNvSpPr>
            <a:spLocks noChangeArrowheads="1"/>
          </p:cNvSpPr>
          <p:nvPr/>
        </p:nvSpPr>
        <p:spPr bwMode="auto">
          <a:xfrm>
            <a:off x="6715140" y="0"/>
            <a:ext cx="2857520" cy="1571636"/>
          </a:xfrm>
          <a:prstGeom prst="ribbon">
            <a:avLst>
              <a:gd name="adj1" fmla="val 13897"/>
              <a:gd name="adj2" fmla="val 50000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err="1">
                <a:solidFill>
                  <a:srgbClr val="FF3300"/>
                </a:solidFill>
              </a:rPr>
              <a:t>Відповідь</a:t>
            </a:r>
            <a:endParaRPr lang="ru-RU" sz="28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Прямоугольник 111"/>
          <p:cNvSpPr/>
          <p:nvPr/>
        </p:nvSpPr>
        <p:spPr>
          <a:xfrm>
            <a:off x="1928794" y="0"/>
            <a:ext cx="6929485" cy="1714488"/>
          </a:xfrm>
          <a:prstGeom prst="rect">
            <a:avLst/>
          </a:prstGeom>
        </p:spPr>
        <p:txBody>
          <a:bodyPr>
            <a:prstTxWarp prst="textWave1">
              <a:avLst>
                <a:gd fmla="val 15920" name="adj1"/>
                <a:gd fmla="val -2052" name="adj2"/>
              </a:avLst>
            </a:prstTxWarp>
            <a:spAutoFit/>
            <a:scene3d>
              <a:camera prst="orthographicFront"/>
              <a:lightRig dir="t" rig="flat">
                <a:rot lat="0" lon="0" rev="18900000"/>
              </a:lightRig>
            </a:scene3d>
            <a:sp3d contourW="6350" extrusionH="31750" prstMaterial="powder">
              <a:bevelT h="19050" prst="angle" w="19050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spcBef>
                <a:spcPct val="0"/>
              </a:spcBef>
              <a:defRPr/>
            </a:pPr>
            <a:r>
              <a:rPr b="1" dirty="0" i="1" lang="ru-RU" smtClean="0" sz="3600" u="sng">
                <a:solidFill>
                  <a:schemeClr val="accent2">
                    <a:lumMod val="60000"/>
                    <a:lumOff val="40000"/>
                  </a:schemeClr>
                </a:solidFill>
              </a:rPr>
              <a:t>«</a:t>
            </a:r>
            <a:r>
              <a:rPr b="1" dirty="0" err="1" i="1" lang="ru-RU" smtClean="0" sz="3600" u="sng">
                <a:solidFill>
                  <a:schemeClr val="accent2">
                    <a:lumMod val="60000"/>
                    <a:lumOff val="40000"/>
                  </a:schemeClr>
                </a:solidFill>
              </a:rPr>
              <a:t>Заморочки</a:t>
            </a:r>
            <a:r>
              <a:rPr b="1" dirty="0" i="1" lang="ru-RU" smtClean="0" sz="3600" u="sng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b="1" dirty="0" err="1" i="1" lang="ru-RU" smtClean="0" sz="3600" u="sng">
                <a:solidFill>
                  <a:schemeClr val="accent2">
                    <a:lumMod val="60000"/>
                    <a:lumOff val="40000"/>
                  </a:schemeClr>
                </a:solidFill>
              </a:rPr>
              <a:t>з</a:t>
            </a:r>
            <a:r>
              <a:rPr b="1" dirty="0" i="1" lang="ru-RU" smtClean="0" sz="3600" u="sng">
                <a:solidFill>
                  <a:schemeClr val="accent2">
                    <a:lumMod val="60000"/>
                    <a:lumOff val="40000"/>
                  </a:schemeClr>
                </a:solidFill>
              </a:rPr>
              <a:t> бочки».</a:t>
            </a:r>
            <a:endParaRPr dirty="0" lang="uk-UA" smtClean="0" sz="36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descr="сова.png" id="7208" name="Рисунок 79"/>
          <p:cNvPicPr>
            <a:picLocks noChangeAspect="1"/>
          </p:cNvPicPr>
          <p:nvPr/>
        </p:nvPicPr>
        <p:blipFill>
          <a:blip cstate="print" r:embed="rId2">
            <a:lum bright="-1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7300" y="3571876"/>
            <a:ext cx="280670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сова.png" id="42" name="Рисунок 79"/>
          <p:cNvPicPr>
            <a:picLocks noChangeAspect="1"/>
          </p:cNvPicPr>
          <p:nvPr/>
        </p:nvPicPr>
        <p:blipFill>
          <a:blip cstate="print" r:embed="rId2">
            <a:lum bright="-1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1900954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images.myshared.ru/476672/slide_24.jpg" id="46" name="Picture 4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642910" y="4284019"/>
            <a:ext cx="4172799" cy="2216815"/>
          </a:xfrm>
          <a:prstGeom prst="rect">
            <a:avLst/>
          </a:prstGeom>
          <a:noFill/>
        </p:spPr>
      </p:pic>
      <p:sp>
        <p:nvSpPr>
          <p:cNvPr id="48" name="Скругленный прямоугольник 115">
            <a:hlinkClick action="ppaction://hlinksldjump" r:id="rId4">
              <a:snd name="chimes.wav" r:embed="rId5"/>
            </a:hlinkClick>
          </p:cNvPr>
          <p:cNvSpPr/>
          <p:nvPr/>
        </p:nvSpPr>
        <p:spPr>
          <a:xfrm>
            <a:off x="4440226" y="3001100"/>
            <a:ext cx="648072" cy="648071"/>
          </a:xfrm>
          <a:prstGeom prst="roundRect">
            <a:avLst/>
          </a:prstGeom>
          <a:solidFill>
            <a:srgbClr val="7030A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dir="t" rig="brightRoom"/>
            </a:scene3d>
            <a:sp3d contourW="6350" prstMaterial="plastic">
              <a:bevelT h="20320" prst="angle" w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cap="all" dirty="0" lang="en-US" smtClean="0" sz="2400">
                <a:ln/>
                <a:solidFill>
                  <a:schemeClr val="accent1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  <a:latin charset="0" pitchFamily="66" typeface="Comic Sans MS"/>
              </a:rPr>
              <a:t>1</a:t>
            </a:r>
            <a:r>
              <a:rPr cap="all" dirty="0" lang="uk-UA" smtClean="0" sz="2400">
                <a:ln/>
                <a:solidFill>
                  <a:schemeClr val="accent1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  <a:latin charset="0" pitchFamily="66" typeface="Comic Sans MS"/>
              </a:rPr>
              <a:t>4</a:t>
            </a:r>
            <a:endParaRPr cap="all" dirty="0" lang="ru-RU" sz="1800">
              <a:ln/>
              <a:solidFill>
                <a:schemeClr val="accent1"/>
              </a:solidFill>
              <a:effectLst>
                <a:outerShdw algn="tl" blurRad="19685" dir="5400000" dist="12700" rotWithShape="0">
                  <a:schemeClr val="accent1">
                    <a:satMod val="130000"/>
                    <a:alpha val="60000"/>
                  </a:schemeClr>
                </a:outerShdw>
                <a:reflection algn="bl" blurRad="10000" dir="5400000" dist="500" endPos="48000" rotWithShape="0" stA="55000" sy="-100000"/>
              </a:effectLst>
              <a:latin charset="0" pitchFamily="66" typeface="Comic Sans MS"/>
            </a:endParaRPr>
          </a:p>
        </p:txBody>
      </p:sp>
      <p:sp>
        <p:nvSpPr>
          <p:cNvPr id="49" name="Скругленный прямоугольник 118">
            <a:hlinkClick action="ppaction://hlinksldjump" r:id="rId6">
              <a:snd name="chimes.wav" r:embed="rId5"/>
            </a:hlinkClick>
          </p:cNvPr>
          <p:cNvSpPr/>
          <p:nvPr/>
        </p:nvSpPr>
        <p:spPr>
          <a:xfrm>
            <a:off x="3714744" y="3000372"/>
            <a:ext cx="648072" cy="648071"/>
          </a:xfrm>
          <a:prstGeom prst="roundRect">
            <a:avLst/>
          </a:prstGeom>
          <a:solidFill>
            <a:srgbClr val="7030A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dir="t" rig="brightRoom"/>
            </a:scene3d>
            <a:sp3d contourW="6350" prstMaterial="plastic">
              <a:bevelT h="20320" prst="angle" w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cap="all" dirty="0" lang="en-US" smtClean="0" sz="2400">
                <a:ln/>
                <a:solidFill>
                  <a:schemeClr val="accent1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  <a:latin charset="0" pitchFamily="66" typeface="Comic Sans MS"/>
              </a:rPr>
              <a:t>1</a:t>
            </a:r>
            <a:r>
              <a:rPr cap="all" dirty="0" lang="uk-UA" smtClean="0" sz="2400">
                <a:ln/>
                <a:solidFill>
                  <a:schemeClr val="accent1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  <a:latin charset="0" pitchFamily="66" typeface="Comic Sans MS"/>
              </a:rPr>
              <a:t>3</a:t>
            </a:r>
            <a:endParaRPr cap="all" dirty="0" lang="ru-RU" sz="1800">
              <a:ln/>
              <a:solidFill>
                <a:schemeClr val="accent1"/>
              </a:solidFill>
              <a:effectLst>
                <a:outerShdw algn="tl" blurRad="19685" dir="5400000" dist="12700" rotWithShape="0">
                  <a:schemeClr val="accent1">
                    <a:satMod val="130000"/>
                    <a:alpha val="60000"/>
                  </a:schemeClr>
                </a:outerShdw>
                <a:reflection algn="bl" blurRad="10000" dir="5400000" dist="500" endPos="48000" rotWithShape="0" stA="55000" sy="-100000"/>
              </a:effectLst>
              <a:latin charset="0" pitchFamily="66" typeface="Comic Sans MS"/>
            </a:endParaRPr>
          </a:p>
        </p:txBody>
      </p:sp>
      <p:sp>
        <p:nvSpPr>
          <p:cNvPr id="51" name="Скругленный прямоугольник 134">
            <a:hlinkClick action="ppaction://hlinksldjump" r:id="rId7">
              <a:snd name="chimes.wav" r:embed="rId5"/>
            </a:hlinkClick>
          </p:cNvPr>
          <p:cNvSpPr/>
          <p:nvPr/>
        </p:nvSpPr>
        <p:spPr>
          <a:xfrm>
            <a:off x="3000364" y="1571612"/>
            <a:ext cx="648072" cy="648072"/>
          </a:xfrm>
          <a:prstGeom prst="roundRect">
            <a:avLst/>
          </a:prstGeom>
          <a:solidFill>
            <a:srgbClr val="7030A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dir="t" rig="brightRoom"/>
            </a:scene3d>
            <a:sp3d contourW="6350" prstMaterial="plastic">
              <a:bevelT h="20320" prst="angle" w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cap="all" dirty="0" lang="uk-UA" smtClean="0" sz="2400">
                <a:ln/>
                <a:solidFill>
                  <a:schemeClr val="accent1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  <a:latin charset="0" pitchFamily="66" typeface="Comic Sans MS"/>
              </a:rPr>
              <a:t>2</a:t>
            </a:r>
            <a:endParaRPr cap="all" dirty="0" lang="ru-RU" sz="1800">
              <a:ln/>
              <a:solidFill>
                <a:schemeClr val="accent1"/>
              </a:solidFill>
              <a:effectLst>
                <a:outerShdw algn="tl" blurRad="19685" dir="5400000" dist="12700" rotWithShape="0">
                  <a:schemeClr val="accent1">
                    <a:satMod val="130000"/>
                    <a:alpha val="60000"/>
                  </a:schemeClr>
                </a:outerShdw>
                <a:reflection algn="bl" blurRad="10000" dir="5400000" dist="500" endPos="48000" rotWithShape="0" stA="55000" sy="-100000"/>
              </a:effectLst>
              <a:latin charset="0" pitchFamily="66" typeface="Comic Sans MS"/>
            </a:endParaRPr>
          </a:p>
        </p:txBody>
      </p:sp>
      <p:sp>
        <p:nvSpPr>
          <p:cNvPr id="52" name="Скругленный прямоугольник 135">
            <a:hlinkClick action="ppaction://hlinksldjump" r:id="rId8">
              <a:snd name="chimes.wav" r:embed="rId5"/>
            </a:hlinkClick>
          </p:cNvPr>
          <p:cNvSpPr/>
          <p:nvPr/>
        </p:nvSpPr>
        <p:spPr>
          <a:xfrm>
            <a:off x="4441118" y="1562935"/>
            <a:ext cx="648072" cy="648072"/>
          </a:xfrm>
          <a:prstGeom prst="roundRect">
            <a:avLst/>
          </a:prstGeom>
          <a:solidFill>
            <a:srgbClr val="7030A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dir="t" rig="brightRoom"/>
            </a:scene3d>
            <a:sp3d contourW="6350" prstMaterial="plastic">
              <a:bevelT h="20320" prst="angle" w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cap="all" dirty="0" lang="en-US" smtClean="0" sz="2400">
                <a:ln/>
                <a:solidFill>
                  <a:schemeClr val="accent1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  <a:latin charset="0" pitchFamily="66" typeface="Comic Sans MS"/>
              </a:rPr>
              <a:t>4</a:t>
            </a:r>
            <a:endParaRPr cap="all" dirty="0" lang="ru-RU" sz="1800">
              <a:ln/>
              <a:solidFill>
                <a:schemeClr val="accent1"/>
              </a:solidFill>
              <a:effectLst>
                <a:outerShdw algn="tl" blurRad="19685" dir="5400000" dist="12700" rotWithShape="0">
                  <a:schemeClr val="accent1">
                    <a:satMod val="130000"/>
                    <a:alpha val="60000"/>
                  </a:schemeClr>
                </a:outerShdw>
                <a:reflection algn="bl" blurRad="10000" dir="5400000" dist="500" endPos="48000" rotWithShape="0" stA="55000" sy="-100000"/>
              </a:effectLst>
              <a:latin charset="0" pitchFamily="66" typeface="Comic Sans MS"/>
            </a:endParaRPr>
          </a:p>
        </p:txBody>
      </p:sp>
      <p:sp>
        <p:nvSpPr>
          <p:cNvPr id="55" name="Скругленный прямоугольник 138">
            <a:hlinkClick action="ppaction://hlinksldjump" r:id="rId9">
              <a:snd name="chimes.wav" r:embed="rId5"/>
            </a:hlinkClick>
          </p:cNvPr>
          <p:cNvSpPr/>
          <p:nvPr/>
        </p:nvSpPr>
        <p:spPr>
          <a:xfrm>
            <a:off x="2300703" y="2283660"/>
            <a:ext cx="648072" cy="648072"/>
          </a:xfrm>
          <a:prstGeom prst="roundRect">
            <a:avLst/>
          </a:prstGeom>
          <a:solidFill>
            <a:srgbClr val="7030A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dir="t" rig="brightRoom"/>
            </a:scene3d>
            <a:sp3d contourW="6350" prstMaterial="plastic">
              <a:bevelT h="20320" prst="angle" w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cap="all" dirty="0" lang="en-US" smtClean="0" sz="2400">
                <a:ln/>
                <a:solidFill>
                  <a:schemeClr val="accent1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  <a:latin charset="0" pitchFamily="66" typeface="Comic Sans MS"/>
              </a:rPr>
              <a:t>6</a:t>
            </a:r>
            <a:endParaRPr cap="all" dirty="0" lang="ru-RU" sz="1800">
              <a:ln/>
              <a:solidFill>
                <a:schemeClr val="accent1"/>
              </a:solidFill>
              <a:effectLst>
                <a:outerShdw algn="tl" blurRad="19685" dir="5400000" dist="12700" rotWithShape="0">
                  <a:schemeClr val="accent1">
                    <a:satMod val="130000"/>
                    <a:alpha val="60000"/>
                  </a:schemeClr>
                </a:outerShdw>
                <a:reflection algn="bl" blurRad="10000" dir="5400000" dist="500" endPos="48000" rotWithShape="0" stA="55000" sy="-100000"/>
              </a:effectLst>
              <a:latin charset="0" pitchFamily="66" typeface="Comic Sans MS"/>
            </a:endParaRPr>
          </a:p>
        </p:txBody>
      </p:sp>
      <p:sp>
        <p:nvSpPr>
          <p:cNvPr id="56" name="Скругленный прямоугольник 139">
            <a:hlinkClick action="ppaction://hlinksldjump" r:id="rId10">
              <a:snd name="chimes.wav" r:embed="rId5"/>
            </a:hlinkClick>
          </p:cNvPr>
          <p:cNvSpPr/>
          <p:nvPr/>
        </p:nvSpPr>
        <p:spPr>
          <a:xfrm>
            <a:off x="3021012" y="2283660"/>
            <a:ext cx="648072" cy="648072"/>
          </a:xfrm>
          <a:prstGeom prst="roundRect">
            <a:avLst/>
          </a:prstGeom>
          <a:solidFill>
            <a:srgbClr val="7030A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dir="t" rig="brightRoom"/>
            </a:scene3d>
            <a:sp3d contourW="6350" prstMaterial="plastic">
              <a:bevelT h="20320" prst="angle" w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cap="all" dirty="0" lang="en-US" smtClean="0" sz="2400">
                <a:ln/>
                <a:solidFill>
                  <a:schemeClr val="accent1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  <a:latin charset="0" pitchFamily="66" typeface="Comic Sans MS"/>
              </a:rPr>
              <a:t>7</a:t>
            </a:r>
            <a:endParaRPr cap="all" dirty="0" lang="ru-RU" sz="1800">
              <a:ln/>
              <a:solidFill>
                <a:schemeClr val="accent1"/>
              </a:solidFill>
              <a:effectLst>
                <a:outerShdw algn="tl" blurRad="19685" dir="5400000" dist="12700" rotWithShape="0">
                  <a:schemeClr val="accent1">
                    <a:satMod val="130000"/>
                    <a:alpha val="60000"/>
                  </a:schemeClr>
                </a:outerShdw>
                <a:reflection algn="bl" blurRad="10000" dir="5400000" dist="500" endPos="48000" rotWithShape="0" stA="55000" sy="-100000"/>
              </a:effectLst>
              <a:latin charset="0" pitchFamily="66" typeface="Comic Sans MS"/>
            </a:endParaRPr>
          </a:p>
        </p:txBody>
      </p:sp>
      <p:sp>
        <p:nvSpPr>
          <p:cNvPr id="57" name="Скругленный прямоугольник 140">
            <a:hlinkClick action="ppaction://hlinksldjump" r:id="rId11">
              <a:snd name="chimes.wav" r:embed="rId5"/>
            </a:hlinkClick>
          </p:cNvPr>
          <p:cNvSpPr/>
          <p:nvPr/>
        </p:nvSpPr>
        <p:spPr>
          <a:xfrm>
            <a:off x="3719501" y="2283660"/>
            <a:ext cx="648072" cy="648072"/>
          </a:xfrm>
          <a:prstGeom prst="roundRect">
            <a:avLst/>
          </a:prstGeom>
          <a:solidFill>
            <a:srgbClr val="7030A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dir="t" rig="brightRoom"/>
            </a:scene3d>
            <a:sp3d contourW="6350" prstMaterial="plastic">
              <a:bevelT h="20320" prst="angle" w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cap="all" dirty="0" lang="en-US" smtClean="0" sz="2400">
                <a:ln/>
                <a:solidFill>
                  <a:schemeClr val="accent1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  <a:latin charset="0" pitchFamily="66" typeface="Comic Sans MS"/>
              </a:rPr>
              <a:t>8</a:t>
            </a:r>
            <a:endParaRPr cap="all" dirty="0" lang="ru-RU" sz="1800">
              <a:ln/>
              <a:solidFill>
                <a:schemeClr val="accent1"/>
              </a:solidFill>
              <a:effectLst>
                <a:outerShdw algn="tl" blurRad="19685" dir="5400000" dist="12700" rotWithShape="0">
                  <a:schemeClr val="accent1">
                    <a:satMod val="130000"/>
                    <a:alpha val="60000"/>
                  </a:schemeClr>
                </a:outerShdw>
                <a:reflection algn="bl" blurRad="10000" dir="5400000" dist="500" endPos="48000" rotWithShape="0" stA="55000" sy="-100000"/>
              </a:effectLst>
              <a:latin charset="0" pitchFamily="66" typeface="Comic Sans MS"/>
            </a:endParaRPr>
          </a:p>
        </p:txBody>
      </p:sp>
      <p:sp>
        <p:nvSpPr>
          <p:cNvPr id="58" name="Скругленный прямоугольник 141">
            <a:hlinkClick action="ppaction://hlinksldjump" r:id="rId12">
              <a:snd name="chimes.wav" r:embed="rId5"/>
            </a:hlinkClick>
          </p:cNvPr>
          <p:cNvSpPr/>
          <p:nvPr/>
        </p:nvSpPr>
        <p:spPr>
          <a:xfrm>
            <a:off x="4442186" y="2291597"/>
            <a:ext cx="648072" cy="648072"/>
          </a:xfrm>
          <a:prstGeom prst="roundRect">
            <a:avLst/>
          </a:prstGeom>
          <a:solidFill>
            <a:srgbClr val="7030A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dir="t" rig="brightRoom"/>
            </a:scene3d>
            <a:sp3d contourW="6350" prstMaterial="plastic">
              <a:bevelT h="20320" prst="angle" w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cap="all" dirty="0" lang="en-US" smtClean="0" sz="1800">
                <a:ln/>
                <a:solidFill>
                  <a:schemeClr val="accent1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  <a:latin charset="0" pitchFamily="66" typeface="Comic Sans MS"/>
              </a:rPr>
              <a:t>9</a:t>
            </a:r>
            <a:endParaRPr cap="all" dirty="0" lang="ru-RU" sz="1800">
              <a:ln/>
              <a:solidFill>
                <a:schemeClr val="accent1"/>
              </a:solidFill>
              <a:effectLst>
                <a:outerShdw algn="tl" blurRad="19685" dir="5400000" dist="12700" rotWithShape="0">
                  <a:schemeClr val="accent1">
                    <a:satMod val="130000"/>
                    <a:alpha val="60000"/>
                  </a:schemeClr>
                </a:outerShdw>
                <a:reflection algn="bl" blurRad="10000" dir="5400000" dist="500" endPos="48000" rotWithShape="0" stA="55000" sy="-100000"/>
              </a:effectLst>
              <a:latin charset="0" pitchFamily="66" typeface="Comic Sans MS"/>
            </a:endParaRPr>
          </a:p>
        </p:txBody>
      </p:sp>
      <p:sp>
        <p:nvSpPr>
          <p:cNvPr id="59" name="Скругленный прямоугольник 142">
            <a:hlinkClick action="ppaction://hlinksldjump" r:id="rId13">
              <a:snd name="chimes.wav" r:embed="rId5"/>
            </a:hlinkClick>
          </p:cNvPr>
          <p:cNvSpPr/>
          <p:nvPr/>
        </p:nvSpPr>
        <p:spPr>
          <a:xfrm>
            <a:off x="5160256" y="2281962"/>
            <a:ext cx="648072" cy="648072"/>
          </a:xfrm>
          <a:prstGeom prst="roundRect">
            <a:avLst/>
          </a:prstGeom>
          <a:solidFill>
            <a:srgbClr val="7030A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dir="t" rig="brightRoom"/>
            </a:scene3d>
            <a:sp3d contourW="6350" prstMaterial="plastic">
              <a:bevelT h="20320" prst="angle" w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cap="all" dirty="0" lang="en-US" smtClean="0" sz="2400">
                <a:ln/>
                <a:solidFill>
                  <a:schemeClr val="accent1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  <a:latin charset="0" pitchFamily="66" typeface="Comic Sans MS"/>
              </a:rPr>
              <a:t>10</a:t>
            </a:r>
            <a:endParaRPr cap="all" dirty="0" lang="ru-RU" sz="1800">
              <a:ln/>
              <a:solidFill>
                <a:schemeClr val="accent1"/>
              </a:solidFill>
              <a:effectLst>
                <a:outerShdw algn="tl" blurRad="19685" dir="5400000" dist="12700" rotWithShape="0">
                  <a:schemeClr val="accent1">
                    <a:satMod val="130000"/>
                    <a:alpha val="60000"/>
                  </a:schemeClr>
                </a:outerShdw>
                <a:reflection algn="bl" blurRad="10000" dir="5400000" dist="500" endPos="48000" rotWithShape="0" stA="55000" sy="-100000"/>
              </a:effectLst>
              <a:latin charset="0" pitchFamily="66" typeface="Comic Sans MS"/>
            </a:endParaRPr>
          </a:p>
        </p:txBody>
      </p:sp>
      <p:sp>
        <p:nvSpPr>
          <p:cNvPr id="61" name="Скругленный прямоугольник 144">
            <a:hlinkClick action="ppaction://hlinksldjump" r:id="rId14">
              <a:snd name="chimes.wav" r:embed="rId5"/>
            </a:hlinkClick>
          </p:cNvPr>
          <p:cNvSpPr/>
          <p:nvPr/>
        </p:nvSpPr>
        <p:spPr>
          <a:xfrm>
            <a:off x="2285984" y="3000372"/>
            <a:ext cx="648072" cy="648071"/>
          </a:xfrm>
          <a:prstGeom prst="roundRect">
            <a:avLst/>
          </a:prstGeom>
          <a:solidFill>
            <a:srgbClr val="7030A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dir="t" rig="brightRoom"/>
            </a:scene3d>
            <a:sp3d contourW="6350" prstMaterial="plastic">
              <a:bevelT h="20320" prst="angle" w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cap="all" dirty="0" lang="en-US" smtClean="0" sz="2400">
                <a:ln/>
                <a:solidFill>
                  <a:schemeClr val="accent1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  <a:latin charset="0" pitchFamily="66" typeface="Comic Sans MS"/>
              </a:rPr>
              <a:t>11</a:t>
            </a:r>
            <a:endParaRPr cap="all" dirty="0" lang="ru-RU" sz="1800">
              <a:ln/>
              <a:solidFill>
                <a:schemeClr val="accent1"/>
              </a:solidFill>
              <a:effectLst>
                <a:outerShdw algn="tl" blurRad="19685" dir="5400000" dist="12700" rotWithShape="0">
                  <a:schemeClr val="accent1">
                    <a:satMod val="130000"/>
                    <a:alpha val="60000"/>
                  </a:schemeClr>
                </a:outerShdw>
                <a:reflection algn="bl" blurRad="10000" dir="5400000" dist="500" endPos="48000" rotWithShape="0" stA="55000" sy="-100000"/>
              </a:effectLst>
              <a:latin charset="0" pitchFamily="66" typeface="Comic Sans MS"/>
            </a:endParaRPr>
          </a:p>
        </p:txBody>
      </p:sp>
      <p:sp>
        <p:nvSpPr>
          <p:cNvPr id="62" name="Скругленный прямоугольник 145">
            <a:hlinkClick action="ppaction://hlinksldjump" r:id="rId15">
              <a:snd name="chimes.wav" r:embed="rId5"/>
            </a:hlinkClick>
          </p:cNvPr>
          <p:cNvSpPr/>
          <p:nvPr/>
        </p:nvSpPr>
        <p:spPr>
          <a:xfrm>
            <a:off x="3000364" y="3000372"/>
            <a:ext cx="648072" cy="648071"/>
          </a:xfrm>
          <a:prstGeom prst="roundRect">
            <a:avLst/>
          </a:prstGeom>
          <a:solidFill>
            <a:srgbClr val="7030A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dir="t" rig="brightRoom"/>
            </a:scene3d>
            <a:sp3d contourW="6350" prstMaterial="plastic">
              <a:bevelT h="20320" prst="angle" w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cap="all" dirty="0" lang="en-US" sz="2400">
                <a:ln/>
                <a:solidFill>
                  <a:schemeClr val="accent1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  <a:latin charset="0" pitchFamily="66" typeface="Comic Sans MS"/>
              </a:rPr>
              <a:t>1</a:t>
            </a:r>
            <a:r>
              <a:rPr cap="all" dirty="0" lang="en-US" smtClean="0" sz="2400">
                <a:ln/>
                <a:solidFill>
                  <a:schemeClr val="accent1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  <a:latin charset="0" pitchFamily="66" typeface="Comic Sans MS"/>
              </a:rPr>
              <a:t>2</a:t>
            </a:r>
            <a:endParaRPr cap="all" dirty="0" lang="ru-RU" sz="1800">
              <a:ln/>
              <a:solidFill>
                <a:schemeClr val="accent1"/>
              </a:solidFill>
              <a:effectLst>
                <a:outerShdw algn="tl" blurRad="19685" dir="5400000" dist="12700" rotWithShape="0">
                  <a:schemeClr val="accent1">
                    <a:satMod val="130000"/>
                    <a:alpha val="60000"/>
                  </a:schemeClr>
                </a:outerShdw>
                <a:reflection algn="bl" blurRad="10000" dir="5400000" dist="500" endPos="48000" rotWithShape="0" stA="55000" sy="-100000"/>
              </a:effectLst>
              <a:latin charset="0" pitchFamily="66" typeface="Comic Sans MS"/>
            </a:endParaRPr>
          </a:p>
        </p:txBody>
      </p:sp>
      <p:sp>
        <p:nvSpPr>
          <p:cNvPr id="63" name="Скругленный прямоугольник 146">
            <a:hlinkClick action="ppaction://hlinksldjump" r:id="rId16">
              <a:snd name="chimes.wav" r:embed="rId5"/>
            </a:hlinkClick>
          </p:cNvPr>
          <p:cNvSpPr/>
          <p:nvPr/>
        </p:nvSpPr>
        <p:spPr>
          <a:xfrm>
            <a:off x="5143504" y="3000372"/>
            <a:ext cx="648072" cy="648071"/>
          </a:xfrm>
          <a:prstGeom prst="roundRect">
            <a:avLst/>
          </a:prstGeom>
          <a:solidFill>
            <a:srgbClr val="7030A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dir="t" rig="brightRoom"/>
            </a:scene3d>
            <a:sp3d contourW="6350" prstMaterial="plastic">
              <a:bevelT h="20320" prst="angle" w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cap="all" dirty="0" lang="en-US" smtClean="0" sz="2400">
                <a:ln/>
                <a:solidFill>
                  <a:schemeClr val="accent1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  <a:latin charset="0" pitchFamily="66" typeface="Comic Sans MS"/>
              </a:rPr>
              <a:t>1</a:t>
            </a:r>
            <a:r>
              <a:rPr cap="all" dirty="0" lang="uk-UA" smtClean="0" sz="2400">
                <a:ln/>
                <a:solidFill>
                  <a:schemeClr val="accent1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  <a:latin charset="0" pitchFamily="66" typeface="Comic Sans MS"/>
              </a:rPr>
              <a:t>5</a:t>
            </a:r>
            <a:endParaRPr cap="all" dirty="0" lang="ru-RU" sz="1800">
              <a:ln/>
              <a:solidFill>
                <a:schemeClr val="accent1"/>
              </a:solidFill>
              <a:effectLst>
                <a:outerShdw algn="tl" blurRad="19685" dir="5400000" dist="12700" rotWithShape="0">
                  <a:schemeClr val="accent1">
                    <a:satMod val="130000"/>
                    <a:alpha val="60000"/>
                  </a:schemeClr>
                </a:outerShdw>
                <a:reflection algn="bl" blurRad="10000" dir="5400000" dist="500" endPos="48000" rotWithShape="0" stA="55000" sy="-100000"/>
              </a:effectLst>
              <a:latin charset="0" pitchFamily="66" typeface="Comic Sans MS"/>
            </a:endParaRPr>
          </a:p>
        </p:txBody>
      </p:sp>
      <p:sp>
        <p:nvSpPr>
          <p:cNvPr id="65" name="Скругленный прямоугольник 146">
            <a:hlinkClick action="ppaction://hlinksldjump" r:id="rId17">
              <a:snd name="chimes.wav" r:embed="rId5"/>
            </a:hlinkClick>
          </p:cNvPr>
          <p:cNvSpPr/>
          <p:nvPr/>
        </p:nvSpPr>
        <p:spPr>
          <a:xfrm>
            <a:off x="3714744" y="1571612"/>
            <a:ext cx="648072" cy="648071"/>
          </a:xfrm>
          <a:prstGeom prst="roundRect">
            <a:avLst/>
          </a:prstGeom>
          <a:solidFill>
            <a:srgbClr val="7030A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dir="t" rig="brightRoom"/>
            </a:scene3d>
            <a:sp3d contourW="6350" prstMaterial="plastic">
              <a:bevelT h="20320" prst="angle" w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cap="all" dirty="0" lang="en-US" smtClean="0" sz="2400">
                <a:ln/>
                <a:solidFill>
                  <a:schemeClr val="accent1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  <a:latin charset="0" pitchFamily="66" typeface="Comic Sans MS"/>
              </a:rPr>
              <a:t>3</a:t>
            </a:r>
            <a:endParaRPr cap="all" dirty="0" lang="ru-RU" sz="1800">
              <a:ln/>
              <a:solidFill>
                <a:schemeClr val="accent1"/>
              </a:solidFill>
              <a:effectLst>
                <a:outerShdw algn="tl" blurRad="19685" dir="5400000" dist="12700" rotWithShape="0">
                  <a:schemeClr val="accent1">
                    <a:satMod val="130000"/>
                    <a:alpha val="60000"/>
                  </a:schemeClr>
                </a:outerShdw>
                <a:reflection algn="bl" blurRad="10000" dir="5400000" dist="500" endPos="48000" rotWithShape="0" stA="55000" sy="-100000"/>
              </a:effectLst>
              <a:latin charset="0" pitchFamily="66" typeface="Comic Sans MS"/>
            </a:endParaRPr>
          </a:p>
        </p:txBody>
      </p:sp>
      <p:sp>
        <p:nvSpPr>
          <p:cNvPr id="66" name="Скругленный прямоугольник 146">
            <a:hlinkClick action="ppaction://hlinksldjump" r:id="rId18">
              <a:snd name="chimes.wav" r:embed="rId5"/>
            </a:hlinkClick>
          </p:cNvPr>
          <p:cNvSpPr/>
          <p:nvPr/>
        </p:nvSpPr>
        <p:spPr>
          <a:xfrm>
            <a:off x="2285984" y="1571612"/>
            <a:ext cx="648072" cy="648071"/>
          </a:xfrm>
          <a:prstGeom prst="roundRect">
            <a:avLst/>
          </a:prstGeom>
          <a:solidFill>
            <a:srgbClr val="7030A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dir="t" rig="brightRoom"/>
            </a:scene3d>
            <a:sp3d contourW="6350" prstMaterial="plastic">
              <a:bevelT h="20320" prst="angle" w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cap="all" dirty="0" lang="en-US" smtClean="0" sz="2400">
                <a:ln/>
                <a:solidFill>
                  <a:schemeClr val="accent1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  <a:latin charset="0" pitchFamily="66" typeface="Comic Sans MS"/>
              </a:rPr>
              <a:t>1</a:t>
            </a:r>
            <a:endParaRPr cap="all" dirty="0" lang="ru-RU" sz="1800">
              <a:ln/>
              <a:solidFill>
                <a:schemeClr val="accent1"/>
              </a:solidFill>
              <a:effectLst>
                <a:outerShdw algn="tl" blurRad="19685" dir="5400000" dist="12700" rotWithShape="0">
                  <a:schemeClr val="accent1">
                    <a:satMod val="130000"/>
                    <a:alpha val="60000"/>
                  </a:schemeClr>
                </a:outerShdw>
                <a:reflection algn="bl" blurRad="10000" dir="5400000" dist="500" endPos="48000" rotWithShape="0" stA="55000" sy="-100000"/>
              </a:effectLst>
              <a:latin charset="0" pitchFamily="66" typeface="Comic Sans MS"/>
            </a:endParaRPr>
          </a:p>
        </p:txBody>
      </p:sp>
      <p:sp>
        <p:nvSpPr>
          <p:cNvPr id="67" name="Скругленный прямоугольник 146">
            <a:hlinkClick action="ppaction://hlinksldjump" r:id="rId19">
              <a:snd name="chimes.wav" r:embed="rId5"/>
            </a:hlinkClick>
          </p:cNvPr>
          <p:cNvSpPr/>
          <p:nvPr/>
        </p:nvSpPr>
        <p:spPr>
          <a:xfrm>
            <a:off x="5143504" y="1571612"/>
            <a:ext cx="648072" cy="648071"/>
          </a:xfrm>
          <a:prstGeom prst="roundRect">
            <a:avLst/>
          </a:prstGeom>
          <a:solidFill>
            <a:srgbClr val="7030A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dir="t" rig="brightRoom"/>
            </a:scene3d>
            <a:sp3d contourW="6350" prstMaterial="plastic">
              <a:bevelT h="20320" prst="angle" w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cap="all" dirty="0" lang="uk-UA" smtClean="0" sz="2400">
                <a:ln/>
                <a:solidFill>
                  <a:schemeClr val="accent1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  <a:latin charset="0" pitchFamily="66" typeface="Comic Sans MS"/>
              </a:rPr>
              <a:t>5</a:t>
            </a:r>
            <a:endParaRPr cap="all" dirty="0" lang="ru-RU" sz="1800">
              <a:ln/>
              <a:solidFill>
                <a:schemeClr val="accent1"/>
              </a:solidFill>
              <a:effectLst>
                <a:outerShdw algn="tl" blurRad="19685" dir="5400000" dist="12700" rotWithShape="0">
                  <a:schemeClr val="accent1">
                    <a:satMod val="130000"/>
                    <a:alpha val="60000"/>
                  </a:schemeClr>
                </a:outerShdw>
                <a:reflection algn="bl" blurRad="10000" dir="5400000" dist="500" endPos="48000" rotWithShape="0" stA="55000" sy="-100000"/>
              </a:effectLst>
              <a:latin charset="0" pitchFamily="66" typeface="Comic Sans MS"/>
            </a:endParaRPr>
          </a:p>
        </p:txBody>
      </p:sp>
      <p:sp>
        <p:nvSpPr>
          <p:cNvPr id="22" name="AutoShape 41">
            <a:hlinkClick action="ppaction://hlinksldjump" highlightClick="1" r:id="rId20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 wrap="none"/>
          <a:lstStyle/>
          <a:p>
            <a:endParaRPr lang="uk-UA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000" spd="slow">
        <p14:prism isContent="1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evtFilter="cancelBubble" fill="hold" id="2" nodeType="interactiveSeq" restart="whenNotActive">
                <p:stCondLst>
                  <p:cond delay="0" evt="onClick">
                    <p:tgtEl>
                      <p:spTgt spid="48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3">
                      <p:stCondLst>
                        <p:cond delay="0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id="5" nodeType="withEffect" presetClass="emph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dur="indefinite" id="6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dur="indefinite" id="7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48"/>
                  </p:tgtEl>
                </p:cond>
              </p:nextCondLst>
            </p:seq>
            <p:seq concurrent="1" nextAc="seek">
              <p:cTn evtFilter="cancelBubble" fill="hold" id="8" nodeType="interactiveSeq" restart="whenNotActive">
                <p:stCondLst>
                  <p:cond delay="0" evt="onClick">
                    <p:tgtEl>
                      <p:spTgt spid="49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9">
                      <p:stCondLst>
                        <p:cond delay="0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id="11" nodeType="withEffect" presetClass="emph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dur="indefinite" id="12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dur="indefinite" id="13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49"/>
                  </p:tgtEl>
                </p:cond>
              </p:nextCondLst>
            </p:seq>
            <p:seq concurrent="1" nextAc="seek">
              <p:cTn evtFilter="cancelBubble" fill="hold" id="14" nodeType="interactiveSeq" restart="whenNotActive">
                <p:stCondLst>
                  <p:cond delay="0" evt="onClick">
                    <p:tgtEl>
                      <p:spTgt spid="51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15">
                      <p:stCondLst>
                        <p:cond delay="0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id="17" nodeType="withEffect" presetClass="emph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dur="indefinite" id="18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dur="indefinite" id="19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1"/>
                  </p:tgtEl>
                </p:cond>
              </p:nextCondLst>
            </p:seq>
            <p:seq concurrent="1" nextAc="seek">
              <p:cTn evtFilter="cancelBubble" fill="hold" id="20" nodeType="interactiveSeq" restart="whenNotActive">
                <p:stCondLst>
                  <p:cond delay="0" evt="onClick">
                    <p:tgtEl>
                      <p:spTgt spid="55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21">
                      <p:stCondLst>
                        <p:cond delay="0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id="23" nodeType="withEffect" presetClass="emph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dur="indefinite" id="24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dur="indefinite" id="25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5"/>
                  </p:tgtEl>
                </p:cond>
              </p:nextCondLst>
            </p:seq>
            <p:seq concurrent="1" nextAc="seek">
              <p:cTn evtFilter="cancelBubble" fill="hold" id="26" nodeType="interactiveSeq" restart="whenNotActive">
                <p:stCondLst>
                  <p:cond delay="0" evt="onClick">
                    <p:tgtEl>
                      <p:spTgt spid="56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27">
                      <p:stCondLst>
                        <p:cond delay="0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id="29" nodeType="withEffect" presetClass="emph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dur="indefinite" id="3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dur="indefinite" id="3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6"/>
                  </p:tgtEl>
                </p:cond>
              </p:nextCondLst>
            </p:seq>
            <p:seq concurrent="1" nextAc="seek">
              <p:cTn evtFilter="cancelBubble" fill="hold" id="32" nodeType="interactiveSeq" restart="whenNotActive">
                <p:stCondLst>
                  <p:cond delay="0" evt="onClick">
                    <p:tgtEl>
                      <p:spTgt spid="57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33">
                      <p:stCondLst>
                        <p:cond delay="0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id="35" nodeType="withEffect" presetClass="emph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dur="indefinite" id="36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dur="indefinite" id="37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7"/>
                  </p:tgtEl>
                </p:cond>
              </p:nextCondLst>
            </p:seq>
            <p:seq concurrent="1" nextAc="seek">
              <p:cTn evtFilter="cancelBubble" fill="hold" id="38" nodeType="interactiveSeq" restart="whenNotActive">
                <p:stCondLst>
                  <p:cond delay="0" evt="onClick">
                    <p:tgtEl>
                      <p:spTgt spid="58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39">
                      <p:stCondLst>
                        <p:cond delay="0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id="41" nodeType="withEffect" presetClass="emph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dur="indefinite" id="42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dur="indefinite" id="43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8"/>
                  </p:tgtEl>
                </p:cond>
              </p:nextCondLst>
            </p:seq>
            <p:seq concurrent="1" nextAc="seek">
              <p:cTn evtFilter="cancelBubble" fill="hold" id="44" nodeType="interactiveSeq" restart="whenNotActive">
                <p:stCondLst>
                  <p:cond delay="0" evt="onClick">
                    <p:tgtEl>
                      <p:spTgt spid="61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45">
                      <p:stCondLst>
                        <p:cond delay="0"/>
                      </p:stCondLst>
                      <p:childTnLst>
                        <p:par>
                          <p:cTn fill="hold" id="46">
                            <p:stCondLst>
                              <p:cond delay="0"/>
                            </p:stCondLst>
                            <p:childTnLst>
                              <p:par>
                                <p:cTn id="47" nodeType="withEffect" presetClass="emph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dur="indefinite" id="48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dur="indefinite" id="49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61"/>
                  </p:tgtEl>
                </p:cond>
              </p:nextCondLst>
            </p:seq>
            <p:seq concurrent="1" nextAc="seek">
              <p:cTn evtFilter="cancelBubble" fill="hold" id="50" nodeType="interactiveSeq" restart="whenNotActive">
                <p:stCondLst>
                  <p:cond delay="0" evt="onClick">
                    <p:tgtEl>
                      <p:spTgt spid="62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51">
                      <p:stCondLst>
                        <p:cond delay="0"/>
                      </p:stCondLst>
                      <p:childTnLst>
                        <p:par>
                          <p:cTn fill="hold" id="52">
                            <p:stCondLst>
                              <p:cond delay="0"/>
                            </p:stCondLst>
                            <p:childTnLst>
                              <p:par>
                                <p:cTn id="53" nodeType="withEffect" presetClass="emph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dur="indefinite" id="54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dur="indefinite" id="55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62"/>
                  </p:tgtEl>
                </p:cond>
              </p:nextCondLst>
            </p:seq>
            <p:seq concurrent="1" nextAc="seek">
              <p:cTn evtFilter="cancelBubble" fill="hold" id="56" nodeType="interactiveSeq" restart="whenNotActive">
                <p:stCondLst>
                  <p:cond delay="0" evt="onClick">
                    <p:tgtEl>
                      <p:spTgt spid="63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57">
                      <p:stCondLst>
                        <p:cond delay="0"/>
                      </p:stCondLst>
                      <p:childTnLst>
                        <p:par>
                          <p:cTn fill="hold" id="58">
                            <p:stCondLst>
                              <p:cond delay="0"/>
                            </p:stCondLst>
                            <p:childTnLst>
                              <p:par>
                                <p:cTn id="59" nodeType="withEffect" presetClass="emph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dur="indefinite" id="6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dur="indefinite" id="6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63"/>
                  </p:tgtEl>
                </p:cond>
              </p:nextCondLst>
            </p:seq>
            <p:seq concurrent="1" nextAc="seek">
              <p:cTn evtFilter="cancelBubble" fill="hold" id="62" nodeType="interactiveSeq" restart="whenNotActive">
                <p:stCondLst>
                  <p:cond delay="0" evt="onClick">
                    <p:tgtEl>
                      <p:spTgt spid="52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63">
                      <p:stCondLst>
                        <p:cond delay="0"/>
                      </p:stCondLst>
                      <p:childTnLst>
                        <p:par>
                          <p:cTn fill="hold" id="64">
                            <p:stCondLst>
                              <p:cond delay="0"/>
                            </p:stCondLst>
                            <p:childTnLst>
                              <p:par>
                                <p:cTn id="65" nodeType="withEffect" presetClass="emph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dur="indefinite" id="66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dur="indefinite" id="67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2"/>
                  </p:tgtEl>
                </p:cond>
              </p:nextCondLst>
            </p:seq>
            <p:seq concurrent="1" nextAc="seek">
              <p:cTn evtFilter="cancelBubble" fill="hold" id="68" nodeType="interactiveSeq" restart="whenNotActive">
                <p:stCondLst>
                  <p:cond delay="0" evt="onClick">
                    <p:tgtEl>
                      <p:spTgt spid="59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69">
                      <p:stCondLst>
                        <p:cond delay="0"/>
                      </p:stCondLst>
                      <p:childTnLst>
                        <p:par>
                          <p:cTn fill="hold" id="70">
                            <p:stCondLst>
                              <p:cond delay="0"/>
                            </p:stCondLst>
                            <p:childTnLst>
                              <p:par>
                                <p:cTn id="71" nodeType="withEffect" presetClass="emph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dur="indefinite" id="72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dur="indefinite" id="73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9"/>
                  </p:tgtEl>
                </p:cond>
              </p:nextCondLst>
            </p:seq>
            <p:seq concurrent="1" nextAc="seek">
              <p:cTn evtFilter="cancelBubble" fill="hold" id="74" nodeType="interactiveSeq" restart="whenNotActive">
                <p:stCondLst>
                  <p:cond delay="0" evt="onClick">
                    <p:tgtEl>
                      <p:spTgt spid="65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75">
                      <p:stCondLst>
                        <p:cond delay="0"/>
                      </p:stCondLst>
                      <p:childTnLst>
                        <p:par>
                          <p:cTn fill="hold" id="76">
                            <p:stCondLst>
                              <p:cond delay="0"/>
                            </p:stCondLst>
                            <p:childTnLst>
                              <p:par>
                                <p:cTn id="77" nodeType="withEffect" presetClass="emph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dur="indefinite" id="78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dur="indefinite" id="79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65"/>
                  </p:tgtEl>
                </p:cond>
              </p:nextCondLst>
            </p:seq>
            <p:seq concurrent="1" nextAc="seek">
              <p:cTn evtFilter="cancelBubble" fill="hold" id="80" nodeType="interactiveSeq" restart="whenNotActive">
                <p:stCondLst>
                  <p:cond delay="0" evt="onClick">
                    <p:tgtEl>
                      <p:spTgt spid="66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81">
                      <p:stCondLst>
                        <p:cond delay="0"/>
                      </p:stCondLst>
                      <p:childTnLst>
                        <p:par>
                          <p:cTn fill="hold" id="82">
                            <p:stCondLst>
                              <p:cond delay="0"/>
                            </p:stCondLst>
                            <p:childTnLst>
                              <p:par>
                                <p:cTn id="83" nodeType="withEffect" presetClass="emph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dur="indefinite" id="84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dur="indefinite" id="85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66"/>
                  </p:tgtEl>
                </p:cond>
              </p:nextCondLst>
            </p:seq>
            <p:seq concurrent="1" nextAc="seek">
              <p:cTn evtFilter="cancelBubble" fill="hold" id="86" nodeType="interactiveSeq" restart="whenNotActive">
                <p:stCondLst>
                  <p:cond delay="0" evt="onClick">
                    <p:tgtEl>
                      <p:spTgt spid="67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87">
                      <p:stCondLst>
                        <p:cond delay="0"/>
                      </p:stCondLst>
                      <p:childTnLst>
                        <p:par>
                          <p:cTn fill="hold" id="88">
                            <p:stCondLst>
                              <p:cond delay="0"/>
                            </p:stCondLst>
                            <p:childTnLst>
                              <p:par>
                                <p:cTn id="89" nodeType="withEffect" presetClass="emph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dur="indefinite" id="9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dur="indefinite" id="9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6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186737" cy="57943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err="1" smtClean="0"/>
              <a:t>Запитання</a:t>
            </a:r>
            <a:r>
              <a:rPr lang="ru-RU" b="1" dirty="0" smtClean="0"/>
              <a:t> </a:t>
            </a:r>
            <a:r>
              <a:rPr lang="en-US" b="1" dirty="0" smtClean="0"/>
              <a:t>1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571472" y="857232"/>
            <a:ext cx="6257925" cy="414340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uk-UA" sz="1800" dirty="0" smtClean="0">
                <a:effectLst/>
              </a:rPr>
              <a:t>    </a:t>
            </a:r>
          </a:p>
          <a:p>
            <a:pPr>
              <a:buNone/>
            </a:pPr>
            <a:r>
              <a:rPr lang="uk-UA" sz="4800" dirty="0" smtClean="0"/>
              <a:t>  </a:t>
            </a:r>
          </a:p>
          <a:p>
            <a:pPr>
              <a:buFont typeface="Wingdings" pitchFamily="2" charset="2"/>
              <a:buNone/>
            </a:pPr>
            <a:r>
              <a:rPr lang="uk-UA" sz="1600" i="1" dirty="0" smtClean="0">
                <a:effectLst/>
              </a:rPr>
              <a:t>   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6732588" y="1628775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11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6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grpSp>
        <p:nvGrpSpPr>
          <p:cNvPr id="7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8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4113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4114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4109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0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1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112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86563" y="1714500"/>
            <a:ext cx="2106612" cy="935038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err="1">
                <a:solidFill>
                  <a:srgbClr val="FF3300"/>
                </a:solidFill>
              </a:rPr>
              <a:t>Відповідь</a:t>
            </a:r>
            <a:endParaRPr lang="ru-RU" sz="2800" b="1" dirty="0">
              <a:solidFill>
                <a:srgbClr val="FF3300"/>
              </a:solidFill>
            </a:endParaRP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3571868" y="5357826"/>
            <a:ext cx="2428892" cy="933450"/>
          </a:xfrm>
          <a:prstGeom prst="wedgeRectCallout">
            <a:avLst>
              <a:gd name="adj1" fmla="val -44241"/>
              <a:gd name="adj2" fmla="val 76699"/>
            </a:avLst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54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Georgia" pitchFamily="18" charset="0"/>
              </a:rPr>
              <a:t>   (17)</a:t>
            </a:r>
            <a:endParaRPr lang="uk-UA" sz="5400" b="1" dirty="0" smtClean="0">
              <a:ln w="50800"/>
              <a:solidFill>
                <a:schemeClr val="bg1">
                  <a:shade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0" name="Прямокутник 39"/>
          <p:cNvSpPr/>
          <p:nvPr/>
        </p:nvSpPr>
        <p:spPr>
          <a:xfrm>
            <a:off x="357158" y="785794"/>
            <a:ext cx="635798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Виглянувши на повороті з вікна потяга, Софійка помітила, що перед нею 9 вагонів, а за нею ще 7. Скільки вагонів у потягу, в якому їхала Софійка?</a:t>
            </a:r>
            <a:r>
              <a:rPr lang="uk-UA" sz="4000" b="1" i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endParaRPr lang="uk-UA" sz="40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3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186737" cy="57943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err="1" smtClean="0"/>
              <a:t>Запитання</a:t>
            </a:r>
            <a:r>
              <a:rPr lang="ru-RU" b="1" dirty="0" smtClean="0"/>
              <a:t> </a:t>
            </a:r>
            <a:r>
              <a:rPr lang="en-US" b="1" dirty="0" smtClean="0"/>
              <a:t>2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500063" y="857250"/>
            <a:ext cx="6257925" cy="55721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uk-UA" sz="1800" dirty="0" smtClean="0">
                <a:effectLst/>
              </a:rPr>
              <a:t>    </a:t>
            </a:r>
          </a:p>
          <a:p>
            <a:pPr>
              <a:buFont typeface="Wingdings" pitchFamily="2" charset="2"/>
              <a:buNone/>
            </a:pPr>
            <a:r>
              <a:rPr lang="uk-UA" sz="1600" i="1" dirty="0" smtClean="0">
                <a:effectLst/>
              </a:rPr>
              <a:t>   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6732588" y="1628775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11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2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3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6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grpSp>
        <p:nvGrpSpPr>
          <p:cNvPr id="7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8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4113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4114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4109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0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4111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112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4105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86563" y="1714500"/>
            <a:ext cx="2106612" cy="935038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err="1">
                <a:solidFill>
                  <a:srgbClr val="FF3300"/>
                </a:solidFill>
              </a:rPr>
              <a:t>Відповідь</a:t>
            </a:r>
            <a:endParaRPr lang="ru-RU" sz="2800" b="1" dirty="0">
              <a:solidFill>
                <a:srgbClr val="FF3300"/>
              </a:solidFill>
            </a:endParaRP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1785918" y="5572140"/>
            <a:ext cx="3030531" cy="933450"/>
          </a:xfrm>
          <a:prstGeom prst="wedgeRectCallout">
            <a:avLst>
              <a:gd name="adj1" fmla="val -44241"/>
              <a:gd name="adj2" fmla="val 76699"/>
            </a:avLst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5400" b="1" i="1" smtClean="0">
                <a:ln w="50800"/>
                <a:solidFill>
                  <a:schemeClr val="bg1">
                    <a:shade val="50000"/>
                  </a:schemeClr>
                </a:solidFill>
                <a:latin typeface="Georgia" pitchFamily="18" charset="0"/>
                <a:cs typeface="Arial" pitchFamily="34" charset="0"/>
              </a:rPr>
              <a:t>42 кг</a:t>
            </a:r>
            <a:endParaRPr lang="uk-UA" sz="5400" b="1" i="1" dirty="0">
              <a:ln w="50800"/>
              <a:solidFill>
                <a:schemeClr val="bg1">
                  <a:shade val="5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40" name="Прямокутник 39"/>
          <p:cNvSpPr/>
          <p:nvPr/>
        </p:nvSpPr>
        <p:spPr>
          <a:xfrm>
            <a:off x="500034" y="785794"/>
            <a:ext cx="600079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i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Три пекарі використали 118кг муки. Перший і другий разом 79кг борошна,  а решта третій, причому третій пекар використав на 2кг борошна більше, ніж другий. Скільки кілограм борошна використав перший пекар?</a:t>
            </a:r>
            <a:endParaRPr lang="uk-UA" sz="32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крава">
  <a:themeElements>
    <a:clrScheme name="Сонцестояння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Яскрава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скрава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2126</TotalTime>
  <Words>804</Words>
  <Application>Microsoft Office PowerPoint</Application>
  <PresentationFormat>Екран (4:3)</PresentationFormat>
  <Paragraphs>218</Paragraphs>
  <Slides>30</Slides>
  <Notes>0</Notes>
  <HiddenSlides>0</HiddenSlides>
  <MMClips>8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Вбудовані сервери OLE</vt:lpstr>
      </vt:variant>
      <vt:variant>
        <vt:i4>1</vt:i4>
      </vt:variant>
      <vt:variant>
        <vt:lpstr>Заголовки слайдів</vt:lpstr>
      </vt:variant>
      <vt:variant>
        <vt:i4>30</vt:i4>
      </vt:variant>
    </vt:vector>
  </HeadingPairs>
  <TitlesOfParts>
    <vt:vector size="32" baseType="lpstr">
      <vt:lpstr>Яскрава</vt:lpstr>
      <vt:lpstr>Формула</vt:lpstr>
      <vt:lpstr>Математична  гра</vt:lpstr>
      <vt:lpstr>Слайд 2</vt:lpstr>
      <vt:lpstr>Мудрим ніхто  не родився,  а навчився </vt:lpstr>
      <vt:lpstr>Слайд 4</vt:lpstr>
      <vt:lpstr>Слайд 5</vt:lpstr>
      <vt:lpstr>Слайд 6</vt:lpstr>
      <vt:lpstr>Слайд 7</vt:lpstr>
      <vt:lpstr>Запитання 1</vt:lpstr>
      <vt:lpstr>Запитання 2</vt:lpstr>
      <vt:lpstr>Запитання 3</vt:lpstr>
      <vt:lpstr>Запитання 4</vt:lpstr>
      <vt:lpstr>Запитання 5</vt:lpstr>
      <vt:lpstr>Запитання 6</vt:lpstr>
      <vt:lpstr>Запитання 7</vt:lpstr>
      <vt:lpstr>Запитання 8</vt:lpstr>
      <vt:lpstr>Запитання 9</vt:lpstr>
      <vt:lpstr>Запитання 10</vt:lpstr>
      <vt:lpstr>Запитання 11</vt:lpstr>
      <vt:lpstr>Запитання 12</vt:lpstr>
      <vt:lpstr>Запитання 13</vt:lpstr>
      <vt:lpstr>Запитання 14</vt:lpstr>
      <vt:lpstr>Запитання 15</vt:lpstr>
      <vt:lpstr>"Знайдіть числа"</vt:lpstr>
      <vt:lpstr>Показуха»</vt:lpstr>
      <vt:lpstr>Слайд 25</vt:lpstr>
      <vt:lpstr>Слайд 26</vt:lpstr>
      <vt:lpstr>«Капітанів»</vt:lpstr>
      <vt:lpstr>Слайд 28</vt:lpstr>
      <vt:lpstr>Слайд 29</vt:lpstr>
      <vt:lpstr>Слайд 30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Математичний  конкурс</dc:title>
  <dc:creator>Мій</dc:creator>
  <cp:lastModifiedBy>Admin</cp:lastModifiedBy>
  <cp:revision>204</cp:revision>
  <dcterms:created xsi:type="dcterms:W3CDTF">2013-04-06T14:29:42Z</dcterms:created>
  <dcterms:modified xsi:type="dcterms:W3CDTF">2016-02-15T17:06:37Z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1019864</vt:lpwstr>
  </property>
  <property fmtid="{D5CDD505-2E9C-101B-9397-08002B2CF9AE}" name="NXPowerLiteVersion" pid="3">
    <vt:lpwstr>D4.1.4</vt:lpwstr>
  </property>
</Properties>
</file>