
<file path=[Content_Types].xml><?xml version="1.0" encoding="utf-8"?>
<Types xmlns="http://schemas.openxmlformats.org/package/2006/content-types">
  <Default ContentType="image/png" Extension="png"/>
  <Default ContentType="image/jpeg" Extension="jpeg"/>
  <Default ContentType="application/vnd.openxmlformats-package.relationships+xml" Extension="rels"/>
  <Default ContentType="application/xml" Extension="xml"/>
  <Default ContentType="image/jpeg" Extension="jpg"/>
  <Override ContentType="application/vnd.openxmlformats-officedocument.presentationml.presentation.main+xml" PartName="/ppt/presentation.xml"/>
  <Override ContentType="application/vnd.openxmlformats-officedocument.presentationml.slideMaster+xml" PartName="/ppt/slideMasters/slideMaster1.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4.xml"/>
  <Override ContentType="application/vnd.openxmlformats-officedocument.presentationml.slide+xml" PartName="/ppt/slides/slide5.xml"/>
  <Override ContentType="application/vnd.openxmlformats-officedocument.presentationml.slide+xml" PartName="/ppt/slides/slide6.xml"/>
  <Override ContentType="application/vnd.openxmlformats-officedocument.presentationml.slide+xml" PartName="/ppt/slides/slide7.xml"/>
  <Override ContentType="application/vnd.openxmlformats-officedocument.presentationml.slide+xml" PartName="/ppt/slides/slide8.xml"/>
  <Override ContentType="application/vnd.openxmlformats-officedocument.presentationml.slide+xml" PartName="/ppt/slides/slide9.xml"/>
  <Override ContentType="application/vnd.openxmlformats-officedocument.presentationml.slide+xml" PartName="/ppt/slides/slide10.xml"/>
  <Override ContentType="application/vnd.openxmlformats-officedocument.presentationml.slide+xml" PartName="/ppt/slides/slide11.xml"/>
  <Override ContentType="application/vnd.openxmlformats-officedocument.presentationml.slide+xml" PartName="/ppt/slides/slide12.xml"/>
  <Override ContentType="application/vnd.openxmlformats-officedocument.presentationml.slide+xml" PartName="/ppt/slides/slide13.xml"/>
  <Override ContentType="application/vnd.openxmlformats-officedocument.presentationml.slide+xml" PartName="/ppt/slides/slide14.xml"/>
  <Override ContentType="application/vnd.openxmlformats-officedocument.presentationml.slide+xml" PartName="/ppt/slides/slide15.xml"/>
  <Override ContentType="application/vnd.openxmlformats-officedocument.presentationml.slide+xml" PartName="/ppt/slides/slide16.xml"/>
  <Override ContentType="application/vnd.openxmlformats-officedocument.presentationml.slide+xml" PartName="/ppt/slides/slide17.xml"/>
  <Override ContentType="application/vnd.openxmlformats-officedocument.presentationml.slide+xml" PartName="/ppt/slides/slide18.xml"/>
  <Override ContentType="application/vnd.openxmlformats-officedocument.presentationml.slide+xml" PartName="/ppt/slides/slide19.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22.xml"/>
  <Override ContentType="application/vnd.openxmlformats-officedocument.presentationml.slide+xml" PartName="/ppt/slides/slide23.xml"/>
  <Override ContentType="application/vnd.openxmlformats-officedocument.presentationml.slide+xml" PartName="/ppt/slides/slide24.xml"/>
  <Override ContentType="application/vnd.openxmlformats-officedocument.presentationml.slide+xml" PartName="/ppt/slides/slide25.xml"/>
  <Override ContentType="application/vnd.openxmlformats-officedocument.presentationml.slide+xml" PartName="/ppt/slides/slide26.xml"/>
  <Override ContentType="application/vnd.openxmlformats-officedocument.presentationml.slide+xml" PartName="/ppt/slides/slide27.xml"/>
  <Override ContentType="application/vnd.openxmlformats-officedocument.presentationml.slide+xml" PartName="/ppt/slides/slide28.xml"/>
  <Override ContentType="application/vnd.openxmlformats-officedocument.presentationml.presProps+xml" PartName="/ppt/presProps.xml"/>
  <Override ContentType="application/vnd.openxmlformats-officedocument.presentationml.viewProps+xml" PartName="/ppt/viewProps.xml"/>
  <Override ContentType="application/vnd.openxmlformats-officedocument.theme+xml" PartName="/ppt/theme/theme1.xml"/>
  <Override ContentType="application/vnd.openxmlformats-officedocument.presentationml.tableStyles+xml" PartName="/ppt/tableStyles.xml"/>
  <Override ContentType="application/vnd.openxmlformats-officedocument.presentationml.slideLayout+xml" PartName="/ppt/slideLayouts/slideLayout1.xml"/>
  <Override ContentType="application/vnd.openxmlformats-officedocument.presentationml.slideLayout+xml" PartName="/ppt/slideLayouts/slideLayout2.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6.xml"/>
  <Override ContentType="application/vnd.openxmlformats-officedocument.presentationml.slideLayout+xml" PartName="/ppt/slideLayouts/slideLayout7.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Layout+xml" PartName="/ppt/slideLayouts/slideLayout10.xml"/>
  <Override ContentType="application/vnd.openxmlformats-officedocument.presentationml.slideLayout+xml" PartName="/ppt/slideLayouts/slideLayout11.xml"/>
  <Override ContentType="application/vnd.openxmlformats-package.core-properties+xml" PartName="/docProps/core.xml"/>
  <Override ContentType="application/vnd.openxmlformats-officedocument.extended-properties+xml" PartName="/docProps/app.xml"/>
  <Override ContentType="application/vnd.openxmlformats-officedocument.custom-properties+xml" PartName="/docProps/custom.xml"/>
</Types>
</file>

<file path=_rels/.rels><?xml version="1.0" encoding="UTF-8" standalone="yes" ?><Relationships xmlns="http://schemas.openxmlformats.org/package/2006/relationships"><Relationship Id="rId3" Target="docProps/core.xml" Type="http://schemas.openxmlformats.org/package/2006/relationships/metadata/core-properties"/><Relationship Id="rId2" Target="docProps/thumbnail.jpeg" Type="http://schemas.openxmlformats.org/package/2006/relationships/metadata/thumbnail"/><Relationship Id="rId1" Target="ppt/presentation.xml" Type="http://schemas.openxmlformats.org/officeDocument/2006/relationships/officeDocument"/><Relationship Id="rId4" Target="docProps/app.xml" Type="http://schemas.openxmlformats.org/officeDocument/2006/relationships/extended-properties"/><Relationship Id="rId5" Target="docProps/custom.xml" Type="http://schemas.openxmlformats.org/officeDocument/2006/relationships/custom-properties"/></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Раздел по умолчанию" id="{10F1B6D9-EC82-4DC1-8684-4F016A95A4C8}">
          <p14:sldIdLst>
            <p14:sldId id="256"/>
            <p14:sldId id="257"/>
            <p14:sldId id="258"/>
            <p14:sldId id="259"/>
            <p14:sldId id="260"/>
            <p14:sldId id="261"/>
            <p14:sldId id="262"/>
            <p14:sldId id="263"/>
            <p14:sldId id="264"/>
            <p14:sldId id="265"/>
            <p14:sldId id="266"/>
            <p14:sldId id="267"/>
            <p14:sldId id="268"/>
            <p14:sldId id="269"/>
            <p14:sldId id="270"/>
            <p14:sldId id="271"/>
            <p14:sldId id="272"/>
            <p14:sldId id="273"/>
            <p14:sldId id="274"/>
            <p14:sldId id="275"/>
            <p14:sldId id="276"/>
            <p14:sldId id="277"/>
            <p14:sldId id="278"/>
            <p14:sldId id="279"/>
            <p14:sldId id="280"/>
            <p14:sldId id="281"/>
            <p14:sldId id="282"/>
            <p14:sldId id="283"/>
          </p14:sldIdLst>
        </p14:section>
      </p14:section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83" d="100"/>
          <a:sy n="83" d="100"/>
        </p:scale>
        <p:origin x="-1152" y="-84"/>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B4C71EC6-210F-42DE-9C53-41977AD35B3D}" type="datetimeFigureOut">
              <a:rPr lang="ru-RU" smtClean="0"/>
              <a:t>17.02.2016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B4C71EC6-210F-42DE-9C53-41977AD35B3D}" type="datetimeFigureOut">
              <a:rPr lang="ru-RU" smtClean="0"/>
              <a:t>17.02.2016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B4C71EC6-210F-42DE-9C53-41977AD35B3D}" type="datetimeFigureOut">
              <a:rPr lang="ru-RU" smtClean="0"/>
              <a:t>17.02.2016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B4C71EC6-210F-42DE-9C53-41977AD35B3D}" type="datetimeFigureOut">
              <a:rPr lang="ru-RU" smtClean="0"/>
              <a:t>17.02.2016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B4C71EC6-210F-42DE-9C53-41977AD35B3D}" type="datetimeFigureOut">
              <a:rPr lang="ru-RU" smtClean="0"/>
              <a:t>17.02.2016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B4C71EC6-210F-42DE-9C53-41977AD35B3D}" type="datetimeFigureOut">
              <a:rPr lang="ru-RU" smtClean="0"/>
              <a:t>17.02.2016</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B4C71EC6-210F-42DE-9C53-41977AD35B3D}" type="datetimeFigureOut">
              <a:rPr lang="ru-RU" smtClean="0"/>
              <a:t>17.02.2016</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B4C71EC6-210F-42DE-9C53-41977AD35B3D}" type="datetimeFigureOut">
              <a:rPr lang="ru-RU" smtClean="0"/>
              <a:t>17.02.2016</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B4C71EC6-210F-42DE-9C53-41977AD35B3D}" type="datetimeFigureOut">
              <a:rPr lang="ru-RU" smtClean="0"/>
              <a:t>17.02.2016</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B4C71EC6-210F-42DE-9C53-41977AD35B3D}" type="datetimeFigureOut">
              <a:rPr lang="ru-RU" smtClean="0"/>
              <a:t>17.02.2016</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B4C71EC6-210F-42DE-9C53-41977AD35B3D}" type="datetimeFigureOut">
              <a:rPr lang="ru-RU" smtClean="0"/>
              <a:t>17.02.2016</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4C71EC6-210F-42DE-9C53-41977AD35B3D}" type="datetimeFigureOut">
              <a:rPr lang="ru-RU" smtClean="0"/>
              <a:t>17.02.2016</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19B0651-EE4F-4900-A07F-96A6BFA9D0F0}" type="slidenum">
              <a:rPr lang="ru-RU" smtClean="0"/>
              <a:t>‹#›</a:t>
            </a:fld>
            <a:endParaRPr 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8.jp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9.jp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20.jp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1.jp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2.jp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23.jp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4.jp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25.jp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26.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28.jp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29.jp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arget="../media/image8.jpeg" Type="http://schemas.openxmlformats.org/officeDocument/2006/relationships/image"/><Relationship Id="rId1" Target="../slideLayouts/slideLayout2.xml" Type="http://schemas.openxmlformats.org/officeDocument/2006/relationships/slideLayout"/></Relationships>
</file>

<file path=ppt/slides/_rels/slide9.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10000" r="-10000"/>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539552" y="1412776"/>
            <a:ext cx="7772400" cy="1470025"/>
          </a:xfrm>
        </p:spPr>
        <p:txBody>
          <a:bodyPr/>
          <a:lstStyle/>
          <a:p>
            <a:r>
              <a:rPr lang="en-US" b="1" dirty="0">
                <a:solidFill>
                  <a:srgbClr val="FFFF00"/>
                </a:solidFill>
              </a:rPr>
              <a:t>“Discover Wales”</a:t>
            </a:r>
            <a:r>
              <a:rPr lang="ru-RU" dirty="0"/>
              <a:t/>
            </a:r>
            <a:br>
              <a:rPr lang="ru-RU" dirty="0"/>
            </a:br>
            <a:endParaRPr lang="ru-RU" dirty="0"/>
          </a:p>
        </p:txBody>
      </p:sp>
    </p:spTree>
    <p:extLst>
      <p:ext uri="{BB962C8B-B14F-4D97-AF65-F5344CB8AC3E}">
        <p14:creationId xmlns:p14="http://schemas.microsoft.com/office/powerpoint/2010/main" val="327658391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Объект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14858" y="0"/>
            <a:ext cx="9144000" cy="6858000"/>
          </a:xfrm>
        </p:spPr>
      </p:pic>
    </p:spTree>
    <p:extLst>
      <p:ext uri="{BB962C8B-B14F-4D97-AF65-F5344CB8AC3E}">
        <p14:creationId xmlns:p14="http://schemas.microsoft.com/office/powerpoint/2010/main" val="1751726916"/>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Объект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0"/>
            <a:ext cx="9143999" cy="6858000"/>
          </a:xfrm>
        </p:spPr>
      </p:pic>
    </p:spTree>
    <p:extLst>
      <p:ext uri="{BB962C8B-B14F-4D97-AF65-F5344CB8AC3E}">
        <p14:creationId xmlns:p14="http://schemas.microsoft.com/office/powerpoint/2010/main" val="3747244165"/>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9000" r="-9000"/>
          </a:stretch>
        </a:blipFill>
        <a:effectLst/>
      </p:bgPr>
    </p:bg>
    <p:spTree>
      <p:nvGrpSpPr>
        <p:cNvPr id="1" name=""/>
        <p:cNvGrpSpPr/>
        <p:nvPr/>
      </p:nvGrpSpPr>
      <p:grpSpPr>
        <a:xfrm>
          <a:off x="0" y="0"/>
          <a:ext cx="0" cy="0"/>
          <a:chOff x="0" y="0"/>
          <a:chExt cx="0" cy="0"/>
        </a:xfrm>
      </p:grpSpPr>
      <p:sp>
        <p:nvSpPr>
          <p:cNvPr id="3" name="Объект 2"/>
          <p:cNvSpPr>
            <a:spLocks noGrp="1"/>
          </p:cNvSpPr>
          <p:nvPr>
            <p:ph idx="1"/>
          </p:nvPr>
        </p:nvSpPr>
        <p:spPr>
          <a:xfrm>
            <a:off x="34290" y="34290"/>
            <a:ext cx="8229600" cy="4525963"/>
          </a:xfrm>
        </p:spPr>
        <p:txBody>
          <a:bodyPr/>
          <a:lstStyle/>
          <a:p>
            <a:pPr marL="0" indent="0">
              <a:buNone/>
            </a:pPr>
            <a:r>
              <a:rPr lang="en-US" b="1" i="1" dirty="0">
                <a:solidFill>
                  <a:srgbClr val="FFFF00"/>
                </a:solidFill>
              </a:rPr>
              <a:t>Population.</a:t>
            </a:r>
            <a:r>
              <a:rPr lang="en-US" dirty="0">
                <a:solidFill>
                  <a:srgbClr val="FFFF00"/>
                </a:solidFill>
              </a:rPr>
              <a:t> Just over </a:t>
            </a:r>
            <a:r>
              <a:rPr lang="uk-UA" dirty="0">
                <a:solidFill>
                  <a:srgbClr val="FFFF00"/>
                </a:solidFill>
              </a:rPr>
              <a:t>3 </a:t>
            </a:r>
            <a:r>
              <a:rPr lang="en-US" dirty="0">
                <a:solidFill>
                  <a:srgbClr val="FFFF00"/>
                </a:solidFill>
              </a:rPr>
              <a:t>million people live in Wales. The majority of people live in  Southern Wales. Wales has always been known as a country of music and songs. English and Welsh are the two official languages of Wales. English is the most widely spoken language.</a:t>
            </a:r>
            <a:endParaRPr lang="ru-RU" dirty="0">
              <a:solidFill>
                <a:srgbClr val="FFFF00"/>
              </a:solidFill>
            </a:endParaRPr>
          </a:p>
        </p:txBody>
      </p:sp>
    </p:spTree>
    <p:extLst>
      <p:ext uri="{BB962C8B-B14F-4D97-AF65-F5344CB8AC3E}">
        <p14:creationId xmlns:p14="http://schemas.microsoft.com/office/powerpoint/2010/main" val="1775706795"/>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6000" r="-6000"/>
          </a:stretch>
        </a:blipFill>
        <a:effectLst/>
      </p:bgPr>
    </p:bg>
    <p:spTree>
      <p:nvGrpSpPr>
        <p:cNvPr id="1" name=""/>
        <p:cNvGrpSpPr/>
        <p:nvPr/>
      </p:nvGrpSpPr>
      <p:grpSpPr>
        <a:xfrm>
          <a:off x="0" y="0"/>
          <a:ext cx="0" cy="0"/>
          <a:chOff x="0" y="0"/>
          <a:chExt cx="0" cy="0"/>
        </a:xfrm>
      </p:grpSpPr>
      <p:sp>
        <p:nvSpPr>
          <p:cNvPr id="3" name="Объект 2"/>
          <p:cNvSpPr>
            <a:spLocks noGrp="1"/>
          </p:cNvSpPr>
          <p:nvPr>
            <p:ph idx="1"/>
          </p:nvPr>
        </p:nvSpPr>
        <p:spPr>
          <a:xfrm>
            <a:off x="467544" y="260648"/>
            <a:ext cx="8229600" cy="4525963"/>
          </a:xfrm>
        </p:spPr>
        <p:txBody>
          <a:bodyPr/>
          <a:lstStyle/>
          <a:p>
            <a:pPr marL="0" indent="0">
              <a:buNone/>
            </a:pPr>
            <a:r>
              <a:rPr lang="en-US" b="1" i="1" dirty="0"/>
              <a:t>Cardiff</a:t>
            </a:r>
            <a:r>
              <a:rPr lang="en-US" dirty="0"/>
              <a:t> has been the capital of Wales since </a:t>
            </a:r>
            <a:r>
              <a:rPr lang="uk-UA" dirty="0"/>
              <a:t>1955. </a:t>
            </a:r>
            <a:r>
              <a:rPr lang="en-US" dirty="0"/>
              <a:t>It is both the cultural </a:t>
            </a:r>
            <a:r>
              <a:rPr lang="en-US" dirty="0" err="1"/>
              <a:t>centre</a:t>
            </a:r>
            <a:r>
              <a:rPr lang="en-US" dirty="0"/>
              <a:t> (with a university) and the economic </a:t>
            </a:r>
            <a:r>
              <a:rPr lang="en-US" dirty="0" err="1"/>
              <a:t>centre</a:t>
            </a:r>
            <a:r>
              <a:rPr lang="en-US" dirty="0"/>
              <a:t>. Financially and industrially, Cardiff is the most important city in Wales.</a:t>
            </a:r>
            <a:endParaRPr lang="ru-RU" dirty="0"/>
          </a:p>
          <a:p>
            <a:pPr marL="0" indent="0">
              <a:buNone/>
            </a:pPr>
            <a:endParaRPr lang="ru-RU" dirty="0"/>
          </a:p>
        </p:txBody>
      </p:sp>
    </p:spTree>
    <p:extLst>
      <p:ext uri="{BB962C8B-B14F-4D97-AF65-F5344CB8AC3E}">
        <p14:creationId xmlns:p14="http://schemas.microsoft.com/office/powerpoint/2010/main" val="4098893411"/>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Объект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0"/>
            <a:ext cx="9144000" cy="6858000"/>
          </a:xfrm>
        </p:spPr>
      </p:pic>
    </p:spTree>
    <p:extLst>
      <p:ext uri="{BB962C8B-B14F-4D97-AF65-F5344CB8AC3E}">
        <p14:creationId xmlns:p14="http://schemas.microsoft.com/office/powerpoint/2010/main" val="3087939389"/>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17000" r="-17000"/>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39552" y="2852936"/>
            <a:ext cx="8229600" cy="1143000"/>
          </a:xfrm>
        </p:spPr>
        <p:txBody>
          <a:bodyPr>
            <a:normAutofit fontScale="90000"/>
          </a:bodyPr>
          <a:lstStyle/>
          <a:p>
            <a:r>
              <a:rPr lang="en-US" b="1" i="1" dirty="0">
                <a:solidFill>
                  <a:srgbClr val="FFFF00"/>
                </a:solidFill>
              </a:rPr>
              <a:t>Places of Interest</a:t>
            </a:r>
            <a:r>
              <a:rPr lang="ru-RU" dirty="0">
                <a:solidFill>
                  <a:srgbClr val="FFFF00"/>
                </a:solidFill>
              </a:rPr>
              <a:t/>
            </a:r>
            <a:br>
              <a:rPr lang="ru-RU" dirty="0">
                <a:solidFill>
                  <a:srgbClr val="FFFF00"/>
                </a:solidFill>
              </a:rPr>
            </a:br>
            <a:r>
              <a:rPr lang="ru-RU" dirty="0"/>
              <a:t/>
            </a:r>
            <a:br>
              <a:rPr lang="ru-RU" dirty="0"/>
            </a:br>
            <a:endParaRPr lang="ru-RU" dirty="0"/>
          </a:p>
        </p:txBody>
      </p:sp>
    </p:spTree>
    <p:extLst>
      <p:ext uri="{BB962C8B-B14F-4D97-AF65-F5344CB8AC3E}">
        <p14:creationId xmlns:p14="http://schemas.microsoft.com/office/powerpoint/2010/main" val="551653141"/>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Объект 2"/>
          <p:cNvSpPr>
            <a:spLocks noGrp="1"/>
          </p:cNvSpPr>
          <p:nvPr>
            <p:ph idx="1"/>
          </p:nvPr>
        </p:nvSpPr>
        <p:spPr>
          <a:xfrm>
            <a:off x="179512" y="3933056"/>
            <a:ext cx="8229600" cy="4525963"/>
          </a:xfrm>
        </p:spPr>
        <p:txBody>
          <a:bodyPr/>
          <a:lstStyle/>
          <a:p>
            <a:pPr marL="0" indent="0">
              <a:buNone/>
            </a:pPr>
            <a:r>
              <a:rPr lang="en-US" b="1" i="1" dirty="0" smtClean="0">
                <a:solidFill>
                  <a:srgbClr val="FFFF00"/>
                </a:solidFill>
              </a:rPr>
              <a:t>Cardiff </a:t>
            </a:r>
            <a:r>
              <a:rPr lang="en-US" b="1" i="1" dirty="0">
                <a:solidFill>
                  <a:srgbClr val="FFFF00"/>
                </a:solidFill>
              </a:rPr>
              <a:t>Castle</a:t>
            </a:r>
            <a:r>
              <a:rPr lang="en-US" dirty="0">
                <a:solidFill>
                  <a:srgbClr val="FFFF00"/>
                </a:solidFill>
              </a:rPr>
              <a:t>, right at the heart of the city, is worth a visit.</a:t>
            </a:r>
            <a:endParaRPr lang="ru-RU" dirty="0">
              <a:solidFill>
                <a:srgbClr val="FFFF00"/>
              </a:solidFill>
            </a:endParaRPr>
          </a:p>
          <a:p>
            <a:pPr marL="0" indent="0">
              <a:buNone/>
            </a:pPr>
            <a:endParaRPr lang="ru-RU" dirty="0"/>
          </a:p>
        </p:txBody>
      </p:sp>
    </p:spTree>
    <p:extLst>
      <p:ext uri="{BB962C8B-B14F-4D97-AF65-F5344CB8AC3E}">
        <p14:creationId xmlns:p14="http://schemas.microsoft.com/office/powerpoint/2010/main" val="702181279"/>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6000" r="-6000"/>
          </a:stretch>
        </a:blipFill>
        <a:effectLst/>
      </p:bgPr>
    </p:bg>
    <p:spTree>
      <p:nvGrpSpPr>
        <p:cNvPr id="1" name=""/>
        <p:cNvGrpSpPr/>
        <p:nvPr/>
      </p:nvGrpSpPr>
      <p:grpSpPr>
        <a:xfrm>
          <a:off x="0" y="0"/>
          <a:ext cx="0" cy="0"/>
          <a:chOff x="0" y="0"/>
          <a:chExt cx="0" cy="0"/>
        </a:xfrm>
      </p:grpSpPr>
      <p:sp>
        <p:nvSpPr>
          <p:cNvPr id="3" name="Объект 2"/>
          <p:cNvSpPr>
            <a:spLocks noGrp="1"/>
          </p:cNvSpPr>
          <p:nvPr>
            <p:ph idx="1"/>
          </p:nvPr>
        </p:nvSpPr>
        <p:spPr>
          <a:xfrm>
            <a:off x="3995936" y="332656"/>
            <a:ext cx="4392488" cy="4525963"/>
          </a:xfrm>
        </p:spPr>
        <p:txBody>
          <a:bodyPr/>
          <a:lstStyle/>
          <a:p>
            <a:pPr marL="0" indent="0">
              <a:buNone/>
            </a:pPr>
            <a:r>
              <a:rPr lang="en-US" b="1" i="1" dirty="0"/>
              <a:t>Millennium Stadium</a:t>
            </a:r>
            <a:endParaRPr lang="ru-RU" dirty="0"/>
          </a:p>
        </p:txBody>
      </p:sp>
    </p:spTree>
    <p:extLst>
      <p:ext uri="{BB962C8B-B14F-4D97-AF65-F5344CB8AC3E}">
        <p14:creationId xmlns:p14="http://schemas.microsoft.com/office/powerpoint/2010/main" val="4048474153"/>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1000" r="-1000"/>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486728642"/>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6000" r="-6000"/>
          </a:stretch>
        </a:blipFill>
        <a:effectLst/>
      </p:bgPr>
    </p:bg>
    <p:spTree>
      <p:nvGrpSpPr>
        <p:cNvPr id="1" name=""/>
        <p:cNvGrpSpPr/>
        <p:nvPr/>
      </p:nvGrpSpPr>
      <p:grpSpPr>
        <a:xfrm>
          <a:off x="0" y="0"/>
          <a:ext cx="0" cy="0"/>
          <a:chOff x="0" y="0"/>
          <a:chExt cx="0" cy="0"/>
        </a:xfrm>
      </p:grpSpPr>
      <p:sp>
        <p:nvSpPr>
          <p:cNvPr id="3" name="Объект 2"/>
          <p:cNvSpPr>
            <a:spLocks noGrp="1"/>
          </p:cNvSpPr>
          <p:nvPr>
            <p:ph idx="1"/>
          </p:nvPr>
        </p:nvSpPr>
        <p:spPr>
          <a:xfrm>
            <a:off x="0" y="0"/>
            <a:ext cx="8229600" cy="4525963"/>
          </a:xfrm>
        </p:spPr>
        <p:txBody>
          <a:bodyPr/>
          <a:lstStyle/>
          <a:p>
            <a:pPr marL="0" indent="0">
              <a:buNone/>
            </a:pPr>
            <a:r>
              <a:rPr lang="en-US" b="1" i="1" dirty="0" err="1">
                <a:solidFill>
                  <a:srgbClr val="FFFF00"/>
                </a:solidFill>
              </a:rPr>
              <a:t>Harlech</a:t>
            </a:r>
            <a:r>
              <a:rPr lang="en-US" b="1" i="1" dirty="0">
                <a:solidFill>
                  <a:srgbClr val="FFFF00"/>
                </a:solidFill>
              </a:rPr>
              <a:t> Castle</a:t>
            </a:r>
            <a:r>
              <a:rPr lang="en-US" dirty="0">
                <a:solidFill>
                  <a:srgbClr val="FFFF00"/>
                </a:solidFill>
              </a:rPr>
              <a:t>. One of the most interesting castles of Wales from historical and aesthetic point of view, without a doubt, is called </a:t>
            </a:r>
            <a:r>
              <a:rPr lang="en-US" dirty="0" err="1">
                <a:solidFill>
                  <a:srgbClr val="FFFF00"/>
                </a:solidFill>
              </a:rPr>
              <a:t>Harlech</a:t>
            </a:r>
            <a:r>
              <a:rPr lang="en-US" dirty="0">
                <a:solidFill>
                  <a:srgbClr val="FFFF00"/>
                </a:solidFill>
              </a:rPr>
              <a:t> </a:t>
            </a:r>
            <a:r>
              <a:rPr lang="uk-UA" dirty="0">
                <a:solidFill>
                  <a:srgbClr val="FFFF00"/>
                </a:solidFill>
              </a:rPr>
              <a:t>- </a:t>
            </a:r>
            <a:r>
              <a:rPr lang="en-US" dirty="0">
                <a:solidFill>
                  <a:srgbClr val="FFFF00"/>
                </a:solidFill>
              </a:rPr>
              <a:t>a jewel in the "Iron ring of King Edward I."</a:t>
            </a:r>
            <a:endParaRPr lang="ru-RU" dirty="0">
              <a:solidFill>
                <a:srgbClr val="FFFF00"/>
              </a:solidFill>
            </a:endParaRPr>
          </a:p>
          <a:p>
            <a:pPr marL="0" indent="0">
              <a:buNone/>
            </a:pPr>
            <a:endParaRPr lang="ru-RU" dirty="0"/>
          </a:p>
        </p:txBody>
      </p:sp>
    </p:spTree>
    <p:extLst>
      <p:ext uri="{BB962C8B-B14F-4D97-AF65-F5344CB8AC3E}">
        <p14:creationId xmlns:p14="http://schemas.microsoft.com/office/powerpoint/2010/main" val="41969628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6000" r="-6000"/>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39552" y="116632"/>
            <a:ext cx="8229600" cy="2592288"/>
          </a:xfrm>
        </p:spPr>
        <p:txBody>
          <a:bodyPr>
            <a:normAutofit fontScale="90000"/>
          </a:bodyPr>
          <a:lstStyle/>
          <a:p>
            <a:r>
              <a:rPr lang="en-US" dirty="0" smtClean="0">
                <a:solidFill>
                  <a:srgbClr val="FFFF00"/>
                </a:solidFill>
              </a:rPr>
              <a:t>Welcome </a:t>
            </a:r>
            <a:r>
              <a:rPr lang="en-US" dirty="0">
                <a:solidFill>
                  <a:srgbClr val="FFFF00"/>
                </a:solidFill>
              </a:rPr>
              <a:t>to Wales</a:t>
            </a:r>
            <a:r>
              <a:rPr lang="en-US" dirty="0" smtClean="0">
                <a:solidFill>
                  <a:srgbClr val="FFFF00"/>
                </a:solidFill>
              </a:rPr>
              <a:t>!</a:t>
            </a:r>
            <a:r>
              <a:rPr lang="uk-UA" dirty="0" smtClean="0">
                <a:solidFill>
                  <a:srgbClr val="FFFF00"/>
                </a:solidFill>
              </a:rPr>
              <a:t/>
            </a:r>
            <a:br>
              <a:rPr lang="uk-UA" dirty="0" smtClean="0">
                <a:solidFill>
                  <a:srgbClr val="FFFF00"/>
                </a:solidFill>
              </a:rPr>
            </a:br>
            <a:r>
              <a:rPr lang="en-US" dirty="0" smtClean="0">
                <a:solidFill>
                  <a:srgbClr val="FFFF00"/>
                </a:solidFill>
              </a:rPr>
              <a:t>  </a:t>
            </a:r>
            <a:r>
              <a:rPr lang="en-US" dirty="0">
                <a:solidFill>
                  <a:srgbClr val="FFFF00"/>
                </a:solidFill>
              </a:rPr>
              <a:t>We are glad to meet you on this ancient and beautiful land!</a:t>
            </a:r>
            <a:r>
              <a:rPr lang="ru-RU" dirty="0"/>
              <a:t/>
            </a:r>
            <a:br>
              <a:rPr lang="ru-RU" dirty="0"/>
            </a:br>
            <a:endParaRPr lang="ru-RU" dirty="0"/>
          </a:p>
        </p:txBody>
      </p:sp>
    </p:spTree>
    <p:extLst>
      <p:ext uri="{BB962C8B-B14F-4D97-AF65-F5344CB8AC3E}">
        <p14:creationId xmlns:p14="http://schemas.microsoft.com/office/powerpoint/2010/main" val="1627507305"/>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13000" r="-13000"/>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0" y="22900"/>
            <a:ext cx="4932040" cy="1143000"/>
          </a:xfrm>
        </p:spPr>
        <p:txBody>
          <a:bodyPr/>
          <a:lstStyle/>
          <a:p>
            <a:r>
              <a:rPr lang="en-US" b="1" i="1" dirty="0">
                <a:solidFill>
                  <a:srgbClr val="FFFF00"/>
                </a:solidFill>
              </a:rPr>
              <a:t>Carnarvon Castle</a:t>
            </a:r>
            <a:endParaRPr lang="ru-RU" dirty="0">
              <a:solidFill>
                <a:srgbClr val="FFFF00"/>
              </a:solidFill>
            </a:endParaRPr>
          </a:p>
        </p:txBody>
      </p:sp>
    </p:spTree>
    <p:extLst>
      <p:ext uri="{BB962C8B-B14F-4D97-AF65-F5344CB8AC3E}">
        <p14:creationId xmlns:p14="http://schemas.microsoft.com/office/powerpoint/2010/main" val="4238554202"/>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3000" r="-3000"/>
          </a:stretch>
        </a:blipFill>
        <a:effectLst/>
      </p:bgPr>
    </p:bg>
    <p:spTree>
      <p:nvGrpSpPr>
        <p:cNvPr id="1" name=""/>
        <p:cNvGrpSpPr/>
        <p:nvPr/>
      </p:nvGrpSpPr>
      <p:grpSpPr>
        <a:xfrm>
          <a:off x="0" y="0"/>
          <a:ext cx="0" cy="0"/>
          <a:chOff x="0" y="0"/>
          <a:chExt cx="0" cy="0"/>
        </a:xfrm>
      </p:grpSpPr>
      <p:sp>
        <p:nvSpPr>
          <p:cNvPr id="3" name="Объект 2"/>
          <p:cNvSpPr>
            <a:spLocks noGrp="1"/>
          </p:cNvSpPr>
          <p:nvPr>
            <p:ph idx="1"/>
          </p:nvPr>
        </p:nvSpPr>
        <p:spPr>
          <a:xfrm>
            <a:off x="0" y="980728"/>
            <a:ext cx="8229600" cy="4525963"/>
          </a:xfrm>
        </p:spPr>
        <p:txBody>
          <a:bodyPr/>
          <a:lstStyle/>
          <a:p>
            <a:pPr marL="0" indent="0">
              <a:buNone/>
            </a:pPr>
            <a:r>
              <a:rPr lang="en-US" b="1" i="1" dirty="0">
                <a:solidFill>
                  <a:schemeClr val="tx2">
                    <a:lumMod val="60000"/>
                    <a:lumOff val="40000"/>
                  </a:schemeClr>
                </a:solidFill>
              </a:rPr>
              <a:t>Welsh love spoon.</a:t>
            </a:r>
            <a:r>
              <a:rPr lang="en-US" dirty="0">
                <a:solidFill>
                  <a:schemeClr val="tx2">
                    <a:lumMod val="60000"/>
                    <a:lumOff val="40000"/>
                  </a:schemeClr>
                </a:solidFill>
              </a:rPr>
              <a:t> A </a:t>
            </a:r>
            <a:r>
              <a:rPr lang="en-US" dirty="0" err="1">
                <a:solidFill>
                  <a:schemeClr val="tx2">
                    <a:lumMod val="60000"/>
                    <a:lumOff val="40000"/>
                  </a:schemeClr>
                </a:solidFill>
              </a:rPr>
              <a:t>favourite</a:t>
            </a:r>
            <a:r>
              <a:rPr lang="en-US" dirty="0">
                <a:solidFill>
                  <a:schemeClr val="tx2">
                    <a:lumMod val="60000"/>
                    <a:lumOff val="40000"/>
                  </a:schemeClr>
                </a:solidFill>
              </a:rPr>
              <a:t> souvenir for the tourists is a Welsh love spoon. They are made of wood and are carved very beautifully. Originally, they were made by young men as a love token for their sweethearts. There are many different designs demonstrating the skill, love and hope of boyfriends. If the girl takes it </a:t>
            </a:r>
            <a:r>
              <a:rPr lang="uk-UA" dirty="0">
                <a:solidFill>
                  <a:schemeClr val="tx2">
                    <a:lumMod val="60000"/>
                    <a:lumOff val="40000"/>
                  </a:schemeClr>
                </a:solidFill>
              </a:rPr>
              <a:t>- </a:t>
            </a:r>
            <a:r>
              <a:rPr lang="en-US" dirty="0">
                <a:solidFill>
                  <a:schemeClr val="tx2">
                    <a:lumMod val="60000"/>
                    <a:lumOff val="40000"/>
                  </a:schemeClr>
                </a:solidFill>
              </a:rPr>
              <a:t>this means </a:t>
            </a:r>
            <a:r>
              <a:rPr lang="uk-UA" dirty="0">
                <a:solidFill>
                  <a:schemeClr val="tx2">
                    <a:lumMod val="60000"/>
                    <a:lumOff val="40000"/>
                  </a:schemeClr>
                </a:solidFill>
              </a:rPr>
              <a:t>- </a:t>
            </a:r>
            <a:r>
              <a:rPr lang="en-US" dirty="0">
                <a:solidFill>
                  <a:schemeClr val="tx2">
                    <a:lumMod val="60000"/>
                    <a:lumOff val="40000"/>
                  </a:schemeClr>
                </a:solidFill>
              </a:rPr>
              <a:t>she says "Yes".</a:t>
            </a:r>
            <a:endParaRPr lang="ru-RU" dirty="0">
              <a:solidFill>
                <a:schemeClr val="tx2">
                  <a:lumMod val="60000"/>
                  <a:lumOff val="40000"/>
                </a:schemeClr>
              </a:solidFill>
            </a:endParaRPr>
          </a:p>
        </p:txBody>
      </p:sp>
    </p:spTree>
    <p:extLst>
      <p:ext uri="{BB962C8B-B14F-4D97-AF65-F5344CB8AC3E}">
        <p14:creationId xmlns:p14="http://schemas.microsoft.com/office/powerpoint/2010/main" val="1445120106"/>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7544" y="332656"/>
            <a:ext cx="8229600" cy="1143000"/>
          </a:xfrm>
        </p:spPr>
        <p:txBody>
          <a:bodyPr>
            <a:normAutofit fontScale="90000"/>
          </a:bodyPr>
          <a:lstStyle/>
          <a:p>
            <a:r>
              <a:rPr lang="en-US" b="1" i="1" dirty="0"/>
              <a:t>And now some more interesting facts about Wales.</a:t>
            </a:r>
            <a:endParaRPr lang="ru-RU" dirty="0"/>
          </a:p>
        </p:txBody>
      </p:sp>
    </p:spTree>
    <p:extLst>
      <p:ext uri="{BB962C8B-B14F-4D97-AF65-F5344CB8AC3E}">
        <p14:creationId xmlns:p14="http://schemas.microsoft.com/office/powerpoint/2010/main" val="194086679"/>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9000" r="-9000"/>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536894464"/>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Объект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0"/>
            <a:ext cx="9144000" cy="6858000"/>
          </a:xfrm>
        </p:spPr>
      </p:pic>
    </p:spTree>
    <p:extLst>
      <p:ext uri="{BB962C8B-B14F-4D97-AF65-F5344CB8AC3E}">
        <p14:creationId xmlns:p14="http://schemas.microsoft.com/office/powerpoint/2010/main" val="3174991588"/>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37000" b="-37000"/>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83656068"/>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p:cNvGrpSpPr/>
        <p:nvPr/>
      </p:nvGrpSpPr>
      <p:grpSpPr>
        <a:xfrm>
          <a:off x="0" y="0"/>
          <a:ext cx="0" cy="0"/>
          <a:chOff x="0" y="0"/>
          <a:chExt cx="0" cy="0"/>
        </a:xfrm>
      </p:grpSpPr>
      <p:pic>
        <p:nvPicPr>
          <p:cNvPr id="4" name="Объект 3"/>
          <p:cNvPicPr>
            <a:picLocks noGrp="1" noChangeAspect="1"/>
          </p:cNvPicPr>
          <p:nvPr>
            <p:ph idx="1"/>
          </p:nvPr>
        </p:nvPicPr>
        <p:blipFill>
          <a:blip r:embed="rId3" cstate="print">
            <a:extLst>
              <a:ext uri="{28A0092B-C50C-407E-A947-70E740481C1C}">
                <a14:useLocalDpi xmlns:a14="http://schemas.microsoft.com/office/drawing/2010/main" val="0"/>
              </a:ext>
            </a:extLst>
          </a:blip>
          <a:stretch>
            <a:fillRect/>
          </a:stretch>
        </p:blipFill>
        <p:spPr>
          <a:xfrm>
            <a:off x="971600" y="0"/>
            <a:ext cx="7344816" cy="6886570"/>
          </a:xfrm>
        </p:spPr>
      </p:pic>
    </p:spTree>
    <p:extLst>
      <p:ext uri="{BB962C8B-B14F-4D97-AF65-F5344CB8AC3E}">
        <p14:creationId xmlns:p14="http://schemas.microsoft.com/office/powerpoint/2010/main" val="1922763040"/>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169090169"/>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5000" r="-5000"/>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00948796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30000" b="-30000"/>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95536" y="1700808"/>
            <a:ext cx="8229600" cy="1143000"/>
          </a:xfrm>
        </p:spPr>
        <p:txBody>
          <a:bodyPr>
            <a:normAutofit fontScale="90000"/>
          </a:bodyPr>
          <a:lstStyle/>
          <a:p>
            <a:r>
              <a:rPr lang="en-US" b="1" i="1" dirty="0"/>
              <a:t>Location</a:t>
            </a:r>
            <a:r>
              <a:rPr lang="ru-RU" dirty="0"/>
              <a:t/>
            </a:r>
            <a:br>
              <a:rPr lang="ru-RU" dirty="0"/>
            </a:br>
            <a:r>
              <a:rPr lang="en-US" sz="3600" dirty="0"/>
              <a:t>Wales is a part of the United Kingdom and is located on a wide peninsula in the western part of the island of Great Britain. Its area is about 20,779 km2. Wales is surrounded by water on three sides: to the north - the Irish Sea; to the south - the Bristol Channel; and to the west - Saint George's Channel and Cardigan Bay.</a:t>
            </a:r>
            <a:endParaRPr lang="ru-RU" sz="3600" dirty="0"/>
          </a:p>
        </p:txBody>
      </p:sp>
    </p:spTree>
    <p:extLst>
      <p:ext uri="{BB962C8B-B14F-4D97-AF65-F5344CB8AC3E}">
        <p14:creationId xmlns:p14="http://schemas.microsoft.com/office/powerpoint/2010/main" val="315295533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6000" r="-6000"/>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39552" y="980728"/>
            <a:ext cx="8229600" cy="1143000"/>
          </a:xfrm>
        </p:spPr>
        <p:txBody>
          <a:bodyPr>
            <a:noAutofit/>
          </a:bodyPr>
          <a:lstStyle/>
          <a:p>
            <a:r>
              <a:rPr lang="en-US" sz="2800" b="1" i="1" dirty="0"/>
              <a:t>Wales is very </a:t>
            </a:r>
            <a:r>
              <a:rPr lang="en-US" sz="2800" b="1" i="1" dirty="0" smtClean="0"/>
              <a:t>mountainous</a:t>
            </a:r>
            <a:r>
              <a:rPr lang="ru-RU" sz="2800" dirty="0"/>
              <a:t>.</a:t>
            </a:r>
            <a:r>
              <a:rPr lang="ru-RU" sz="2800" dirty="0" smtClean="0"/>
              <a:t/>
            </a:r>
            <a:br>
              <a:rPr lang="ru-RU" sz="2800" dirty="0" smtClean="0"/>
            </a:br>
            <a:r>
              <a:rPr lang="en-US" sz="2800" dirty="0" err="1" smtClean="0"/>
              <a:t>Snowdon</a:t>
            </a:r>
            <a:r>
              <a:rPr lang="en-US" sz="2800" dirty="0"/>
              <a:t>( 1085m) is the highest mountain in Wales and England. The Dee River, the largest in Wales, flows through northern Wales into England. Numerous smaller rivers cover the south.</a:t>
            </a:r>
            <a:endParaRPr lang="ru-RU" sz="2800" dirty="0"/>
          </a:p>
        </p:txBody>
      </p:sp>
    </p:spTree>
    <p:extLst>
      <p:ext uri="{BB962C8B-B14F-4D97-AF65-F5344CB8AC3E}">
        <p14:creationId xmlns:p14="http://schemas.microsoft.com/office/powerpoint/2010/main" val="425918581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12000" r="-12000"/>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en-US" dirty="0"/>
              <a:t>Mount </a:t>
            </a:r>
            <a:r>
              <a:rPr lang="en-US" dirty="0" err="1"/>
              <a:t>Snowdon</a:t>
            </a:r>
            <a:r>
              <a:rPr lang="en-US" dirty="0"/>
              <a:t>.</a:t>
            </a:r>
            <a:endParaRPr lang="ru-RU" dirty="0"/>
          </a:p>
        </p:txBody>
      </p:sp>
    </p:spTree>
    <p:extLst>
      <p:ext uri="{BB962C8B-B14F-4D97-AF65-F5344CB8AC3E}">
        <p14:creationId xmlns:p14="http://schemas.microsoft.com/office/powerpoint/2010/main" val="205602840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6000" r="-6000"/>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23528" y="1196752"/>
            <a:ext cx="8229600" cy="1143000"/>
          </a:xfrm>
        </p:spPr>
        <p:txBody>
          <a:bodyPr>
            <a:noAutofit/>
          </a:bodyPr>
          <a:lstStyle/>
          <a:p>
            <a:r>
              <a:rPr lang="en-US" sz="2800" b="1" i="1" dirty="0">
                <a:solidFill>
                  <a:srgbClr val="FFFF00"/>
                </a:solidFill>
              </a:rPr>
              <a:t>Wales is a part of Great Britain</a:t>
            </a:r>
            <a:r>
              <a:rPr lang="en-US" sz="2800" dirty="0">
                <a:solidFill>
                  <a:srgbClr val="FFFF00"/>
                </a:solidFill>
              </a:rPr>
              <a:t>, and its head is the British monarch, now </a:t>
            </a:r>
            <a:r>
              <a:rPr lang="uk-UA" sz="2800" dirty="0">
                <a:solidFill>
                  <a:srgbClr val="FFFF00"/>
                </a:solidFill>
              </a:rPr>
              <a:t>- </a:t>
            </a:r>
            <a:r>
              <a:rPr lang="en-US" sz="2800" dirty="0">
                <a:solidFill>
                  <a:srgbClr val="FFFF00"/>
                </a:solidFill>
              </a:rPr>
              <a:t>Queen Elizabeth II. Legislative power belongs to the British Parliament, part of it is transferred to the National Assembly of Wales in Cardiff.</a:t>
            </a:r>
            <a:endParaRPr lang="ru-RU" sz="2800" dirty="0">
              <a:solidFill>
                <a:srgbClr val="FFFF00"/>
              </a:solidFill>
            </a:endParaRPr>
          </a:p>
        </p:txBody>
      </p:sp>
    </p:spTree>
    <p:extLst>
      <p:ext uri="{BB962C8B-B14F-4D97-AF65-F5344CB8AC3E}">
        <p14:creationId xmlns:p14="http://schemas.microsoft.com/office/powerpoint/2010/main" val="335372474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22000" r="-22000"/>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0" y="0"/>
            <a:ext cx="4323988" cy="1080120"/>
          </a:xfrm>
        </p:spPr>
        <p:txBody>
          <a:bodyPr/>
          <a:lstStyle/>
          <a:p>
            <a:r>
              <a:rPr lang="en-US" dirty="0">
                <a:solidFill>
                  <a:srgbClr val="FFFF00"/>
                </a:solidFill>
              </a:rPr>
              <a:t>Queen Elizabeth II</a:t>
            </a:r>
            <a:endParaRPr lang="ru-RU" dirty="0">
              <a:solidFill>
                <a:srgbClr val="FFFF00"/>
              </a:solidFill>
            </a:endParaRPr>
          </a:p>
        </p:txBody>
      </p:sp>
    </p:spTree>
    <p:extLst>
      <p:ext uri="{BB962C8B-B14F-4D97-AF65-F5344CB8AC3E}">
        <p14:creationId xmlns:p14="http://schemas.microsoft.com/office/powerpoint/2010/main" val="199355332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13000" r="-13000"/>
          </a:stretch>
        </a:blipFill>
        <a:effectLst/>
      </p:bgPr>
    </p:bg>
    <p:spTree>
      <p:nvGrpSpPr>
        <p:cNvPr id="1" name=""/>
        <p:cNvGrpSpPr/>
        <p:nvPr/>
      </p:nvGrpSpPr>
      <p:grpSpPr>
        <a:xfrm>
          <a:off x="0" y="0"/>
          <a:ext cx="0" cy="0"/>
          <a:chOff x="0" y="0"/>
          <a:chExt cx="0" cy="0"/>
        </a:xfrm>
      </p:grpSpPr>
      <p:sp>
        <p:nvSpPr>
          <p:cNvPr id="3" name="Объект 2"/>
          <p:cNvSpPr>
            <a:spLocks noGrp="1"/>
          </p:cNvSpPr>
          <p:nvPr>
            <p:ph idx="1"/>
          </p:nvPr>
        </p:nvSpPr>
        <p:spPr/>
        <p:txBody>
          <a:bodyPr/>
          <a:lstStyle/>
          <a:p>
            <a:pPr marL="0" indent="0">
              <a:buNone/>
            </a:pPr>
            <a:r>
              <a:rPr lang="en-US" b="1" i="1" dirty="0"/>
              <a:t>The Flag of Wales.</a:t>
            </a:r>
            <a:r>
              <a:rPr lang="en-US" dirty="0"/>
              <a:t> The National flag of Wales is a Red Dragon on a field of white over dark green. There are many legends about the Welsh flag. It is believed the red dragon represents ancient warriors. Green and white stripes were added by the House of Tudor, the Welsh dynasty that held the English throne from </a:t>
            </a:r>
            <a:r>
              <a:rPr lang="uk-UA" dirty="0"/>
              <a:t>1485 </a:t>
            </a:r>
            <a:r>
              <a:rPr lang="en-US" dirty="0"/>
              <a:t>to </a:t>
            </a:r>
            <a:r>
              <a:rPr lang="uk-UA" dirty="0"/>
              <a:t>1603.</a:t>
            </a:r>
            <a:endParaRPr lang="ru-RU" dirty="0"/>
          </a:p>
          <a:p>
            <a:pPr marL="0" indent="0">
              <a:buNone/>
            </a:pPr>
            <a:endParaRPr lang="ru-RU" dirty="0"/>
          </a:p>
        </p:txBody>
      </p:sp>
    </p:spTree>
    <p:extLst>
      <p:ext uri="{BB962C8B-B14F-4D97-AF65-F5344CB8AC3E}">
        <p14:creationId xmlns:p14="http://schemas.microsoft.com/office/powerpoint/2010/main" val="413095103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7544" y="3429000"/>
            <a:ext cx="8229600" cy="1143000"/>
          </a:xfrm>
        </p:spPr>
        <p:txBody>
          <a:bodyPr>
            <a:normAutofit fontScale="90000"/>
          </a:bodyPr>
          <a:lstStyle/>
          <a:p>
            <a:r>
              <a:rPr lang="en-US" b="1" i="1" dirty="0">
                <a:solidFill>
                  <a:srgbClr val="0070C0"/>
                </a:solidFill>
              </a:rPr>
              <a:t>The Symbols of Wales</a:t>
            </a:r>
            <a:r>
              <a:rPr lang="uk-UA" b="1" i="1" dirty="0" smtClean="0">
                <a:solidFill>
                  <a:srgbClr val="0070C0"/>
                </a:solidFill>
              </a:rPr>
              <a:t>.</a:t>
            </a:r>
            <a:br>
              <a:rPr lang="uk-UA" b="1" i="1" dirty="0" smtClean="0">
                <a:solidFill>
                  <a:srgbClr val="0070C0"/>
                </a:solidFill>
              </a:rPr>
            </a:br>
            <a:r>
              <a:rPr lang="uk-UA" dirty="0" smtClean="0">
                <a:solidFill>
                  <a:srgbClr val="0070C0"/>
                </a:solidFill>
              </a:rPr>
              <a:t> </a:t>
            </a:r>
            <a:r>
              <a:rPr lang="en-US" sz="2700" dirty="0">
                <a:solidFill>
                  <a:srgbClr val="0070C0"/>
                </a:solidFill>
              </a:rPr>
              <a:t>Daffodil is the floral emblem of Wales. Floral emblem of Wales since nineteenth century is the daffodil. As yellow daffodils are blooming in Wales everywhere in spring, the daffodil became the beloved symbol of Wales.</a:t>
            </a:r>
            <a:r>
              <a:rPr lang="ru-RU" sz="2700" dirty="0">
                <a:solidFill>
                  <a:srgbClr val="0070C0"/>
                </a:solidFill>
              </a:rPr>
              <a:t/>
            </a:r>
            <a:br>
              <a:rPr lang="ru-RU" sz="2700" dirty="0">
                <a:solidFill>
                  <a:srgbClr val="0070C0"/>
                </a:solidFill>
              </a:rPr>
            </a:br>
            <a:r>
              <a:rPr lang="en-US" sz="2700" dirty="0">
                <a:solidFill>
                  <a:srgbClr val="0070C0"/>
                </a:solidFill>
              </a:rPr>
              <a:t>Another ancient symbol is the leek. According to the legend St. David advised the Britons on the eve of a battle with the Saxons to wear leeks in their caps so as friends could be easily distinguished from enemies.</a:t>
            </a:r>
            <a:r>
              <a:rPr lang="ru-RU" sz="2700" dirty="0">
                <a:solidFill>
                  <a:srgbClr val="0070C0"/>
                </a:solidFill>
              </a:rPr>
              <a:t/>
            </a:r>
            <a:br>
              <a:rPr lang="ru-RU" sz="2700" dirty="0">
                <a:solidFill>
                  <a:srgbClr val="0070C0"/>
                </a:solidFill>
              </a:rPr>
            </a:br>
            <a:r>
              <a:rPr lang="en-US" sz="2700" dirty="0">
                <a:solidFill>
                  <a:srgbClr val="0070C0"/>
                </a:solidFill>
              </a:rPr>
              <a:t>This helped to win a great victory. Today Welsh people around the world wear leeks on St. David's Day. It is also a tradition that soldiers in the Welsh regiments eat a raw leek on St. David's Day.</a:t>
            </a:r>
            <a:endParaRPr lang="ru-RU" sz="2700" dirty="0">
              <a:solidFill>
                <a:srgbClr val="0070C0"/>
              </a:solidFill>
            </a:endParaRPr>
          </a:p>
        </p:txBody>
      </p:sp>
    </p:spTree>
    <p:extLst>
      <p:ext uri="{BB962C8B-B14F-4D97-AF65-F5344CB8AC3E}">
        <p14:creationId xmlns:p14="http://schemas.microsoft.com/office/powerpoint/2010/main" val="2290953826"/>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45</TotalTime>
  <Words>370</Words>
  <Application>Microsoft Office PowerPoint</Application>
  <PresentationFormat>Экран (4:3)</PresentationFormat>
  <Paragraphs>18</Paragraphs>
  <Slides>28</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28</vt:i4>
      </vt:variant>
    </vt:vector>
  </HeadingPairs>
  <TitlesOfParts>
    <vt:vector size="29" baseType="lpstr">
      <vt:lpstr>Тема Office</vt:lpstr>
      <vt:lpstr>“Discover Wales” </vt:lpstr>
      <vt:lpstr>Welcome to Wales!   We are glad to meet you on this ancient and beautiful land! </vt:lpstr>
      <vt:lpstr>Location Wales is a part of the United Kingdom and is located on a wide peninsula in the western part of the island of Great Britain. Its area is about 20,779 km2. Wales is surrounded by water on three sides: to the north - the Irish Sea; to the south - the Bristol Channel; and to the west - Saint George's Channel and Cardigan Bay.</vt:lpstr>
      <vt:lpstr>Wales is very mountainous. Snowdon( 1085m) is the highest mountain in Wales and England. The Dee River, the largest in Wales, flows through northern Wales into England. Numerous smaller rivers cover the south.</vt:lpstr>
      <vt:lpstr>Mount Snowdon.</vt:lpstr>
      <vt:lpstr>Wales is a part of Great Britain, and its head is the British monarch, now - Queen Elizabeth II. Legislative power belongs to the British Parliament, part of it is transferred to the National Assembly of Wales in Cardiff.</vt:lpstr>
      <vt:lpstr>Queen Elizabeth II</vt:lpstr>
      <vt:lpstr>Презентация PowerPoint</vt:lpstr>
      <vt:lpstr>The Symbols of Wales.  Daffodil is the floral emblem of Wales. Floral emblem of Wales since nineteenth century is the daffodil. As yellow daffodils are blooming in Wales everywhere in spring, the daffodil became the beloved symbol of Wales. Another ancient symbol is the leek. According to the legend St. David advised the Britons on the eve of a battle with the Saxons to wear leeks in their caps so as friends could be easily distinguished from enemies. This helped to win a great victory. Today Welsh people around the world wear leeks on St. David's Day. It is also a tradition that soldiers in the Welsh regiments eat a raw leek on St. David's Day.</vt:lpstr>
      <vt:lpstr>Презентация PowerPoint</vt:lpstr>
      <vt:lpstr>Презентация PowerPoint</vt:lpstr>
      <vt:lpstr>Презентация PowerPoint</vt:lpstr>
      <vt:lpstr>Презентация PowerPoint</vt:lpstr>
      <vt:lpstr>Презентация PowerPoint</vt:lpstr>
      <vt:lpstr>Places of Interest  </vt:lpstr>
      <vt:lpstr>Презентация PowerPoint</vt:lpstr>
      <vt:lpstr>Презентация PowerPoint</vt:lpstr>
      <vt:lpstr>Презентация PowerPoint</vt:lpstr>
      <vt:lpstr>Презентация PowerPoint</vt:lpstr>
      <vt:lpstr>Carnarvon Castle</vt:lpstr>
      <vt:lpstr>Презентация PowerPoint</vt:lpstr>
      <vt:lpstr>And now some more interesting facts about Wales.</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“Discover Wales” </dc:title>
  <dc:creator>Влад</dc:creator>
  <cp:lastModifiedBy>Влад</cp:lastModifiedBy>
  <cp:revision>5</cp:revision>
  <dcterms:created xsi:type="dcterms:W3CDTF">2016-02-17T15:49:03Z</dcterms:created>
  <dcterms:modified xsi:type="dcterms:W3CDTF">2016-02-17T16:48:00Z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name="NXPowerLiteLastOptimized" pid="2">
    <vt:lpwstr>5681383</vt:lpwstr>
  </property>
  <property fmtid="{D5CDD505-2E9C-101B-9397-08002B2CF9AE}" name="NXPowerLiteVersion" pid="3">
    <vt:lpwstr>D4.1.4</vt:lpwstr>
  </property>
</Properties>
</file>