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367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181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4119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4219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5697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194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3720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475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4444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723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2091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585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80"/>
            <a:ext cx="9137237" cy="686308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-1179512"/>
            <a:ext cx="7128792" cy="6048672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3200" i="1" dirty="0" smtClean="0">
                <a:solidFill>
                  <a:schemeClr val="tx2"/>
                </a:solidFill>
                <a:latin typeface="Comic Sans MS" panose="030F0702030302020204" pitchFamily="66" charset="0"/>
              </a:rPr>
              <a:t>Спільний екологічний проект учнів та батьків 1 класу </a:t>
            </a:r>
            <a:r>
              <a:rPr lang="uk-UA" sz="4400" dirty="0" smtClean="0"/>
              <a:t/>
            </a:r>
            <a:br>
              <a:rPr lang="uk-UA" sz="4400" dirty="0" smtClean="0"/>
            </a:br>
            <a:r>
              <a:rPr lang="uk-UA" sz="4400" dirty="0" smtClean="0"/>
              <a:t/>
            </a:r>
            <a:br>
              <a:rPr lang="uk-UA" sz="4400" dirty="0" smtClean="0"/>
            </a:br>
            <a:r>
              <a:rPr lang="uk-UA" sz="4800" b="1" i="1" dirty="0" smtClean="0">
                <a:solidFill>
                  <a:srgbClr val="00B050"/>
                </a:solidFill>
              </a:rPr>
              <a:t>«Рости, </a:t>
            </a:r>
            <a:r>
              <a:rPr lang="uk-UA" sz="4800" b="1" i="1" dirty="0" err="1" smtClean="0">
                <a:solidFill>
                  <a:srgbClr val="00B050"/>
                </a:solidFill>
              </a:rPr>
              <a:t>ялинко</a:t>
            </a:r>
            <a:r>
              <a:rPr lang="uk-UA" sz="4800" b="1" i="1" dirty="0" smtClean="0">
                <a:solidFill>
                  <a:srgbClr val="00B050"/>
                </a:solidFill>
              </a:rPr>
              <a:t>, разом з нами!»</a:t>
            </a:r>
            <a:endParaRPr lang="ru-RU" sz="4800" b="1" i="1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3795" y="5445224"/>
            <a:ext cx="5637010" cy="100811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uk-UA" i="1" dirty="0" smtClean="0">
                <a:solidFill>
                  <a:schemeClr val="tx2"/>
                </a:solidFill>
              </a:rPr>
              <a:t>Керівник проекту: Мисник М.М.</a:t>
            </a:r>
          </a:p>
          <a:p>
            <a:pPr algn="ctr"/>
            <a:r>
              <a:rPr lang="uk-UA" i="1" smtClean="0">
                <a:solidFill>
                  <a:schemeClr val="tx2"/>
                </a:solidFill>
              </a:rPr>
              <a:t>2015 </a:t>
            </a:r>
            <a:r>
              <a:rPr lang="uk-UA" i="1" dirty="0" smtClean="0">
                <a:solidFill>
                  <a:schemeClr val="tx2"/>
                </a:solidFill>
              </a:rPr>
              <a:t>рік</a:t>
            </a:r>
            <a:endParaRPr lang="ru-RU" i="1" dirty="0">
              <a:solidFill>
                <a:schemeClr val="tx2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149080"/>
            <a:ext cx="2082800" cy="25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25700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80"/>
            <a:ext cx="9144000" cy="6868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12576" y="274638"/>
            <a:ext cx="9299376" cy="1143000"/>
          </a:xfrm>
        </p:spPr>
        <p:txBody>
          <a:bodyPr>
            <a:normAutofit/>
          </a:bodyPr>
          <a:lstStyle/>
          <a:p>
            <a:pPr algn="ctr"/>
            <a:r>
              <a:rPr lang="uk-UA" sz="4000" b="1" i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Паспорт проектної роботи</a:t>
            </a:r>
            <a:endParaRPr lang="ru-RU" sz="4000" b="1" i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12776"/>
            <a:ext cx="8538152" cy="525658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uk-UA" sz="2400" b="1" i="1" u="sng" dirty="0" smtClean="0"/>
              <a:t>Тип проекту</a:t>
            </a:r>
            <a:r>
              <a:rPr lang="uk-UA" sz="2400" b="1" i="1" dirty="0" smtClean="0"/>
              <a:t>: практичний, пізнавально-дослідницький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b="1" i="1" u="sng" dirty="0" smtClean="0"/>
              <a:t>Форми роботи</a:t>
            </a:r>
            <a:r>
              <a:rPr lang="uk-UA" sz="2400" b="1" i="1" dirty="0" smtClean="0"/>
              <a:t>: пізнавальна, продуктивна, дослідницька, співпраця з батьками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b="1" i="1" u="sng" dirty="0" smtClean="0"/>
              <a:t>Керівник проекту</a:t>
            </a:r>
            <a:r>
              <a:rPr lang="uk-UA" sz="2400" b="1" i="1" dirty="0" smtClean="0"/>
              <a:t>: Мисник Марина Миколаївна, класний керівник 1 класу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b="1" i="1" u="sng" dirty="0" smtClean="0"/>
              <a:t>Виконавці: </a:t>
            </a:r>
            <a:r>
              <a:rPr lang="uk-UA" sz="2400" b="1" i="1" dirty="0" smtClean="0"/>
              <a:t>учні та батьки 1 класу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b="1" i="1" u="sng" dirty="0" smtClean="0"/>
              <a:t>Цільова аудиторія</a:t>
            </a:r>
            <a:r>
              <a:rPr lang="uk-UA" sz="2400" b="1" i="1" dirty="0" smtClean="0"/>
              <a:t>: учні та вчителі</a:t>
            </a:r>
          </a:p>
          <a:p>
            <a:pPr marL="82296" indent="0">
              <a:buNone/>
            </a:pPr>
            <a:r>
              <a:rPr lang="uk-UA" sz="2400" b="1" i="1" dirty="0"/>
              <a:t> </a:t>
            </a:r>
            <a:r>
              <a:rPr lang="uk-UA" sz="2400" b="1" i="1" dirty="0" smtClean="0"/>
              <a:t>   </a:t>
            </a:r>
            <a:r>
              <a:rPr lang="uk-UA" sz="2400" b="1" i="1" dirty="0" err="1" smtClean="0"/>
              <a:t>Охрімівської</a:t>
            </a:r>
            <a:r>
              <a:rPr lang="uk-UA" sz="2400" b="1" i="1" dirty="0" smtClean="0"/>
              <a:t> ЗОШ, сільська громада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b="1" i="1" u="sng" dirty="0" smtClean="0"/>
              <a:t>Час реалізації</a:t>
            </a:r>
            <a:r>
              <a:rPr lang="uk-UA" sz="2400" b="1" i="1" dirty="0" smtClean="0"/>
              <a:t>: початок - </a:t>
            </a:r>
          </a:p>
          <a:p>
            <a:pPr marL="82296" indent="0">
              <a:buNone/>
            </a:pPr>
            <a:r>
              <a:rPr lang="uk-UA" sz="2400" b="1" i="1" dirty="0"/>
              <a:t> </a:t>
            </a:r>
            <a:r>
              <a:rPr lang="uk-UA" sz="2400" b="1" i="1" dirty="0" smtClean="0"/>
              <a:t>    осінь 2014 року </a:t>
            </a:r>
            <a:endParaRPr lang="ru-RU" sz="2400" b="1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670940"/>
            <a:ext cx="2240086" cy="3162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482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430"/>
            <a:ext cx="9144000" cy="68808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1124744"/>
          </a:xfrm>
        </p:spPr>
        <p:txBody>
          <a:bodyPr>
            <a:normAutofit/>
          </a:bodyPr>
          <a:lstStyle/>
          <a:p>
            <a:pPr algn="ctr"/>
            <a:r>
              <a:rPr lang="uk-UA" sz="4400" b="1" i="1" dirty="0" smtClean="0">
                <a:solidFill>
                  <a:schemeClr val="accent5">
                    <a:lumMod val="50000"/>
                  </a:schemeClr>
                </a:solidFill>
                <a:latin typeface="Comic Sans MS" panose="030F0702030302020204" pitchFamily="66" charset="0"/>
              </a:rPr>
              <a:t>Мета проекту</a:t>
            </a:r>
            <a:endParaRPr lang="ru-RU" sz="4400" b="1" i="1" dirty="0">
              <a:solidFill>
                <a:schemeClr val="accent5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908720"/>
            <a:ext cx="7426072" cy="5376664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uk-UA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uk-UA" sz="2800" b="1" i="1" dirty="0" smtClean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Розширювати уявлення дітей о навколишньому світі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uk-UA" sz="2800" b="1" i="1" dirty="0" smtClean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Виховувати екологічну культуру та любов до рідного краю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uk-UA" sz="2800" b="1" i="1" dirty="0" smtClean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Формувати у дітей інтерес до дослідницької діяльності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uk-UA" sz="2800" b="1" i="1" dirty="0" smtClean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Залучати батьків до шкільного </a:t>
            </a:r>
          </a:p>
          <a:p>
            <a:pPr marL="0" indent="0">
              <a:buNone/>
            </a:pPr>
            <a:r>
              <a:rPr lang="uk-UA" sz="2800" b="1" i="1" dirty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uk-UA" sz="2800" b="1" i="1" dirty="0" smtClean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  життя дітей, згуртовувати </a:t>
            </a:r>
          </a:p>
          <a:p>
            <a:pPr marL="0" indent="0">
              <a:buNone/>
            </a:pPr>
            <a:r>
              <a:rPr lang="uk-UA" sz="2800" b="1" i="1" dirty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uk-UA" sz="2800" b="1" i="1" dirty="0" smtClean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  в єдиний колектив</a:t>
            </a:r>
            <a:endParaRPr lang="ru-RU" sz="2800" b="1" i="1" dirty="0">
              <a:solidFill>
                <a:schemeClr val="tx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191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"/>
            <a:ext cx="9123769" cy="687324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latin typeface="Comic Sans MS" panose="030F0702030302020204" pitchFamily="66" charset="0"/>
              </a:rPr>
              <a:t>Цілі та завдання</a:t>
            </a:r>
            <a:endParaRPr lang="ru-RU" b="1" i="1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uk-UA" sz="2400" b="1" i="1" dirty="0" smtClean="0">
                <a:latin typeface="Comic Sans MS" panose="030F0702030302020204" pitchFamily="66" charset="0"/>
              </a:rPr>
              <a:t>Залучати дітей до трудової діяльності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b="1" i="1" dirty="0" smtClean="0">
                <a:latin typeface="Comic Sans MS" panose="030F0702030302020204" pitchFamily="66" charset="0"/>
              </a:rPr>
              <a:t>Вчити школярів садити та доглядати за рослинами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b="1" i="1" dirty="0" smtClean="0">
                <a:latin typeface="Comic Sans MS" panose="030F0702030302020204" pitchFamily="66" charset="0"/>
              </a:rPr>
              <a:t>Формувати пізнавальну, дослідницьку та трудову діяльність дітей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b="1" i="1" dirty="0" smtClean="0">
                <a:latin typeface="Comic Sans MS" panose="030F0702030302020204" pitchFamily="66" charset="0"/>
              </a:rPr>
              <a:t>Вчити виконувати індивідуальні та колективні доручення, співпрацювати в гурті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b="1" i="1" dirty="0" smtClean="0">
                <a:latin typeface="Comic Sans MS" panose="030F0702030302020204" pitchFamily="66" charset="0"/>
              </a:rPr>
              <a:t>Розвивати вміння узагальнювати та аналізувати власний досвід дослідницької діяльності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400" b="1" i="1" dirty="0" smtClean="0">
                <a:latin typeface="Comic Sans MS" panose="030F0702030302020204" pitchFamily="66" charset="0"/>
              </a:rPr>
              <a:t>Згуртовувати дітей та батьків в єдиний дружній колектив</a:t>
            </a:r>
            <a:endParaRPr lang="ru-RU" sz="2400" b="1" i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28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>
            <a:normAutofit/>
          </a:bodyPr>
          <a:lstStyle/>
          <a:p>
            <a:r>
              <a:rPr lang="uk-UA" sz="4000" b="1" i="1" dirty="0" smtClean="0">
                <a:latin typeface="Comic Sans MS" panose="030F0702030302020204" pitchFamily="66" charset="0"/>
              </a:rPr>
              <a:t>Очікувані результати</a:t>
            </a:r>
            <a:endParaRPr lang="ru-RU" sz="4000" b="1" i="1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104456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uk-UA" sz="2800" b="1" i="1" dirty="0" smtClean="0"/>
              <a:t>Засвоєння дітьми екологічних знань, трудових навичок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800" b="1" i="1" dirty="0" smtClean="0"/>
              <a:t>Діти навчаться помічати красу навколишнього світу, доглядати за рослинами, познайомляться з умовами їх росту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800" b="1" i="1" dirty="0" smtClean="0"/>
              <a:t>Навчаться проявляти бажання садити та доглядати за рослинами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800" b="1" i="1" dirty="0" smtClean="0"/>
              <a:t>Набудуть навички співпрацювати один з одним, оцінювати результати своєї праці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942539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39"/>
            <a:ext cx="9252520" cy="712443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chemeClr val="tx2">
                    <a:lumMod val="50000"/>
                  </a:schemeClr>
                </a:solidFill>
                <a:latin typeface="Comic Sans MS" panose="030F0702030302020204" pitchFamily="66" charset="0"/>
              </a:rPr>
              <a:t>Етапи проекту</a:t>
            </a:r>
            <a:endParaRPr lang="ru-RU" b="1" i="1" dirty="0">
              <a:solidFill>
                <a:schemeClr val="tx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uk-UA" sz="3600" b="1" i="1" dirty="0" smtClean="0">
                <a:solidFill>
                  <a:schemeClr val="tx2">
                    <a:lumMod val="50000"/>
                  </a:schemeClr>
                </a:solidFill>
                <a:latin typeface="Comic Sans MS" panose="030F0702030302020204" pitchFamily="66" charset="0"/>
              </a:rPr>
              <a:t>І етап – підготовчий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3600" b="1" i="1" dirty="0" smtClean="0">
                <a:solidFill>
                  <a:schemeClr val="tx2">
                    <a:lumMod val="50000"/>
                  </a:schemeClr>
                </a:solidFill>
                <a:latin typeface="Comic Sans MS" panose="030F0702030302020204" pitchFamily="66" charset="0"/>
              </a:rPr>
              <a:t>ІІ етап – практичний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3600" b="1" i="1" dirty="0" smtClean="0">
                <a:solidFill>
                  <a:schemeClr val="tx2">
                    <a:lumMod val="50000"/>
                  </a:schemeClr>
                </a:solidFill>
                <a:latin typeface="Comic Sans MS" panose="030F0702030302020204" pitchFamily="66" charset="0"/>
              </a:rPr>
              <a:t>ІІІ етап - заключний</a:t>
            </a:r>
            <a:endParaRPr lang="ru-RU" sz="3600" b="1" i="1" dirty="0">
              <a:solidFill>
                <a:schemeClr val="tx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6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44"/>
            <a:ext cx="9143999" cy="686228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latin typeface="Comic Sans MS" panose="030F0702030302020204" pitchFamily="66" charset="0"/>
              </a:rPr>
              <a:t>І етап - підготовчий</a:t>
            </a:r>
            <a:endParaRPr lang="ru-RU" b="1" i="1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600200"/>
            <a:ext cx="8003232" cy="45259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uk-UA" sz="2800" b="1" i="1" dirty="0" smtClean="0">
                <a:latin typeface="Comic Sans MS" panose="030F0702030302020204" pitchFamily="66" charset="0"/>
              </a:rPr>
              <a:t>Бесіди з дітьми (виявлення знань про рослини, їх посадку та розвиток)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sz="2800" b="1" i="1" dirty="0" smtClean="0">
                <a:latin typeface="Comic Sans MS" panose="030F0702030302020204" pitchFamily="66" charset="0"/>
              </a:rPr>
              <a:t>Екскурсія по території школи, виникнення бажання внести свій вклад в її благоустрій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077072"/>
            <a:ext cx="3035829" cy="227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76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5" y="-4288"/>
            <a:ext cx="9143999" cy="686228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476672"/>
            <a:ext cx="7787208" cy="5649491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prstClr val="black"/>
                </a:solidFill>
                <a:latin typeface="Comic Sans MS" panose="030F0702030302020204" pitchFamily="66" charset="0"/>
              </a:rPr>
              <a:t>Спільні класні збори учнів та батьків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prstClr val="black"/>
                </a:solidFill>
                <a:latin typeface="Comic Sans MS" panose="030F0702030302020204" pitchFamily="66" charset="0"/>
              </a:rPr>
              <a:t>Обговорення пропозицій, ухвалення кошторису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uk-UA" sz="2800" b="1" i="1" dirty="0">
                <a:solidFill>
                  <a:prstClr val="black"/>
                </a:solidFill>
                <a:latin typeface="Comic Sans MS" panose="030F0702030302020204" pitchFamily="66" charset="0"/>
              </a:rPr>
              <a:t>Розподіл доручень   </a:t>
            </a:r>
            <a:endParaRPr lang="ru-RU" sz="2800" b="1" i="1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020" y="4365104"/>
            <a:ext cx="3811200" cy="20551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87837">
            <a:off x="880634" y="2808582"/>
            <a:ext cx="3641897" cy="27314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659" y="1606377"/>
            <a:ext cx="1656366" cy="22534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82934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578"/>
            <a:ext cx="9144000" cy="67508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b="1" i="1" dirty="0" smtClean="0">
                <a:latin typeface="Comic Sans MS" panose="030F0702030302020204" pitchFamily="66" charset="0"/>
              </a:rPr>
              <a:t>ІІ етап - практичний</a:t>
            </a:r>
            <a:endParaRPr lang="ru-RU" sz="4000" b="1" i="1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600200"/>
            <a:ext cx="7355160" cy="45259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uk-UA" b="1" i="1" dirty="0" smtClean="0">
                <a:latin typeface="Comic Sans MS" panose="030F0702030302020204" pitchFamily="66" charset="0"/>
              </a:rPr>
              <a:t>Закупівля саджанцю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b="1" i="1" dirty="0" smtClean="0">
                <a:latin typeface="Comic Sans MS" panose="030F0702030302020204" pitchFamily="66" charset="0"/>
              </a:rPr>
              <a:t>Посадка ялинки на шкільному подвір'ї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uk-UA" b="1" i="1" dirty="0" smtClean="0">
                <a:latin typeface="Comic Sans MS" panose="030F0702030302020204" pitchFamily="66" charset="0"/>
              </a:rPr>
              <a:t>Догляд за деревцем </a:t>
            </a:r>
            <a:endParaRPr lang="ru-RU" b="1" i="1" dirty="0">
              <a:latin typeface="Comic Sans MS" panose="030F0702030302020204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6570">
            <a:off x="110302" y="4075074"/>
            <a:ext cx="3491880" cy="26189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3380">
            <a:off x="5777763" y="4304071"/>
            <a:ext cx="3131840" cy="234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021" y="3884263"/>
            <a:ext cx="2082800" cy="25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5017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199"/>
            <a:ext cx="9144000" cy="701039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uk-UA" b="1" i="1" dirty="0" smtClean="0">
                <a:latin typeface="Comic Sans MS" panose="030F0702030302020204" pitchFamily="66" charset="0"/>
              </a:rPr>
              <a:t>Догляд за деревцем</a:t>
            </a:r>
          </a:p>
          <a:p>
            <a:pPr marL="0" indent="0">
              <a:buNone/>
            </a:pPr>
            <a:r>
              <a:rPr lang="uk-UA" b="1" i="1" dirty="0">
                <a:latin typeface="Comic Sans MS" panose="030F0702030302020204" pitchFamily="66" charset="0"/>
              </a:rPr>
              <a:t>в</a:t>
            </a:r>
            <a:r>
              <a:rPr lang="uk-UA" b="1" i="1" dirty="0" smtClean="0">
                <a:latin typeface="Comic Sans MS" panose="030F0702030302020204" pitchFamily="66" charset="0"/>
              </a:rPr>
              <a:t>осени та</a:t>
            </a:r>
          </a:p>
          <a:p>
            <a:pPr marL="0" indent="0">
              <a:buNone/>
            </a:pPr>
            <a:r>
              <a:rPr lang="uk-UA" b="1" i="1" dirty="0">
                <a:latin typeface="Comic Sans MS" panose="030F0702030302020204" pitchFamily="66" charset="0"/>
              </a:rPr>
              <a:t>в</a:t>
            </a:r>
            <a:r>
              <a:rPr lang="uk-UA" b="1" i="1" dirty="0" smtClean="0">
                <a:latin typeface="Comic Sans MS" panose="030F0702030302020204" pitchFamily="66" charset="0"/>
              </a:rPr>
              <a:t>зимку…</a:t>
            </a:r>
            <a:endParaRPr lang="ru-RU" b="1" i="1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45" y="3197130"/>
            <a:ext cx="2880320" cy="327240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980892"/>
            <a:ext cx="2880320" cy="21602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135" y="476672"/>
            <a:ext cx="2758403" cy="30963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865" y="1196752"/>
            <a:ext cx="2387827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12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7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7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25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778"/>
            <a:ext cx="9144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8352928" cy="1143000"/>
          </a:xfrm>
        </p:spPr>
        <p:txBody>
          <a:bodyPr/>
          <a:lstStyle/>
          <a:p>
            <a:r>
              <a:rPr lang="uk-UA" b="1" i="1" dirty="0" smtClean="0">
                <a:latin typeface="Comic Sans MS" panose="030F0702030302020204" pitchFamily="66" charset="0"/>
              </a:rPr>
              <a:t>Після зимового сну…</a:t>
            </a:r>
            <a:endParaRPr lang="ru-RU" b="1" i="1" dirty="0">
              <a:latin typeface="Comic Sans MS" panose="030F0702030302020204" pitchFamily="66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915054"/>
            <a:ext cx="3332188" cy="24991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171" y="3954433"/>
            <a:ext cx="3251853" cy="24388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152912"/>
            <a:ext cx="3528392" cy="2646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674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7605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274638"/>
            <a:ext cx="4176464" cy="3802434"/>
          </a:xfrm>
        </p:spPr>
        <p:txBody>
          <a:bodyPr>
            <a:noAutofit/>
          </a:bodyPr>
          <a:lstStyle/>
          <a:p>
            <a:r>
              <a:rPr lang="uk-UA" sz="3200" b="1" i="1" dirty="0" smtClean="0">
                <a:latin typeface="Comic Sans MS" panose="030F0702030302020204" pitchFamily="66" charset="0"/>
              </a:rPr>
              <a:t>Одна ялинка – це добре, але багато рослин – це вже майже ліс…</a:t>
            </a:r>
            <a:endParaRPr lang="ru-RU" sz="3200" b="1" i="1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96" y="4221088"/>
            <a:ext cx="3203848" cy="24028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149" y="3661333"/>
            <a:ext cx="2139702" cy="2852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66034" y="1008685"/>
            <a:ext cx="2787838" cy="20908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95" y="480084"/>
            <a:ext cx="2218457" cy="2957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460" y="4096963"/>
            <a:ext cx="3203848" cy="24028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993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568"/>
            <a:ext cx="9144000" cy="689156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uk-UA" b="1" i="1" dirty="0" smtClean="0">
                <a:latin typeface="Comic Sans MS" panose="030F0702030302020204" pitchFamily="66" charset="0"/>
              </a:rPr>
              <a:t>Підсумки</a:t>
            </a:r>
            <a:endParaRPr lang="ru-RU" b="1" i="1" dirty="0"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 lnSpcReduction="10000"/>
          </a:bodyPr>
          <a:lstStyle/>
          <a:p>
            <a:r>
              <a:rPr lang="uk-UA" sz="2400" dirty="0" smtClean="0">
                <a:latin typeface="Comic Sans MS" panose="030F0702030302020204" pitchFamily="66" charset="0"/>
              </a:rPr>
              <a:t>Тепер ми знаємо  як садити рослини і доглядати за ними та яку користь вони приносять.</a:t>
            </a:r>
          </a:p>
          <a:p>
            <a:r>
              <a:rPr lang="uk-UA" sz="2400" dirty="0" smtClean="0">
                <a:latin typeface="Comic Sans MS" panose="030F0702030302020204" pitchFamily="66" charset="0"/>
              </a:rPr>
              <a:t>Ми посадили 15 дерев та 8 квітів – і це тільки початок!</a:t>
            </a:r>
          </a:p>
          <a:p>
            <a:r>
              <a:rPr lang="uk-UA" sz="2400" dirty="0" smtClean="0">
                <a:latin typeface="Comic Sans MS" panose="030F0702030302020204" pitchFamily="66" charset="0"/>
              </a:rPr>
              <a:t>Навчилися працювати разом, допомагаючи один одному!</a:t>
            </a:r>
          </a:p>
          <a:p>
            <a:r>
              <a:rPr lang="ru-RU" sz="2400" dirty="0" smtClean="0">
                <a:latin typeface="Comic Sans MS" panose="030F0702030302020204" pitchFamily="66" charset="0"/>
              </a:rPr>
              <a:t>Залучили </a:t>
            </a:r>
            <a:r>
              <a:rPr lang="ru-RU" sz="2400" dirty="0">
                <a:latin typeface="Comic Sans MS" panose="030F0702030302020204" pitchFamily="66" charset="0"/>
              </a:rPr>
              <a:t>до </a:t>
            </a:r>
            <a:r>
              <a:rPr lang="ru-RU" sz="2400" dirty="0" err="1">
                <a:latin typeface="Comic Sans MS" panose="030F0702030302020204" pitchFamily="66" charset="0"/>
              </a:rPr>
              <a:t>своїх</a:t>
            </a:r>
            <a:r>
              <a:rPr lang="ru-RU" sz="2400" dirty="0">
                <a:latin typeface="Comic Sans MS" panose="030F0702030302020204" pitchFamily="66" charset="0"/>
              </a:rPr>
              <a:t> справ </a:t>
            </a:r>
            <a:r>
              <a:rPr lang="ru-RU" sz="2400" dirty="0" err="1">
                <a:latin typeface="Comic Sans MS" panose="030F0702030302020204" pitchFamily="66" charset="0"/>
              </a:rPr>
              <a:t>батьків</a:t>
            </a:r>
            <a:r>
              <a:rPr lang="ru-RU" sz="2400" dirty="0">
                <a:latin typeface="Comic Sans MS" panose="030F0702030302020204" pitchFamily="66" charset="0"/>
              </a:rPr>
              <a:t>, </a:t>
            </a:r>
            <a:r>
              <a:rPr lang="ru-RU" sz="2400" dirty="0" err="1">
                <a:latin typeface="Comic Sans MS" panose="030F0702030302020204" pitchFamily="66" charset="0"/>
              </a:rPr>
              <a:t>адже</a:t>
            </a:r>
            <a:r>
              <a:rPr lang="ru-RU" sz="2400" dirty="0">
                <a:latin typeface="Comic Sans MS" panose="030F0702030302020204" pitchFamily="66" charset="0"/>
              </a:rPr>
              <a:t> разом – ми сила!</a:t>
            </a:r>
          </a:p>
          <a:p>
            <a:r>
              <a:rPr lang="uk-UA" sz="2400" dirty="0" smtClean="0">
                <a:latin typeface="Comic Sans MS" panose="030F0702030302020204" pitchFamily="66" charset="0"/>
              </a:rPr>
              <a:t>Навчилися оцінювати результати своєї</a:t>
            </a:r>
          </a:p>
          <a:p>
            <a:pPr marL="0" indent="0">
              <a:buNone/>
            </a:pPr>
            <a:r>
              <a:rPr lang="uk-UA" sz="2400" dirty="0">
                <a:latin typeface="Comic Sans MS" panose="030F0702030302020204" pitchFamily="66" charset="0"/>
              </a:rPr>
              <a:t> </a:t>
            </a:r>
            <a:r>
              <a:rPr lang="uk-UA" sz="2400" dirty="0" smtClean="0">
                <a:latin typeface="Comic Sans MS" panose="030F0702030302020204" pitchFamily="66" charset="0"/>
              </a:rPr>
              <a:t>   праці.</a:t>
            </a:r>
          </a:p>
          <a:p>
            <a:pPr algn="ctr"/>
            <a:r>
              <a:rPr lang="uk-UA" sz="2800" b="1" i="1" dirty="0" smtClean="0">
                <a:latin typeface="Comic Sans MS" panose="030F0702030302020204" pitchFamily="66" charset="0"/>
              </a:rPr>
              <a:t>І головне! Ми відчуваємо себе частиною природи, тому ніколи не завдамо їй шкоди!  </a:t>
            </a:r>
            <a:endParaRPr lang="ru-RU" sz="2800" b="1" i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67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500</TotalTime>
  <Words>381</Words>
  <Application>Microsoft Office PowerPoint</Application>
  <PresentationFormat>Экран (4:3)</PresentationFormat>
  <Paragraphs>58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Спільний екологічний проект учнів та батьків 1 класу   «Рости, ялинко, разом з нами!»</vt:lpstr>
      <vt:lpstr>Паспорт проектної роботи</vt:lpstr>
      <vt:lpstr>Мета проекту</vt:lpstr>
      <vt:lpstr>Цілі та завдання</vt:lpstr>
      <vt:lpstr>Очікувані результати</vt:lpstr>
      <vt:lpstr>Етапи проекту</vt:lpstr>
      <vt:lpstr>І етап - підготовчий</vt:lpstr>
      <vt:lpstr>Презентация PowerPoint</vt:lpstr>
      <vt:lpstr>ІІ етап - практичний</vt:lpstr>
      <vt:lpstr>Презентация PowerPoint</vt:lpstr>
      <vt:lpstr>Після зимового сну…</vt:lpstr>
      <vt:lpstr>Одна ялинка – це добре, але багато рослин – це вже майже ліс…</vt:lpstr>
      <vt:lpstr>Підсумки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Спільний проект учнів та батьків 1 класу   «Рости, ялинко, разом з нами!»</dc:title>
  <dc:creator>Мысник</dc:creator>
  <cp:lastModifiedBy>Мысник</cp:lastModifiedBy>
  <cp:revision>33</cp:revision>
  <dcterms:created xsi:type="dcterms:W3CDTF">2015-03-26T14:57:44Z</dcterms:created>
  <dcterms:modified xsi:type="dcterms:W3CDTF">2016-08-25T14:42:21Z</dcterms:modified>
</cp:coreProperties>
</file>