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3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15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6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08" r:id="rId3"/>
    <p:sldMasterId id="2147483720" r:id="rId4"/>
    <p:sldMasterId id="2147483732" r:id="rId5"/>
    <p:sldMasterId id="2147483744" r:id="rId6"/>
    <p:sldMasterId id="2147483756" r:id="rId7"/>
    <p:sldMasterId id="2147483996" r:id="rId8"/>
    <p:sldMasterId id="2147484008" r:id="rId9"/>
    <p:sldMasterId id="2147484021" r:id="rId10"/>
    <p:sldMasterId id="2147484034" r:id="rId11"/>
    <p:sldMasterId id="2147484047" r:id="rId12"/>
    <p:sldMasterId id="2147484060" r:id="rId13"/>
    <p:sldMasterId id="2147484073" r:id="rId14"/>
    <p:sldMasterId id="2147484086" r:id="rId15"/>
    <p:sldMasterId id="2147484099" r:id="rId16"/>
    <p:sldMasterId id="2147484125" r:id="rId17"/>
  </p:sldMasterIdLst>
  <p:notesMasterIdLst>
    <p:notesMasterId r:id="rId74"/>
  </p:notesMasterIdLst>
  <p:sldIdLst>
    <p:sldId id="256" r:id="rId18"/>
    <p:sldId id="424" r:id="rId19"/>
    <p:sldId id="257" r:id="rId20"/>
    <p:sldId id="422" r:id="rId21"/>
    <p:sldId id="354" r:id="rId22"/>
    <p:sldId id="425" r:id="rId23"/>
    <p:sldId id="258" r:id="rId24"/>
    <p:sldId id="380" r:id="rId25"/>
    <p:sldId id="382" r:id="rId26"/>
    <p:sldId id="384" r:id="rId27"/>
    <p:sldId id="385" r:id="rId28"/>
    <p:sldId id="407" r:id="rId29"/>
    <p:sldId id="431" r:id="rId30"/>
    <p:sldId id="386" r:id="rId31"/>
    <p:sldId id="408" r:id="rId32"/>
    <p:sldId id="409" r:id="rId33"/>
    <p:sldId id="410" r:id="rId34"/>
    <p:sldId id="411" r:id="rId35"/>
    <p:sldId id="412" r:id="rId36"/>
    <p:sldId id="413" r:id="rId37"/>
    <p:sldId id="414" r:id="rId38"/>
    <p:sldId id="415" r:id="rId39"/>
    <p:sldId id="417" r:id="rId40"/>
    <p:sldId id="423" r:id="rId41"/>
    <p:sldId id="427" r:id="rId42"/>
    <p:sldId id="426" r:id="rId43"/>
    <p:sldId id="428" r:id="rId44"/>
    <p:sldId id="430" r:id="rId45"/>
    <p:sldId id="429" r:id="rId46"/>
    <p:sldId id="418" r:id="rId47"/>
    <p:sldId id="420" r:id="rId48"/>
    <p:sldId id="271" r:id="rId49"/>
    <p:sldId id="273" r:id="rId50"/>
    <p:sldId id="282" r:id="rId51"/>
    <p:sldId id="274" r:id="rId52"/>
    <p:sldId id="432" r:id="rId53"/>
    <p:sldId id="433" r:id="rId54"/>
    <p:sldId id="276" r:id="rId55"/>
    <p:sldId id="435" r:id="rId56"/>
    <p:sldId id="378" r:id="rId57"/>
    <p:sldId id="436" r:id="rId58"/>
    <p:sldId id="450" r:id="rId59"/>
    <p:sldId id="437" r:id="rId60"/>
    <p:sldId id="449" r:id="rId61"/>
    <p:sldId id="438" r:id="rId62"/>
    <p:sldId id="439" r:id="rId63"/>
    <p:sldId id="440" r:id="rId64"/>
    <p:sldId id="441" r:id="rId65"/>
    <p:sldId id="448" r:id="rId66"/>
    <p:sldId id="442" r:id="rId67"/>
    <p:sldId id="443" r:id="rId68"/>
    <p:sldId id="444" r:id="rId69"/>
    <p:sldId id="445" r:id="rId70"/>
    <p:sldId id="446" r:id="rId71"/>
    <p:sldId id="447" r:id="rId72"/>
    <p:sldId id="353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9.xml"/><Relationship Id="rId21" Type="http://schemas.openxmlformats.org/officeDocument/2006/relationships/slide" Target="slides/slide4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63" Type="http://schemas.openxmlformats.org/officeDocument/2006/relationships/slide" Target="slides/slide46.xml"/><Relationship Id="rId68" Type="http://schemas.openxmlformats.org/officeDocument/2006/relationships/slide" Target="slides/slide51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66" Type="http://schemas.openxmlformats.org/officeDocument/2006/relationships/slide" Target="slides/slide49.xml"/><Relationship Id="rId7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4.xml"/><Relationship Id="rId19" Type="http://schemas.openxmlformats.org/officeDocument/2006/relationships/slide" Target="slides/slide2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slide" Target="slides/slide39.xml"/><Relationship Id="rId64" Type="http://schemas.openxmlformats.org/officeDocument/2006/relationships/slide" Target="slides/slide47.xml"/><Relationship Id="rId69" Type="http://schemas.openxmlformats.org/officeDocument/2006/relationships/slide" Target="slides/slide52.xml"/><Relationship Id="rId77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72" Type="http://schemas.openxmlformats.org/officeDocument/2006/relationships/slide" Target="slides/slide55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59" Type="http://schemas.openxmlformats.org/officeDocument/2006/relationships/slide" Target="slides/slide42.xml"/><Relationship Id="rId67" Type="http://schemas.openxmlformats.org/officeDocument/2006/relationships/slide" Target="slides/slide50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54" Type="http://schemas.openxmlformats.org/officeDocument/2006/relationships/slide" Target="slides/slide37.xml"/><Relationship Id="rId62" Type="http://schemas.openxmlformats.org/officeDocument/2006/relationships/slide" Target="slides/slide45.xml"/><Relationship Id="rId70" Type="http://schemas.openxmlformats.org/officeDocument/2006/relationships/slide" Target="slides/slide53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slide" Target="slides/slide40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60" Type="http://schemas.openxmlformats.org/officeDocument/2006/relationships/slide" Target="slides/slide43.xml"/><Relationship Id="rId65" Type="http://schemas.openxmlformats.org/officeDocument/2006/relationships/slide" Target="slides/slide48.xml"/><Relationship Id="rId73" Type="http://schemas.openxmlformats.org/officeDocument/2006/relationships/slide" Target="slides/slide56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39" Type="http://schemas.openxmlformats.org/officeDocument/2006/relationships/slide" Target="slides/slide22.xml"/><Relationship Id="rId34" Type="http://schemas.openxmlformats.org/officeDocument/2006/relationships/slide" Target="slides/slide17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76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161A4-9718-4C5C-BC00-CF9147F3060C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F1956-94EA-44FE-B2A5-36CCD52A98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370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B9BA-0B6D-4404-A88E-2FAB4B252C28}" type="slidenum">
              <a:rPr lang="ru-RU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6800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283AAB23-82AF-4566-A468-D842CCCD95CD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57386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03DE76-7A01-48EA-BB25-437862B645B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4074066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86C2020-0A58-4BB5-BA4D-423322B96B76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384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18D46-51C5-4C0D-91F4-1C783A6C44F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4652991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3D96C-4171-4262-9145-CB3E3480504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2929885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18A33D-291A-454F-966D-E9C3054065C3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45036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8A5D63-1D90-41B9-8F16-DD0A5839F9C9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12437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DE601-D12D-4D1B-8BFD-1DBCA503B002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9023427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317893-39FC-4EB8-9DD6-26D46F5CED15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7112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4DEA2-CFDD-4BF4-8F19-85D0CA86234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34556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81BCD-53B3-4CFD-84EC-1B0551AF428B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63457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B9BA-0B6D-4404-A88E-2FAB4B252C28}" type="slidenum">
              <a:rPr lang="ru-RU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83792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283AAB23-82AF-4566-A468-D842CCCD95CD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18423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03DE76-7A01-48EA-BB25-437862B645B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667052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86C2020-0A58-4BB5-BA4D-423322B96B76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280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18D46-51C5-4C0D-91F4-1C783A6C44F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1700674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3D96C-4171-4262-9145-CB3E3480504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0189821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18A33D-291A-454F-966D-E9C3054065C3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09847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8A5D63-1D90-41B9-8F16-DD0A5839F9C9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506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6825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DE601-D12D-4D1B-8BFD-1DBCA503B002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3829839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317893-39FC-4EB8-9DD6-26D46F5CED15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02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4DEA2-CFDD-4BF4-8F19-85D0CA86234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28258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81BCD-53B3-4CFD-84EC-1B0551AF428B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86133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B9BA-0B6D-4404-A88E-2FAB4B252C28}" type="slidenum">
              <a:rPr lang="ru-RU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20052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283AAB23-82AF-4566-A468-D842CCCD95CD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99300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03DE76-7A01-48EA-BB25-437862B645B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0144852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86C2020-0A58-4BB5-BA4D-423322B96B76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4276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18D46-51C5-4C0D-91F4-1C783A6C44F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7300021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3D96C-4171-4262-9145-CB3E3480504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193165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17747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18A33D-291A-454F-966D-E9C3054065C3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51243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8A5D63-1D90-41B9-8F16-DD0A5839F9C9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80156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DE601-D12D-4D1B-8BFD-1DBCA503B002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0376150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317893-39FC-4EB8-9DD6-26D46F5CED15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097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4DEA2-CFDD-4BF4-8F19-85D0CA86234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98761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81BCD-53B3-4CFD-84EC-1B0551AF428B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47901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B9BA-0B6D-4404-A88E-2FAB4B252C28}" type="slidenum">
              <a:rPr lang="ru-RU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85157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283AAB23-82AF-4566-A468-D842CCCD95CD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88032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03DE76-7A01-48EA-BB25-437862B645B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8624080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86C2020-0A58-4BB5-BA4D-423322B96B76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6724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85519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18D46-51C5-4C0D-91F4-1C783A6C44F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9258431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3D96C-4171-4262-9145-CB3E3480504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1116377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18A33D-291A-454F-966D-E9C3054065C3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20257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8A5D63-1D90-41B9-8F16-DD0A5839F9C9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92695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DE601-D12D-4D1B-8BFD-1DBCA503B002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0736565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317893-39FC-4EB8-9DD6-26D46F5CED15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3790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4DEA2-CFDD-4BF4-8F19-85D0CA86234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1909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81BCD-53B3-4CFD-84EC-1B0551AF428B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99194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B9BA-0B6D-4404-A88E-2FAB4B252C28}" type="slidenum">
              <a:rPr lang="ru-RU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98048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283AAB23-82AF-4566-A468-D842CCCD95CD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250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00400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03DE76-7A01-48EA-BB25-437862B645B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0493330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86C2020-0A58-4BB5-BA4D-423322B96B76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060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18D46-51C5-4C0D-91F4-1C783A6C44F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1258473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3D96C-4171-4262-9145-CB3E3480504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9508830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18A33D-291A-454F-966D-E9C3054065C3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9528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8A5D63-1D90-41B9-8F16-DD0A5839F9C9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09457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DE601-D12D-4D1B-8BFD-1DBCA503B002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730415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317893-39FC-4EB8-9DD6-26D46F5CED15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1669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4DEA2-CFDD-4BF4-8F19-85D0CA86234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29740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81BCD-53B3-4CFD-84EC-1B0551AF428B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062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91920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B9BA-0B6D-4404-A88E-2FAB4B252C28}" type="slidenum">
              <a:rPr lang="ru-RU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12248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283AAB23-82AF-4566-A468-D842CCCD95CD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40988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03DE76-7A01-48EA-BB25-437862B645B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2304331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86C2020-0A58-4BB5-BA4D-423322B96B76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900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18D46-51C5-4C0D-91F4-1C783A6C44F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1120860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3D96C-4171-4262-9145-CB3E3480504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2296581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18A33D-291A-454F-966D-E9C3054065C3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36209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8A5D63-1D90-41B9-8F16-DD0A5839F9C9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11373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DE601-D12D-4D1B-8BFD-1DBCA503B002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7338253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317893-39FC-4EB8-9DD6-26D46F5CED15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7959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80390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4DEA2-CFDD-4BF4-8F19-85D0CA86234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04598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81BCD-53B3-4CFD-84EC-1B0551AF428B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10609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B9BA-0B6D-4404-A88E-2FAB4B252C28}" type="slidenum">
              <a:rPr lang="ru-RU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59622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283AAB23-82AF-4566-A468-D842CCCD95CD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89197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03DE76-7A01-48EA-BB25-437862B645B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3228926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86C2020-0A58-4BB5-BA4D-423322B96B76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9573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18D46-51C5-4C0D-91F4-1C783A6C44F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4396058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3D96C-4171-4262-9145-CB3E3480504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9229931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18A33D-291A-454F-966D-E9C3054065C3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89141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8A5D63-1D90-41B9-8F16-DD0A5839F9C9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901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46147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DE601-D12D-4D1B-8BFD-1DBCA503B002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9380882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317893-39FC-4EB8-9DD6-26D46F5CED15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99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4DEA2-CFDD-4BF4-8F19-85D0CA86234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464671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81BCD-53B3-4CFD-84EC-1B0551AF428B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43308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B9BA-0B6D-4404-A88E-2FAB4B252C28}" type="slidenum">
              <a:rPr lang="ru-RU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55587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283AAB23-82AF-4566-A468-D842CCCD95CD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5822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03DE76-7A01-48EA-BB25-437862B645B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5731274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86C2020-0A58-4BB5-BA4D-423322B96B76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9252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18D46-51C5-4C0D-91F4-1C783A6C44F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63603120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3D96C-4171-4262-9145-CB3E3480504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91124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265430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18A33D-291A-454F-966D-E9C3054065C3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37566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8A5D63-1D90-41B9-8F16-DD0A5839F9C9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80569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DE601-D12D-4D1B-8BFD-1DBCA503B002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20599271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317893-39FC-4EB8-9DD6-26D46F5CED15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6094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4DEA2-CFDD-4BF4-8F19-85D0CA86234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429462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81BCD-53B3-4CFD-84EC-1B0551AF428B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29978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B9BA-0B6D-4404-A88E-2FAB4B252C28}" type="slidenum">
              <a:rPr lang="ru-RU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826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4005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790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9671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9657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7410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0187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2637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4272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0638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75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9882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308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8614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4327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1986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8411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5666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8290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0436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353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9194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0750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7371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8918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063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8446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879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9550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5934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249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774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9870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4589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9756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6477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6287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5487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5908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48309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8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9844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9926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3030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09113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6968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85570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32009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9210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97119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073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26812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86989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28684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24236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48411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78321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29458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6311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10533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937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74293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88101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97254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464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9528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4733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87564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3157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56914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283AAB23-82AF-4566-A468-D842CCCD95CD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27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03DE76-7A01-48EA-BB25-437862B645B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1655593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86C2020-0A58-4BB5-BA4D-423322B96B76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0331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D18D46-51C5-4C0D-91F4-1C783A6C44F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9348870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3D96C-4171-4262-9145-CB3E34805041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1281264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18A33D-291A-454F-966D-E9C3054065C3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57050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8A5D63-1D90-41B9-8F16-DD0A5839F9C9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69681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3DE601-D12D-4D1B-8BFD-1DBCA503B002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5098725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317893-39FC-4EB8-9DD6-26D46F5CED15}" type="slidenum">
              <a:rPr lang="ru-RU" smtClean="0">
                <a:solidFill>
                  <a:srgbClr val="DDE9EC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DDE9EC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4104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4DEA2-CFDD-4BF4-8F19-85D0CA862346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4672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81BCD-53B3-4CFD-84EC-1B0551AF428B}" type="slidenum">
              <a:rPr lang="ru-RU" smtClean="0">
                <a:solidFill>
                  <a:srgbClr val="464653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464653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750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72.xml"/><Relationship Id="rId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75.xml"/><Relationship Id="rId7" Type="http://schemas.openxmlformats.org/officeDocument/2006/relationships/slideLayout" Target="../slideLayouts/slideLayout179.xml"/><Relationship Id="rId12" Type="http://schemas.openxmlformats.org/officeDocument/2006/relationships/slideLayout" Target="../slideLayouts/slideLayout184.xml"/><Relationship Id="rId2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77.xml"/><Relationship Id="rId10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91.xml"/><Relationship Id="rId12" Type="http://schemas.openxmlformats.org/officeDocument/2006/relationships/slideLayout" Target="../slideLayouts/slideLayout196.xml"/><Relationship Id="rId2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89.xml"/><Relationship Id="rId10" Type="http://schemas.openxmlformats.org/officeDocument/2006/relationships/slideLayout" Target="../slideLayouts/slideLayout194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65546F-48F8-4C2D-8C00-8DE2B2F3C59D}" type="slidenum">
              <a:rPr lang="ru-RU" smtClean="0">
                <a:solidFill>
                  <a:srgbClr val="464653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134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  <p:sldLayoutId id="2147484033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65546F-48F8-4C2D-8C00-8DE2B2F3C59D}" type="slidenum">
              <a:rPr lang="ru-RU" smtClean="0">
                <a:solidFill>
                  <a:srgbClr val="464653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285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  <p:sldLayoutId id="2147484046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65546F-48F8-4C2D-8C00-8DE2B2F3C59D}" type="slidenum">
              <a:rPr lang="ru-RU" smtClean="0">
                <a:solidFill>
                  <a:srgbClr val="464653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760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65546F-48F8-4C2D-8C00-8DE2B2F3C59D}" type="slidenum">
              <a:rPr lang="ru-RU" smtClean="0">
                <a:solidFill>
                  <a:srgbClr val="464653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16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  <p:sldLayoutId id="2147484071" r:id="rId11"/>
    <p:sldLayoutId id="2147484072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65546F-48F8-4C2D-8C00-8DE2B2F3C59D}" type="slidenum">
              <a:rPr lang="ru-RU" smtClean="0">
                <a:solidFill>
                  <a:srgbClr val="464653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368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  <p:sldLayoutId id="2147484085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65546F-48F8-4C2D-8C00-8DE2B2F3C59D}" type="slidenum">
              <a:rPr lang="ru-RU" smtClean="0">
                <a:solidFill>
                  <a:srgbClr val="464653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663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  <p:sldLayoutId id="2147484098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65546F-48F8-4C2D-8C00-8DE2B2F3C59D}" type="slidenum">
              <a:rPr lang="ru-RU" smtClean="0">
                <a:solidFill>
                  <a:srgbClr val="464653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234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  <p:sldLayoutId id="2147484110" r:id="rId11"/>
    <p:sldLayoutId id="2147484111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65546F-48F8-4C2D-8C00-8DE2B2F3C59D}" type="slidenum">
              <a:rPr lang="ru-RU" smtClean="0">
                <a:solidFill>
                  <a:srgbClr val="464653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949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  <p:sldLayoutId id="2147484137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654F5-1CF6-461B-AF66-2F20D5707E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3F59D-4E1E-46E6-8D8F-CE52F77990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7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036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074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90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869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833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D930C-063A-4885-9F0D-31F7914B48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10.06.2015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3BF78-E41C-4068-BEDB-00BC071DF7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657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65546F-48F8-4C2D-8C00-8DE2B2F3C59D}" type="slidenum">
              <a:rPr lang="ru-RU" smtClean="0">
                <a:solidFill>
                  <a:srgbClr val="464653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464653"/>
              </a:solidFill>
              <a:latin typeface="Arial" charset="0"/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063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6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7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9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9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1700809"/>
            <a:ext cx="7117180" cy="3076572"/>
          </a:xfrm>
        </p:spPr>
        <p:txBody>
          <a:bodyPr/>
          <a:lstStyle/>
          <a:p>
            <a:r>
              <a:rPr lang="uk-UA" sz="5400" dirty="0" smtClean="0"/>
              <a:t>Вікторина «Новий погляд на Великобританію»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933056"/>
            <a:ext cx="1865313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309813" cy="188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88" y="297161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11" y="4869160"/>
            <a:ext cx="27051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579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lektrik_7206264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7086600" cy="1828800"/>
          </a:xfrm>
        </p:spPr>
        <p:txBody>
          <a:bodyPr/>
          <a:lstStyle/>
          <a:p>
            <a:r>
              <a:rPr lang="en-US" sz="6600" dirty="0" smtClean="0">
                <a:solidFill>
                  <a:srgbClr val="DBD8EC"/>
                </a:solidFill>
              </a:rPr>
              <a:t>Our Team</a:t>
            </a:r>
            <a:r>
              <a:rPr lang="en-US" sz="6600" dirty="0" smtClean="0"/>
              <a:t>: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31840" y="1340768"/>
            <a:ext cx="7086600" cy="1368152"/>
          </a:xfr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>
            <a:noAutofit/>
            <a:scene3d>
              <a:camera prst="orthographicFront"/>
              <a:lightRig rig="freezing" dir="t">
                <a:rot lat="0" lon="0" rev="0"/>
              </a:lightRig>
            </a:scene3d>
            <a:sp3d prstMaterial="matte"/>
          </a:bodyPr>
          <a:lstStyle/>
          <a:p>
            <a:pPr algn="ctr"/>
            <a:r>
              <a:rPr lang="en-US" sz="9600" b="1" dirty="0" smtClean="0">
                <a:solidFill>
                  <a:srgbClr val="FF3C37"/>
                </a:solidFill>
                <a:effectLst>
                  <a:outerShdw blurRad="114300" dist="1282700" dir="1680000" sx="102000" sy="102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WATT</a:t>
            </a:r>
            <a:endParaRPr lang="ru-RU" sz="9600" b="1" dirty="0">
              <a:solidFill>
                <a:srgbClr val="FF3C37"/>
              </a:solidFill>
              <a:effectLst>
                <a:outerShdw blurRad="114300" dist="1282700" dir="1680000" sx="102000" sy="102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7205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e528419af5c76d13_1024x1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4"/>
            <a:ext cx="3456384" cy="1470025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Our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Mottor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648072" cy="4392488"/>
          </a:xfrm>
        </p:spPr>
        <p:txBody>
          <a:bodyPr>
            <a:normAutofit/>
          </a:bodyPr>
          <a:lstStyle/>
          <a:p>
            <a:pPr algn="l"/>
            <a:r>
              <a:rPr lang="en-US" sz="5400" dirty="0" smtClean="0">
                <a:solidFill>
                  <a:srgbClr val="FF0000"/>
                </a:solidFill>
              </a:rPr>
              <a:t>W</a:t>
            </a:r>
            <a:r>
              <a:rPr lang="en-US" sz="5400" b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5400" dirty="0" smtClean="0">
                <a:ln w="9525" cap="rnd">
                  <a:solidFill>
                    <a:schemeClr val="tx1"/>
                  </a:solidFill>
                  <a:prstDash val="solid"/>
                  <a:bevel/>
                </a:ln>
                <a:solidFill>
                  <a:srgbClr val="FF0000"/>
                </a:solidFill>
                <a:effectLst>
                  <a:outerShdw dist="25400" dir="3900000" sx="101000" sy="101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en-US" sz="5400" dirty="0" smtClean="0">
              <a:solidFill>
                <a:srgbClr val="FF0000"/>
              </a:solidFill>
            </a:endParaRPr>
          </a:p>
          <a:p>
            <a:pPr algn="l"/>
            <a:r>
              <a:rPr lang="en-US" sz="5400" b="1" dirty="0" smtClean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</a:rPr>
              <a:t>T</a:t>
            </a:r>
            <a:endParaRPr lang="ru-RU" sz="54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1844824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solidFill>
                  <a:srgbClr val="FFC000"/>
                </a:solidFill>
              </a:rPr>
              <a:t>illful</a:t>
            </a:r>
            <a:endParaRPr lang="en-US" sz="4800" dirty="0" smtClean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2780928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n>
                  <a:solidFill>
                    <a:srgbClr val="4F81BD"/>
                  </a:solidFill>
                </a:ln>
                <a:solidFill>
                  <a:srgbClr val="1F497D">
                    <a:lumMod val="20000"/>
                    <a:lumOff val="80000"/>
                  </a:srgbClr>
                </a:solidFill>
                <a:effectLst>
                  <a:outerShdw dist="25400" sx="102000" sy="102000" algn="tl">
                    <a:srgbClr val="000000"/>
                  </a:outerShdw>
                </a:effectLst>
              </a:rPr>
              <a:t>mbitions</a:t>
            </a:r>
            <a:endParaRPr lang="ru-RU" sz="48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3573016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n w="9525" cap="rnd">
                  <a:solidFill>
                    <a:prstClr val="black"/>
                  </a:solidFill>
                  <a:prstDash val="solid"/>
                  <a:bevel/>
                </a:ln>
                <a:solidFill>
                  <a:srgbClr val="00CC00"/>
                </a:solidFill>
                <a:effectLst>
                  <a:outerShdw dist="25400" dir="3900000" sx="101000" sy="101000" algn="tl">
                    <a:srgbClr val="000000">
                      <a:alpha val="43137"/>
                    </a:srgbClr>
                  </a:outerShdw>
                </a:effectLst>
              </a:rPr>
              <a:t>alented</a:t>
            </a:r>
            <a:endParaRPr lang="ru-RU" sz="480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60" y="4509120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solidFill>
                  <a:srgbClr val="FFC000"/>
                </a:solidFill>
              </a:rPr>
              <a:t>eenagers</a:t>
            </a:r>
            <a:endParaRPr lang="ru-RU" sz="4800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1980872">
            <a:off x="5207758" y="4145827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Watt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8478357">
            <a:off x="3575942" y="986057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0066FF"/>
                </a:solidFill>
              </a:rPr>
              <a:t>WATT!!!!!</a:t>
            </a:r>
            <a:endParaRPr lang="ru-RU" sz="5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10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mph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6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6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6 C -0.004 -0.00255 -0.00782 -0.00787 -0.01198 -0.00787 C -0.01302 -0.00787 -0.01476 0.01319 -0.01493 0.01412 C -0.01441 0.02824 -0.01441 0.04236 -0.01337 0.05648 C -0.01216 0.07268 0.00243 0.07824 0.00816 0.08009 C 0.01302 0.07847 0.01823 0.07939 0.02291 0.07523 C 0.02604 0.07222 0.0302 0.05949 0.0302 0.05972 C 0.03107 0.05532 0.03264 0.05162 0.03264 0.04699 C 0.03264 0.02986 0.03316 0.0118 0.0302 -0.00463 C 0.02639 -0.02732 0.01215 -0.04352 0.00208 -0.05162 C -0.00105 -0.0507 -0.00504 -0.05301 -0.00747 -0.04861 C -0.00938 -0.04514 -0.00816 -0.03797 -0.00816 -0.03287 C -0.00816 -0.01274 -0.00799 -0.00486 -0.00087 0.00625 C 0.00937 0.00463 0.01024 0.00856 0.00885 -0.00949 C 0.00191 -0.0051 -0.00261 0.00301 -0.00677 0.01574 C -0.00591 0.01828 -0.00573 0.02222 -0.00452 0.02361 C -0.00382 0.02453 -0.00296 0.02152 -0.00226 0.02037 C 0.00382 0.00856 0.00243 0.01203 0.0052 0.00162 C 0.00486 -0.00162 0.0052 -0.0051 0.00434 -0.00787 C 0.00382 -0.00973 0.00243 -0.00973 0.00139 -0.00949 C -0.00209 -0.00903 -0.00556 -0.00741 -0.00903 -0.00625 C -0.01111 0.00069 -0.01355 0.0125 -0.01042 0.02037 C -0.00886 0.02453 -0.00296 0.02361 -0.00296 0.02384 C 3.88889E-6 0.02314 0.00329 0.02523 0.0059 0.02199 C 0.00694 0.0206 0.00503 0.01666 0.00434 0.01412 C 0.00295 0.0081 0.00277 0.00949 3.88889E-6 0.00625 C -0.00955 0.0074 -0.01719 0.00046 -0.01268 0.02037 C -0.00747 0.01898 -0.00608 0.02037 -0.00382 0.01111 " pathEditMode="relative" rAng="0" ptsTypes="fffffffffffffffffffffffffffA">
                                      <p:cBhvr>
                                        <p:cTn id="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нна_PC\Desktop\отчет за год 2014-2015\фото меропр 2015\Snap 2015-05-27 at 19.24.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526"/>
            <a:ext cx="9144000" cy="620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39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Инна_PC\Desktop\отчет за год 2014-2015\фото меропр 2015\Snap 2015-05-27 at 19.25.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0663" y="414338"/>
            <a:ext cx="12125326" cy="602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26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37321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900000" lon="1500000" rev="0"/>
              </a:camera>
              <a:lightRig rig="threePt" dir="t"/>
            </a:scene3d>
          </a:bodyPr>
          <a:lstStyle/>
          <a:p>
            <a:pPr algn="ctr"/>
            <a:r>
              <a:rPr lang="en-US" sz="7200" u="sng" dirty="0" smtClean="0">
                <a:solidFill>
                  <a:prstClr val="white">
                    <a:alpha val="63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WATT</a:t>
            </a:r>
            <a:endParaRPr lang="ru-RU" sz="7200" u="sng" dirty="0">
              <a:solidFill>
                <a:prstClr val="white">
                  <a:alpha val="63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Инна_PC\Desktop\отчет за год 2014-2015\фото меропр 2015\Snap 2015-05-27 at 19.27.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3"/>
            <a:ext cx="9144000" cy="639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73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0679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Великобритания-фот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714908" y="3321819"/>
            <a:ext cx="9429816" cy="7072362"/>
          </a:xfrm>
          <a:prstGeom prst="arc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642918"/>
            <a:ext cx="81439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ln w="31550" cmpd="sng">
                  <a:gradFill>
                    <a:gsLst>
                      <a:gs pos="70000">
                        <a:srgbClr val="8E736A">
                          <a:shade val="50000"/>
                          <a:satMod val="190000"/>
                        </a:srgbClr>
                      </a:gs>
                      <a:gs pos="0">
                        <a:srgbClr val="8E736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8E736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Presentation by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ln w="31550" cmpd="sng">
                  <a:gradFill>
                    <a:gsLst>
                      <a:gs pos="70000">
                        <a:srgbClr val="8E736A">
                          <a:shade val="50000"/>
                          <a:satMod val="190000"/>
                        </a:srgbClr>
                      </a:gs>
                      <a:gs pos="0">
                        <a:srgbClr val="8E736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8E736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charset="0"/>
              </a:rPr>
              <a:t>Group F. 1-1</a:t>
            </a:r>
            <a:endParaRPr lang="ru-RU" sz="5400" b="1" dirty="0">
              <a:ln w="31550" cmpd="sng">
                <a:gradFill>
                  <a:gsLst>
                    <a:gs pos="70000">
                      <a:srgbClr val="8E736A">
                        <a:shade val="50000"/>
                        <a:satMod val="190000"/>
                      </a:srgbClr>
                    </a:gs>
                    <a:gs pos="0">
                      <a:srgbClr val="8E736A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8E736A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1716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2900"/>
            <a:ext cx="9144000" cy="7000900"/>
          </a:xfrm>
          <a:prstGeom prst="rect">
            <a:avLst/>
          </a:prstGeom>
        </p:spPr>
      </p:pic>
      <p:pic>
        <p:nvPicPr>
          <p:cNvPr id="3" name="Рисунок 2" descr="Ts_ENY-Vi0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138585"/>
            <a:ext cx="8286776" cy="55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214414" y="0"/>
            <a:ext cx="69000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spc="50" dirty="0" smtClean="0">
                <a:ln w="12700" cmpd="sng">
                  <a:solidFill>
                    <a:srgbClr val="8E736A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8E736A">
                    <a:tint val="1000"/>
                  </a:srgbClr>
                </a:solidFill>
                <a:effectLst>
                  <a:glow rad="53100">
                    <a:srgbClr val="8E736A">
                      <a:satMod val="180000"/>
                      <a:alpha val="30000"/>
                    </a:srgbClr>
                  </a:glow>
                </a:effectLst>
                <a:latin typeface="Arial" charset="0"/>
              </a:rPr>
              <a:t>Our team’s “Teens</a:t>
            </a:r>
            <a:r>
              <a:rPr lang="en-US" sz="5400" b="1" spc="50" dirty="0" smtClean="0">
                <a:ln w="13500">
                  <a:solidFill>
                    <a:srgbClr val="727CA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727CA3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charset="0"/>
              </a:rPr>
              <a:t>”</a:t>
            </a:r>
            <a:endParaRPr lang="ru-RU" sz="5400" b="1" spc="50" dirty="0">
              <a:ln w="13500">
                <a:solidFill>
                  <a:srgbClr val="727CA3">
                    <a:shade val="2500"/>
                    <a:alpha val="6500"/>
                  </a:srgbClr>
                </a:solidFill>
                <a:prstDash val="solid"/>
              </a:ln>
              <a:solidFill>
                <a:srgbClr val="727CA3">
                  <a:tint val="3000"/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35447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3600" dirty="0">
                <a:ln w="19050">
                  <a:solidFill>
                    <a:srgbClr val="7030A0"/>
                  </a:solidFill>
                  <a:prstDash val="solid"/>
                </a:ln>
                <a:solidFill>
                  <a:srgbClr val="9FB8CD">
                    <a:lumMod val="75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charset="0"/>
              </a:rPr>
              <a:t>This is Tanya, slim and bright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3600" dirty="0">
                <a:ln w="19050">
                  <a:solidFill>
                    <a:srgbClr val="7030A0"/>
                  </a:solidFill>
                  <a:prstDash val="solid"/>
                </a:ln>
                <a:solidFill>
                  <a:srgbClr val="9FB8CD">
                    <a:lumMod val="75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charset="0"/>
              </a:rPr>
              <a:t>Do you like her? She’s all right</a:t>
            </a:r>
          </a:p>
        </p:txBody>
      </p:sp>
      <p:pic>
        <p:nvPicPr>
          <p:cNvPr id="4" name="Рисунок 3" descr="FnSzh9mtC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6028" y="1214422"/>
            <a:ext cx="6297972" cy="4202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3IC-lbDgoJ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096823" y="2790086"/>
            <a:ext cx="12193646" cy="8135827"/>
          </a:xfrm>
          <a:prstGeom prst="arc">
            <a:avLst/>
          </a:prstGeom>
        </p:spPr>
      </p:pic>
    </p:spTree>
    <p:extLst>
      <p:ext uri="{BB962C8B-B14F-4D97-AF65-F5344CB8AC3E}">
        <p14:creationId xmlns:p14="http://schemas.microsoft.com/office/powerpoint/2010/main" val="349557412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0"/>
            <a:ext cx="9715536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3600" dirty="0">
                <a:ln w="31550" cmpd="sng">
                  <a:gradFill>
                    <a:gsLst>
                      <a:gs pos="25000">
                        <a:srgbClr val="727CA3">
                          <a:shade val="25000"/>
                          <a:satMod val="190000"/>
                        </a:srgbClr>
                      </a:gs>
                      <a:gs pos="80000">
                        <a:srgbClr val="727CA3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DDE9EC">
                    <a:lumMod val="50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</a:rPr>
              <a:t>This is Max, he's clever boy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3600" dirty="0">
                <a:ln w="31550" cmpd="sng">
                  <a:gradFill>
                    <a:gsLst>
                      <a:gs pos="25000">
                        <a:srgbClr val="727CA3">
                          <a:shade val="25000"/>
                          <a:satMod val="190000"/>
                        </a:srgbClr>
                      </a:gs>
                      <a:gs pos="80000">
                        <a:srgbClr val="727CA3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DDE9EC">
                    <a:lumMod val="50000"/>
                  </a:srgb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</a:rPr>
              <a:t>In his nature he’s a cowboy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5400" b="1" dirty="0">
              <a:ln w="31550" cmpd="sng">
                <a:gradFill>
                  <a:gsLst>
                    <a:gs pos="25000">
                      <a:srgbClr val="727CA3">
                        <a:shade val="25000"/>
                        <a:satMod val="190000"/>
                      </a:srgbClr>
                    </a:gs>
                    <a:gs pos="80000">
                      <a:srgbClr val="727CA3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4" name="Рисунок 3" descr="kRH97hhdSX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142984"/>
            <a:ext cx="4125527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QrrJhGjw67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1097644"/>
            <a:ext cx="3201786" cy="5760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4841899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28596" y="1571612"/>
            <a:ext cx="392909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ln w="180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Th</a:t>
            </a:r>
            <a:r>
              <a:rPr lang="en-US" sz="3600" b="1" dirty="0" smtClean="0">
                <a:ln w="180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ey are</a:t>
            </a:r>
            <a:r>
              <a:rPr lang="uk-UA" sz="3600" b="1" dirty="0" smtClean="0">
                <a:ln w="180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 Ilona</a:t>
            </a:r>
            <a:r>
              <a:rPr lang="en-US" sz="3600" b="1" dirty="0" smtClean="0">
                <a:ln w="180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 and Karina. </a:t>
            </a:r>
            <a:endParaRPr lang="uk-UA" sz="3600" b="1" dirty="0" smtClean="0">
              <a:ln w="18000">
                <a:solidFill>
                  <a:prstClr val="black">
                    <a:lumMod val="95000"/>
                    <a:lumOff val="5000"/>
                  </a:prst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n w="180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The</a:t>
            </a:r>
            <a:r>
              <a:rPr lang="ru-RU" sz="3600" b="1" dirty="0" smtClean="0">
                <a:ln w="180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у </a:t>
            </a:r>
            <a:r>
              <a:rPr lang="en-US" sz="3600" b="1" dirty="0" smtClean="0">
                <a:ln w="180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 are </a:t>
            </a:r>
            <a:r>
              <a:rPr lang="uk-UA" sz="3600" b="1" dirty="0" smtClean="0">
                <a:ln w="180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  creative</a:t>
            </a:r>
            <a:endParaRPr lang="en-US" sz="3600" b="1" dirty="0" smtClean="0">
              <a:ln w="18000">
                <a:solidFill>
                  <a:prstClr val="black">
                    <a:lumMod val="95000"/>
                    <a:lumOff val="5000"/>
                  </a:prst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b="1" dirty="0">
                <a:ln w="180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</a:rPr>
              <a:t>Romantic  style for </a:t>
            </a:r>
            <a:r>
              <a:rPr lang="en-US" sz="3600" b="1" dirty="0">
                <a:ln w="180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</a:rPr>
              <a:t>them</a:t>
            </a:r>
            <a:r>
              <a:rPr lang="uk-UA" sz="3600" b="1" dirty="0">
                <a:ln w="180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</a:rPr>
              <a:t> is native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uk-UA" sz="3600" b="1" dirty="0" smtClean="0">
              <a:ln w="18000">
                <a:solidFill>
                  <a:srgbClr val="9FB8C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4" name="Рисунок 3" descr="dEKyTD7qU_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-13468"/>
            <a:ext cx="3868047" cy="6871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8425473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Инна_PC\Desktop\отчет за год 2014-2015\фото меропр 2015\Snap 2015-05-27 at 19.19.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7825" y="300038"/>
            <a:ext cx="12439650" cy="625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6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71472" y="0"/>
            <a:ext cx="79486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ln w="11430">
                  <a:solidFill>
                    <a:srgbClr val="DDE9EC">
                      <a:lumMod val="50000"/>
                    </a:srgbClr>
                  </a:solidFill>
                </a:ln>
                <a:solidFill>
                  <a:srgbClr val="DDE9EC">
                    <a:lumMod val="5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This is Roma, shy but smart</a:t>
            </a:r>
            <a:endParaRPr lang="uk-UA" sz="3600" b="1" dirty="0" smtClean="0">
              <a:ln w="11430">
                <a:solidFill>
                  <a:srgbClr val="DDE9EC">
                    <a:lumMod val="50000"/>
                  </a:srgbClr>
                </a:solidFill>
              </a:ln>
              <a:solidFill>
                <a:srgbClr val="DDE9EC">
                  <a:lumMod val="50000"/>
                </a:srgb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ln w="11430">
                  <a:solidFill>
                    <a:srgbClr val="DDE9EC">
                      <a:lumMod val="50000"/>
                    </a:srgbClr>
                  </a:solidFill>
                </a:ln>
                <a:solidFill>
                  <a:srgbClr val="DDE9EC">
                    <a:lumMod val="5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His mind and brain are very wide </a:t>
            </a:r>
            <a:endParaRPr lang="uk-UA" sz="3600" b="1" dirty="0" smtClean="0">
              <a:ln w="11430">
                <a:solidFill>
                  <a:srgbClr val="DDE9EC">
                    <a:lumMod val="50000"/>
                  </a:srgbClr>
                </a:solidFill>
              </a:ln>
              <a:solidFill>
                <a:srgbClr val="DDE9EC">
                  <a:lumMod val="50000"/>
                </a:srgb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4" name="Рисунок 3" descr="NG12TnRDLK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142984"/>
            <a:ext cx="3643338" cy="5446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vDsd747iqd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1040474"/>
            <a:ext cx="3274767" cy="5817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459456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008440" y="0"/>
            <a:ext cx="8135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n w="11430">
                  <a:solidFill>
                    <a:srgbClr val="0033CC"/>
                  </a:solidFill>
                </a:ln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This Karina, brave and fine</a:t>
            </a:r>
            <a:endParaRPr lang="uk-UA" sz="3600" b="1" dirty="0" smtClean="0">
              <a:ln w="11430">
                <a:solidFill>
                  <a:srgbClr val="0033CC"/>
                </a:solidFill>
              </a:ln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n w="11430">
                  <a:solidFill>
                    <a:srgbClr val="0033CC"/>
                  </a:solidFill>
                </a:ln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Her face and eyes can always shine</a:t>
            </a:r>
            <a:r>
              <a:rPr lang="en-US" sz="3600" b="1" dirty="0" smtClean="0">
                <a:ln w="11430"/>
                <a:gradFill>
                  <a:gsLst>
                    <a:gs pos="0">
                      <a:srgbClr val="9FB8CD">
                        <a:tint val="70000"/>
                        <a:satMod val="245000"/>
                      </a:srgbClr>
                    </a:gs>
                    <a:gs pos="75000">
                      <a:srgbClr val="9FB8C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FB8C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en-US" sz="3600" b="1" dirty="0" smtClean="0">
              <a:ln w="11430"/>
              <a:gradFill>
                <a:gsLst>
                  <a:gs pos="0">
                    <a:srgbClr val="9FB8CD">
                      <a:tint val="70000"/>
                      <a:satMod val="245000"/>
                    </a:srgbClr>
                  </a:gs>
                  <a:gs pos="75000">
                    <a:srgbClr val="9FB8CD">
                      <a:tint val="90000"/>
                      <a:shade val="60000"/>
                      <a:satMod val="240000"/>
                    </a:srgbClr>
                  </a:gs>
                  <a:gs pos="100000">
                    <a:srgbClr val="9FB8C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4" name="Рисунок 3" descr="cOE065H5Aw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91229"/>
            <a:ext cx="3695820" cy="5566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PLXUDjNeO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1214422"/>
            <a:ext cx="3746812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404224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642910" y="0"/>
            <a:ext cx="81439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Lena tries to be successful</a:t>
            </a:r>
            <a:endParaRPr lang="uk-UA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Never cry and always smile</a:t>
            </a:r>
            <a:r>
              <a:rPr lang="en-US" sz="1100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en-US" dirty="0" smtClean="0">
              <a:solidFill>
                <a:srgbClr val="FF0000"/>
              </a:solidFill>
              <a:latin typeface="Arial" pitchFamily="34" charset="0"/>
            </a:endParaRPr>
          </a:p>
        </p:txBody>
      </p:sp>
      <p:pic>
        <p:nvPicPr>
          <p:cNvPr id="3" name="Рисунок 2" descr="NPD3xBfpG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095334"/>
            <a:ext cx="4321999" cy="5762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slR-Jl_mBB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286544" y="2143092"/>
            <a:ext cx="12573088" cy="9429816"/>
          </a:xfrm>
          <a:prstGeom prst="arc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9839811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214414" y="-14290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She is Milada.</a:t>
            </a:r>
            <a:r>
              <a:rPr lang="en-US" sz="3600" b="1" dirty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</a:t>
            </a:r>
            <a:r>
              <a:rPr lang="en-US" sz="3600" b="1" dirty="0" smtClean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She is nice.</a:t>
            </a:r>
            <a:endParaRPr lang="uk-UA" sz="3600" b="1" dirty="0" smtClean="0">
              <a:ln w="12700">
                <a:solidFill>
                  <a:prstClr val="black">
                    <a:lumMod val="95000"/>
                    <a:lumOff val="5000"/>
                  </a:prst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n w="12700">
                  <a:solidFill>
                    <a:prstClr val="black">
                      <a:lumMod val="95000"/>
                      <a:lumOff val="5000"/>
                    </a:prst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 We are sure. She’ll get a prize.</a:t>
            </a:r>
            <a:endParaRPr lang="en-US" sz="3600" b="1" dirty="0" smtClean="0">
              <a:ln w="12700">
                <a:solidFill>
                  <a:prstClr val="black">
                    <a:lumMod val="95000"/>
                    <a:lumOff val="5000"/>
                  </a:prst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1" name="Рисунок 10" descr="Zb_vP33ffD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3200" y="2743200"/>
            <a:ext cx="7670800" cy="4114800"/>
          </a:xfrm>
          <a:prstGeom prst="rect">
            <a:avLst/>
          </a:prstGeom>
        </p:spPr>
      </p:pic>
      <p:pic>
        <p:nvPicPr>
          <p:cNvPr id="9" name="Рисунок 8" descr="FR4pTGlLgq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28670"/>
            <a:ext cx="4143372" cy="5524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004364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Инна_PC\Desktop\отчет за год 2014-2015\фото меропр 2015\Snap 2015-05-27 at 19.31.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113" y="376238"/>
            <a:ext cx="12468226" cy="610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31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Инна_PC\Desktop\отчет за год 2014-2015\фото меропр 2015\Snap 2015-05-27 at 19.32.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2588" y="361950"/>
            <a:ext cx="12449176" cy="613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74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Инна_PC\Desktop\отчет за год 2014-2015\фото меропр 2015\Snap 2015-05-27 at 19.33.3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7825" y="390525"/>
            <a:ext cx="12439650" cy="60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44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Инна_PC\Desktop\отчет за год 2014-2015\фото меропр 2015\Snap 2015-05-27 at 19.36.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113" y="361950"/>
            <a:ext cx="12468226" cy="613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31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Инна_PC\Desktop\отчет за год 2014-2015\фото меропр 2015\Snap 2015-05-27 at 19.45.2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3038" y="361950"/>
            <a:ext cx="12030076" cy="613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06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Инна_PC\Desktop\отчет за год 2014-2015\фото меропр 2015\Snap 2015-05-27 at 19.41.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7825" y="381000"/>
            <a:ext cx="1243965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07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b="1" i="1" dirty="0">
                <a:solidFill>
                  <a:srgbClr val="0F243E"/>
                </a:solidFill>
                <a:latin typeface="Cambria"/>
                <a:ea typeface="Times New Roman"/>
                <a:cs typeface="Times New Roman"/>
              </a:rPr>
              <a:t>В</a:t>
            </a:r>
            <a:r>
              <a:rPr lang="uk-UA" b="1" i="1" dirty="0" err="1">
                <a:solidFill>
                  <a:srgbClr val="0F243E"/>
                </a:solidFill>
                <a:latin typeface="Cambria"/>
                <a:ea typeface="Times New Roman"/>
                <a:cs typeface="Times New Roman"/>
              </a:rPr>
              <a:t>ікторина</a:t>
            </a:r>
            <a:r>
              <a:rPr lang="uk-UA" b="1" i="1" dirty="0">
                <a:solidFill>
                  <a:srgbClr val="0F243E"/>
                </a:solidFill>
                <a:latin typeface="Cambria"/>
                <a:ea typeface="Times New Roman"/>
                <a:cs typeface="Times New Roman"/>
              </a:rPr>
              <a:t> «Великобританія – країна традицій»</a:t>
            </a:r>
            <a:r>
              <a:rPr lang="ru-RU" b="1" dirty="0">
                <a:solidFill>
                  <a:srgbClr val="4F81BD"/>
                </a:solidFill>
                <a:latin typeface="Cambria"/>
                <a:ea typeface="Times New Roman"/>
                <a:cs typeface="Times New Roman"/>
              </a:rPr>
              <a:t/>
            </a:r>
            <a:br>
              <a:rPr lang="ru-RU" b="1" dirty="0">
                <a:solidFill>
                  <a:srgbClr val="4F81BD"/>
                </a:solidFill>
                <a:latin typeface="Cambria"/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заходу: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активізувати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студентів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географічним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положенням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історії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традиціям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Великобританії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цікавим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фактам про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королівську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сім'ю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студентів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вивча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ється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Зміцнити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міжпредметні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зв'язки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англійська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географія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інформатика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КТТП.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уміння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працювати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2431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11560" y="334689"/>
            <a:ext cx="8229600" cy="5851525"/>
          </a:xfrm>
        </p:spPr>
        <p:txBody>
          <a:bodyPr/>
          <a:lstStyle/>
          <a:p>
            <a:endParaRPr lang="ru-RU"/>
          </a:p>
        </p:txBody>
      </p:sp>
      <p:pic>
        <p:nvPicPr>
          <p:cNvPr id="4098" name="Picture 2" descr="C:\Users\Инна_PC\Desktop\отчет за год 2014-2015\фото меропр 2015\Snap 2015-05-27 at 19.13.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" y="198679"/>
            <a:ext cx="9145016" cy="614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15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>
              <a:spcBef>
                <a:spcPts val="0"/>
              </a:spcBef>
            </a:pPr>
            <a:r>
              <a:rPr lang="uk-UA" sz="28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Морозова Т. презентує прогноз погоди</a:t>
            </a:r>
            <a:br>
              <a:rPr lang="uk-UA" sz="28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2776"/>
            <a:ext cx="8229600" cy="528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603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                    Game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4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        </a:t>
            </a:r>
            <a:r>
              <a:rPr lang="en-US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TOUR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of LONDON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3" y="1484784"/>
            <a:ext cx="817245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63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Студенти гр.ЕПФ3-1 показують драматизацію «Тур Лондоном»</a:t>
            </a:r>
            <a:endParaRPr lang="ru-RU" dirty="0"/>
          </a:p>
        </p:txBody>
      </p:sp>
      <p:pic>
        <p:nvPicPr>
          <p:cNvPr id="6146" name="Picture 2" descr="C:\Users\Инна_PC\Desktop\отчет за год 2014-2015\фото меропр 2015\Snap 2015-05-27 at 19.48.4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2011165"/>
            <a:ext cx="7124700" cy="364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42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Инна_PC\Desktop\отчет за год 2014-2015\фото меропр 2015\Snap 2015-05-27 at 19.49.4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2027166"/>
            <a:ext cx="7124700" cy="361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47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                     </a:t>
            </a:r>
            <a:b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en-US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Game 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5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       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ROYAL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FAMILY</a:t>
            </a:r>
            <a:r>
              <a:rPr lang="en-US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QUIZ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272" y="1806575"/>
            <a:ext cx="5407455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95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"/>
            <a:ext cx="7125113" cy="1412776"/>
          </a:xfrm>
        </p:spPr>
        <p:txBody>
          <a:bodyPr/>
          <a:lstStyle/>
          <a:p>
            <a:r>
              <a:rPr lang="uk-UA" dirty="0" smtClean="0"/>
              <a:t>Мороз А. декламує вірш.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Инна_PC\Desktop\отчет за год 2014-2015\фото меропр 2015\Snap 2015-05-27 at 19.51.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893288"/>
            <a:ext cx="11658600" cy="595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11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"/>
            <a:ext cx="7125113" cy="1268760"/>
          </a:xfrm>
        </p:spPr>
        <p:txBody>
          <a:bodyPr/>
          <a:lstStyle/>
          <a:p>
            <a:r>
              <a:rPr lang="uk-UA" dirty="0" err="1" smtClean="0"/>
              <a:t>Дімченко</a:t>
            </a:r>
            <a:r>
              <a:rPr lang="uk-UA" dirty="0" smtClean="0"/>
              <a:t> Г. надає інформацію про </a:t>
            </a:r>
            <a:r>
              <a:rPr lang="uk-UA" dirty="0"/>
              <a:t>к</a:t>
            </a:r>
            <a:r>
              <a:rPr lang="uk-UA" dirty="0" smtClean="0"/>
              <a:t>оролівську родину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Инна_PC\Desktop\отчет за год 2014-2015\фото меропр 2015\Snap 2015-05-27 at 19.52.4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940" y="1124744"/>
            <a:ext cx="11687176" cy="645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2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34874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en-US" dirty="0" smtClean="0">
                <a:solidFill>
                  <a:srgbClr val="FF0000"/>
                </a:solidFill>
              </a:rPr>
              <a:t>              </a:t>
            </a: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uk-UA" sz="4800" b="1" dirty="0">
                <a:solidFill>
                  <a:srgbClr val="FF0000"/>
                </a:solidFill>
                <a:latin typeface="Times New Roman"/>
                <a:ea typeface="Calibri"/>
                <a:cs typeface="+mn-cs"/>
              </a:rPr>
              <a:t>Пізнай героя</a:t>
            </a:r>
            <a:br>
              <a:rPr lang="uk-UA" sz="4800" b="1" dirty="0">
                <a:solidFill>
                  <a:srgbClr val="FF0000"/>
                </a:solidFill>
                <a:latin typeface="Times New Roman"/>
                <a:ea typeface="Calibri"/>
                <a:cs typeface="+mn-cs"/>
              </a:rPr>
            </a:br>
            <a:r>
              <a:rPr lang="en-US" sz="4800" dirty="0"/>
              <a:t/>
            </a:r>
            <a:br>
              <a:rPr lang="en-US" sz="4800" dirty="0"/>
            </a:br>
            <a:endParaRPr lang="ru-RU" sz="4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941168"/>
            <a:ext cx="27051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85184"/>
            <a:ext cx="2314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666875"/>
            <a:ext cx="2600325" cy="2338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93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-171400"/>
            <a:ext cx="7125113" cy="1263053"/>
          </a:xfrm>
        </p:spPr>
        <p:txBody>
          <a:bodyPr/>
          <a:lstStyle/>
          <a:p>
            <a:r>
              <a:rPr lang="uk-UA" sz="2800" dirty="0" smtClean="0"/>
              <a:t>Комар О. у ролі </a:t>
            </a:r>
            <a:r>
              <a:rPr lang="uk-UA" sz="2800" dirty="0" err="1" smtClean="0"/>
              <a:t>Ватсона</a:t>
            </a:r>
            <a:r>
              <a:rPr lang="uk-UA" sz="2800" dirty="0" smtClean="0"/>
              <a:t>, Мірошниченко В. – Шерлока Холмса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Инна_PC\Desktop\отчет за год 2014-2015\фото меропр 2015\Snap 2015-05-27 at 19.55.5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0638" y="875629"/>
            <a:ext cx="11725276" cy="596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20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Инна_PC\Desktop\отчет за год 2014-2015\фото меропр 2015\Snap 2015-05-27 at 19.39.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357187"/>
            <a:ext cx="12039600" cy="614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20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Инна_PC\Desktop\отчет за год 2014-2015\фото меропр 2015\Snap 2015-05-27 at 19.54.5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300" y="260648"/>
            <a:ext cx="11658600" cy="580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254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400" b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Конкурс капітанів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000" dirty="0" smtClean="0"/>
              <a:t>Дрозд Дмитро гр.Е1-1</a:t>
            </a:r>
          </a:p>
          <a:p>
            <a:r>
              <a:rPr lang="uk-UA" sz="4000" dirty="0" smtClean="0"/>
              <a:t>Морозова Тетяна Ф1-1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5688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0"/>
            <a:ext cx="7125113" cy="95818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Инна_PC\Desktop\отчет за год 2014-2015\фото меропр 2015\Snap 2015-05-27 at 19.57.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58187"/>
            <a:ext cx="11228660" cy="588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02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Инна_PC\Desktop\отчет за год 2014-2015\фото меропр 2015\Snap 2015-05-27 at 19.57.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500" y="485775"/>
            <a:ext cx="11620500" cy="588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74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Инна_PC\Desktop\отчет за год 2014-2015\фото меропр 2015\Snap 2015-05-27 at 19.59.4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1963"/>
            <a:ext cx="9217024" cy="593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90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3340"/>
            <a:ext cx="7125113" cy="924475"/>
          </a:xfrm>
        </p:spPr>
        <p:txBody>
          <a:bodyPr/>
          <a:lstStyle/>
          <a:p>
            <a:r>
              <a:rPr lang="uk-UA" sz="4000" b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Англійські скоромовки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Инна_PC\Desktop\отчет за год 2014-2015\фото меропр 2015\Snap 2015-05-27 at 20.04.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504" y="847725"/>
            <a:ext cx="11696700" cy="601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44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0"/>
            <a:ext cx="7125113" cy="924475"/>
          </a:xfrm>
        </p:spPr>
        <p:txBody>
          <a:bodyPr/>
          <a:lstStyle/>
          <a:p>
            <a:r>
              <a:rPr lang="uk-UA" dirty="0" smtClean="0"/>
              <a:t>Студенти гр. Ф1-1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Инна_PC\Desktop\отчет за год 2014-2015\фото меропр 2015\Snap 2015-05-27 at 20.05.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3488" y="885825"/>
            <a:ext cx="11610976" cy="597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04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8168" y="116632"/>
            <a:ext cx="7125113" cy="924475"/>
          </a:xfrm>
        </p:spPr>
        <p:txBody>
          <a:bodyPr/>
          <a:lstStyle/>
          <a:p>
            <a:r>
              <a:rPr lang="uk-UA" dirty="0" smtClean="0"/>
              <a:t>Студенти гр.Е1-1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Инна_PC\Desktop\отчет за год 2014-2015\фото меропр 2015\Snap 2015-05-27 at 20.07.3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3338" y="922218"/>
            <a:ext cx="11668126" cy="591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54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3275"/>
            <a:ext cx="7125113" cy="924475"/>
          </a:xfrm>
        </p:spPr>
        <p:txBody>
          <a:bodyPr/>
          <a:lstStyle/>
          <a:p>
            <a:pPr marL="134874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uk-UA" sz="5400" b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Бліц-вікторина</a:t>
            </a:r>
            <a:r>
              <a:rPr lang="ru-RU" sz="17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7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Инна_PC\Desktop\отчет за год 2014-2015\фото меропр 2015\Snap 2015-05-27 at 20.08.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1047750"/>
            <a:ext cx="11620500" cy="581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13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Users\Инна_PC\Desktop\отчет за год 2014-2015\фото меропр 2015\гр Е 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816" y="428171"/>
            <a:ext cx="12468226" cy="603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44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348740">
              <a:lnSpc>
                <a:spcPct val="115000"/>
              </a:lnSpc>
              <a:spcAft>
                <a:spcPts val="1000"/>
              </a:spcAft>
            </a:pPr>
            <a:r>
              <a:rPr lang="en-US" b="1" dirty="0">
                <a:latin typeface="Times New Roman"/>
                <a:ea typeface="Calibri"/>
                <a:cs typeface="Times New Roman"/>
              </a:rPr>
              <a:t>1 – </a:t>
            </a:r>
            <a:r>
              <a:rPr lang="ru-RU" b="1" dirty="0" err="1">
                <a:solidFill>
                  <a:schemeClr val="tx1"/>
                </a:solidFill>
                <a:latin typeface="Times New Roman"/>
                <a:ea typeface="Calibri"/>
              </a:rPr>
              <a:t>Знайомство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</a:rPr>
              <a:t> з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</a:rPr>
              <a:t>командами</a:t>
            </a:r>
          </a:p>
          <a:p>
            <a:pPr marL="1348740">
              <a:lnSpc>
                <a:spcPct val="115000"/>
              </a:lnSpc>
              <a:spcAft>
                <a:spcPts val="1000"/>
              </a:spcAft>
            </a:pPr>
            <a:r>
              <a:rPr lang="en-US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2 </a:t>
            </a:r>
            <a:r>
              <a:rPr lang="en-US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uk-UA" b="1" dirty="0">
                <a:solidFill>
                  <a:schemeClr val="tx1"/>
                </a:solidFill>
                <a:latin typeface="Times New Roman"/>
                <a:ea typeface="Calibri"/>
              </a:rPr>
              <a:t>Р</a:t>
            </a:r>
            <a:r>
              <a:rPr lang="uk-UA" b="1" dirty="0" smtClean="0">
                <a:solidFill>
                  <a:schemeClr val="tx1"/>
                </a:solidFill>
                <a:latin typeface="Times New Roman"/>
                <a:ea typeface="Calibri"/>
              </a:rPr>
              <a:t>озминка</a:t>
            </a:r>
          </a:p>
          <a:p>
            <a:pPr marL="1348740">
              <a:lnSpc>
                <a:spcPct val="115000"/>
              </a:lnSpc>
              <a:spcAft>
                <a:spcPts val="1000"/>
              </a:spcAft>
            </a:pPr>
            <a:r>
              <a:rPr lang="en-US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3 </a:t>
            </a:r>
            <a:r>
              <a:rPr lang="en-US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uk-UA" b="1" dirty="0">
                <a:solidFill>
                  <a:schemeClr val="tx1"/>
                </a:solidFill>
                <a:latin typeface="Times New Roman"/>
                <a:ea typeface="Calibri"/>
              </a:rPr>
              <a:t>Прогноз погоди</a:t>
            </a:r>
            <a:endParaRPr lang="ru-RU" sz="16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1348740">
              <a:lnSpc>
                <a:spcPct val="115000"/>
              </a:lnSpc>
              <a:spcAft>
                <a:spcPts val="1000"/>
              </a:spcAft>
            </a:pPr>
            <a:r>
              <a:rPr lang="en-US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4 – </a:t>
            </a:r>
            <a:r>
              <a:rPr lang="uk-UA" b="1" dirty="0">
                <a:solidFill>
                  <a:schemeClr val="tx1"/>
                </a:solidFill>
                <a:latin typeface="Times New Roman"/>
                <a:ea typeface="Calibri"/>
              </a:rPr>
              <a:t>Тур Лондоном</a:t>
            </a:r>
            <a:endParaRPr lang="ru-RU" sz="16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1348740">
              <a:lnSpc>
                <a:spcPct val="115000"/>
              </a:lnSpc>
              <a:spcAft>
                <a:spcPts val="1000"/>
              </a:spcAft>
            </a:pPr>
            <a:r>
              <a:rPr lang="en-US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5 – </a:t>
            </a:r>
            <a:r>
              <a:rPr lang="uk-UA" b="1" dirty="0">
                <a:solidFill>
                  <a:schemeClr val="tx1"/>
                </a:solidFill>
                <a:latin typeface="Times New Roman"/>
                <a:ea typeface="Calibri"/>
              </a:rPr>
              <a:t>Вікторина </a:t>
            </a:r>
            <a:r>
              <a:rPr lang="uk-UA" b="1" dirty="0" smtClean="0">
                <a:solidFill>
                  <a:schemeClr val="tx1"/>
                </a:solidFill>
                <a:latin typeface="Times New Roman"/>
                <a:ea typeface="Calibri"/>
              </a:rPr>
              <a:t>королівська </a:t>
            </a:r>
            <a:r>
              <a:rPr lang="uk-UA" b="1" dirty="0">
                <a:solidFill>
                  <a:schemeClr val="tx1"/>
                </a:solidFill>
                <a:latin typeface="Times New Roman"/>
                <a:ea typeface="Calibri"/>
              </a:rPr>
              <a:t>сім</a:t>
            </a:r>
            <a:r>
              <a:rPr lang="en-US" b="1" dirty="0">
                <a:solidFill>
                  <a:schemeClr val="tx1"/>
                </a:solidFill>
                <a:latin typeface="Times New Roman"/>
                <a:ea typeface="Calibri"/>
              </a:rPr>
              <a:t>’</a:t>
            </a:r>
            <a:r>
              <a:rPr lang="uk-UA" b="1" dirty="0">
                <a:solidFill>
                  <a:schemeClr val="tx1"/>
                </a:solidFill>
                <a:latin typeface="Times New Roman"/>
                <a:ea typeface="Calibri"/>
              </a:rPr>
              <a:t>я</a:t>
            </a:r>
            <a:endParaRPr lang="ru-RU" sz="16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1348740">
              <a:lnSpc>
                <a:spcPct val="115000"/>
              </a:lnSpc>
              <a:spcAft>
                <a:spcPts val="1000"/>
              </a:spcAft>
            </a:pPr>
            <a:r>
              <a:rPr lang="en-US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6 – </a:t>
            </a:r>
            <a:r>
              <a:rPr lang="uk-UA" b="1" dirty="0">
                <a:solidFill>
                  <a:schemeClr val="tx1"/>
                </a:solidFill>
                <a:latin typeface="Times New Roman"/>
                <a:ea typeface="Calibri"/>
              </a:rPr>
              <a:t>Пізнай </a:t>
            </a:r>
            <a:r>
              <a:rPr lang="uk-UA" b="1" dirty="0" smtClean="0">
                <a:solidFill>
                  <a:schemeClr val="tx1"/>
                </a:solidFill>
                <a:latin typeface="Times New Roman"/>
                <a:ea typeface="Calibri"/>
              </a:rPr>
              <a:t>героя</a:t>
            </a:r>
          </a:p>
          <a:p>
            <a:pPr marL="1348740">
              <a:lnSpc>
                <a:spcPct val="115000"/>
              </a:lnSpc>
              <a:spcAft>
                <a:spcPts val="1000"/>
              </a:spcAft>
            </a:pPr>
            <a:r>
              <a:rPr lang="en-US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7 </a:t>
            </a:r>
            <a:r>
              <a:rPr lang="en-US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uk-UA" b="1" dirty="0">
                <a:solidFill>
                  <a:schemeClr val="tx1"/>
                </a:solidFill>
                <a:latin typeface="Times New Roman"/>
                <a:ea typeface="Calibri"/>
              </a:rPr>
              <a:t>Конкурс </a:t>
            </a:r>
            <a:r>
              <a:rPr lang="uk-UA" b="1" dirty="0" smtClean="0">
                <a:solidFill>
                  <a:schemeClr val="tx1"/>
                </a:solidFill>
                <a:latin typeface="Times New Roman"/>
                <a:ea typeface="Calibri"/>
              </a:rPr>
              <a:t>капітанів</a:t>
            </a:r>
          </a:p>
          <a:p>
            <a:pPr marL="1348740">
              <a:lnSpc>
                <a:spcPct val="115000"/>
              </a:lnSpc>
              <a:spcAft>
                <a:spcPts val="1000"/>
              </a:spcAft>
            </a:pPr>
            <a:r>
              <a:rPr lang="en-US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8 </a:t>
            </a:r>
            <a:r>
              <a:rPr lang="en-US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- </a:t>
            </a:r>
            <a:r>
              <a:rPr lang="uk-UA" b="1" dirty="0">
                <a:solidFill>
                  <a:schemeClr val="tx1"/>
                </a:solidFill>
                <a:latin typeface="Times New Roman"/>
                <a:ea typeface="Calibri"/>
              </a:rPr>
              <a:t>Англійські </a:t>
            </a:r>
            <a:r>
              <a:rPr lang="uk-UA" b="1" dirty="0" smtClean="0">
                <a:solidFill>
                  <a:schemeClr val="tx1"/>
                </a:solidFill>
                <a:latin typeface="Times New Roman"/>
                <a:ea typeface="Calibri"/>
              </a:rPr>
              <a:t>скоромовки</a:t>
            </a:r>
          </a:p>
          <a:p>
            <a:pPr marL="1348740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9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uk-UA" b="1" dirty="0">
                <a:solidFill>
                  <a:schemeClr val="tx1"/>
                </a:solidFill>
                <a:latin typeface="Times New Roman"/>
                <a:ea typeface="Calibri"/>
              </a:rPr>
              <a:t>Бліц-вікторина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6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0386" y="0"/>
            <a:ext cx="7125113" cy="924475"/>
          </a:xfrm>
        </p:spPr>
        <p:txBody>
          <a:bodyPr/>
          <a:lstStyle/>
          <a:p>
            <a:r>
              <a:rPr lang="uk-UA" sz="2800" dirty="0" err="1" smtClean="0"/>
              <a:t>Білогруд</a:t>
            </a:r>
            <a:r>
              <a:rPr lang="uk-UA" sz="2800" dirty="0" smtClean="0"/>
              <a:t> В. співає пісню про Лондон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Инна_PC\Desktop\отчет за год 2014-2015\фото меропр 2015\Snap 2015-05-27 at 20.11.5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0645" y="831234"/>
            <a:ext cx="11687176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07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6539"/>
            <a:ext cx="7125113" cy="924475"/>
          </a:xfrm>
        </p:spPr>
        <p:txBody>
          <a:bodyPr/>
          <a:lstStyle/>
          <a:p>
            <a:r>
              <a:rPr lang="uk-UA" dirty="0" err="1" smtClean="0"/>
              <a:t>Боюс</a:t>
            </a:r>
            <a:r>
              <a:rPr lang="uk-UA" dirty="0" smtClean="0"/>
              <a:t> В.П. оголошує переможців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Инна_PC\Desktop\отчет за год 2014-2015\фото меропр 2015\Snap 2015-05-27 at 20.15.0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8250" y="836712"/>
            <a:ext cx="11620500" cy="630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14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641" y="0"/>
            <a:ext cx="7125113" cy="924475"/>
          </a:xfrm>
        </p:spPr>
        <p:txBody>
          <a:bodyPr/>
          <a:lstStyle/>
          <a:p>
            <a:r>
              <a:rPr lang="uk-UA" sz="2800" dirty="0" smtClean="0"/>
              <a:t>Бабкіна О.М. директор КІТ ДВНЗ «</a:t>
            </a:r>
            <a:r>
              <a:rPr lang="uk-UA" sz="2800" dirty="0" err="1" smtClean="0"/>
              <a:t>ДонНТУ</a:t>
            </a:r>
            <a:r>
              <a:rPr lang="uk-UA" sz="2800" dirty="0" smtClean="0"/>
              <a:t>» звертається до студентів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Инна_PC\Desktop\отчет за год 2014-2015\фото меропр 2015\Snap 2015-05-27 at 20.19.0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1627" y="914400"/>
            <a:ext cx="1167765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01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"/>
            <a:ext cx="7125113" cy="1196752"/>
          </a:xfrm>
        </p:spPr>
        <p:txBody>
          <a:bodyPr/>
          <a:lstStyle/>
          <a:p>
            <a:r>
              <a:rPr lang="uk-UA" dirty="0" smtClean="0"/>
              <a:t>Нагородження команд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C:\Users\Инна_PC\Desktop\отчет за год 2014-2015\фото меропр 2015\Snap 2015-05-27 at 20.22.5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2538" y="876300"/>
            <a:ext cx="11649076" cy="598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60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Инна_PC\Desktop\отчет за год 2014-2015\фото меропр 2015\Snap 2015-05-27 at 20.23.5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300" y="500063"/>
            <a:ext cx="11658600" cy="585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23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"/>
            <a:ext cx="7125113" cy="857249"/>
          </a:xfrm>
        </p:spPr>
        <p:txBody>
          <a:bodyPr/>
          <a:lstStyle/>
          <a:p>
            <a:r>
              <a:rPr lang="uk-UA" sz="2800" dirty="0" smtClean="0"/>
              <a:t>Федорова В.Б. висловлює студентам побажання майбутніх перемог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Инна_PC\Desktop\отчет за год 2014-2015\фото меропр 2015\Snap 2015-05-27 at 20.27.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300" y="857250"/>
            <a:ext cx="11658600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63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68377" cy="66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75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116633"/>
            <a:ext cx="7125113" cy="1008112"/>
          </a:xfrm>
        </p:spPr>
        <p:txBody>
          <a:bodyPr/>
          <a:lstStyle/>
          <a:p>
            <a:r>
              <a:rPr lang="uk-UA" dirty="0" smtClean="0"/>
              <a:t>Журі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Инна_PC\Desktop\отчет за год 2014-2015\фото меропр 2015\Snap 2015-05-27 at 19.28.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664" y="980728"/>
            <a:ext cx="12449176" cy="612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56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          </a:t>
            </a:r>
            <a:r>
              <a:rPr lang="ru-RU" b="1" dirty="0" err="1" smtClean="0">
                <a:solidFill>
                  <a:srgbClr val="0F243E"/>
                </a:solidFill>
                <a:latin typeface="Times New Roman"/>
                <a:ea typeface="Calibri"/>
              </a:rPr>
              <a:t>Знайомство</a:t>
            </a:r>
            <a:r>
              <a:rPr lang="ru-RU" b="1" dirty="0" smtClean="0">
                <a:solidFill>
                  <a:srgbClr val="0F243E"/>
                </a:solidFill>
                <a:latin typeface="Times New Roman"/>
                <a:ea typeface="Calibri"/>
              </a:rPr>
              <a:t> </a:t>
            </a:r>
            <a:r>
              <a:rPr lang="ru-RU" b="1" dirty="0">
                <a:solidFill>
                  <a:srgbClr val="0F243E"/>
                </a:solidFill>
                <a:latin typeface="Times New Roman"/>
                <a:ea typeface="Calibri"/>
              </a:rPr>
              <a:t>з командами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16832"/>
            <a:ext cx="568863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562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cb-circuits-computers-computers-components-technology-229604-2592x19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4544" y="-243408"/>
            <a:ext cx="9829600" cy="7344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6336704" cy="1470025"/>
          </a:xfrm>
        </p:spPr>
        <p:txBody>
          <a:bodyPr>
            <a:normAutofit/>
          </a:bodyPr>
          <a:lstStyle/>
          <a:p>
            <a:r>
              <a:rPr lang="en-US" sz="6200" dirty="0" smtClean="0">
                <a:solidFill>
                  <a:srgbClr val="FFFF00"/>
                </a:solidFill>
              </a:rPr>
              <a:t>Presentation</a:t>
            </a:r>
            <a:endParaRPr lang="ru-RU" sz="62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420888"/>
            <a:ext cx="6192688" cy="17526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By group E1-1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7487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2" r="27015" b="693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0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3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4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5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6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7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9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733</TotalTime>
  <Words>347</Words>
  <Application>Microsoft Office PowerPoint</Application>
  <PresentationFormat>Экран (4:3)</PresentationFormat>
  <Paragraphs>70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17</vt:i4>
      </vt:variant>
      <vt:variant>
        <vt:lpstr>Заголовки слайдов</vt:lpstr>
      </vt:variant>
      <vt:variant>
        <vt:i4>56</vt:i4>
      </vt:variant>
    </vt:vector>
  </HeadingPairs>
  <TitlesOfParts>
    <vt:vector size="73" baseType="lpstr">
      <vt:lpstr>Spring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26_Тема Office</vt:lpstr>
      <vt:lpstr>Начальная</vt:lpstr>
      <vt:lpstr>1_Начальная</vt:lpstr>
      <vt:lpstr>2_Начальная</vt:lpstr>
      <vt:lpstr>3_Начальная</vt:lpstr>
      <vt:lpstr>4_Начальная</vt:lpstr>
      <vt:lpstr>5_Начальная</vt:lpstr>
      <vt:lpstr>6_Начальная</vt:lpstr>
      <vt:lpstr>7_Начальная</vt:lpstr>
      <vt:lpstr>9_Начальная</vt:lpstr>
      <vt:lpstr>Вікторина «Новий погляд на Великобританію»</vt:lpstr>
      <vt:lpstr>Презентация PowerPoint</vt:lpstr>
      <vt:lpstr>Вікторина «Великобританія – країна традицій» </vt:lpstr>
      <vt:lpstr>Презентация PowerPoint</vt:lpstr>
      <vt:lpstr>Презентация PowerPoint</vt:lpstr>
      <vt:lpstr>Журі </vt:lpstr>
      <vt:lpstr>          Знайомство з командами</vt:lpstr>
      <vt:lpstr>Presentation</vt:lpstr>
      <vt:lpstr>Презентация PowerPoint</vt:lpstr>
      <vt:lpstr>Our Team:</vt:lpstr>
      <vt:lpstr>Our Mottor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Морозова Т. презентує прогноз погоди </vt:lpstr>
      <vt:lpstr>                         Game 4              TOUR of LONDON </vt:lpstr>
      <vt:lpstr>Студенти гр.ЕПФ3-1 показують драматизацію «Тур Лондоном»</vt:lpstr>
      <vt:lpstr>Презентация PowerPoint</vt:lpstr>
      <vt:lpstr>                                                     Game 5              ROYAL FAMILY QUIZ </vt:lpstr>
      <vt:lpstr>Мороз А. декламує вірш.</vt:lpstr>
      <vt:lpstr>Дімченко Г. надає інформацію про королівську родину</vt:lpstr>
      <vt:lpstr>                   Пізнай героя  </vt:lpstr>
      <vt:lpstr>Комар О. у ролі Ватсона, Мірошниченко В. – Шерлока Холмса</vt:lpstr>
      <vt:lpstr>Презентация PowerPoint</vt:lpstr>
      <vt:lpstr>Конкурс капітанів</vt:lpstr>
      <vt:lpstr>Презентация PowerPoint</vt:lpstr>
      <vt:lpstr>Презентация PowerPoint</vt:lpstr>
      <vt:lpstr>Презентация PowerPoint</vt:lpstr>
      <vt:lpstr>Англійські скоромовки</vt:lpstr>
      <vt:lpstr>Студенти гр. Ф1-1</vt:lpstr>
      <vt:lpstr>Студенти гр.Е1-1</vt:lpstr>
      <vt:lpstr>Бліц-вікторина </vt:lpstr>
      <vt:lpstr>Презентация PowerPoint</vt:lpstr>
      <vt:lpstr>Білогруд В. співає пісню про Лондон</vt:lpstr>
      <vt:lpstr>Боюс В.П. оголошує переможців</vt:lpstr>
      <vt:lpstr>Бабкіна О.М. директор КІТ ДВНЗ «ДонНТУ» звертається до студентів</vt:lpstr>
      <vt:lpstr>Нагородження команд</vt:lpstr>
      <vt:lpstr>Презентация PowerPoint</vt:lpstr>
      <vt:lpstr>Федорова В.Б. висловлює студентам побажання майбутніх перемог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Вікторина «Новий погляд на Великобританію»</dc:title>
  <dc:creator>Инна_PC</dc:creator>
  <cp:lastModifiedBy>RePack by Diakov</cp:lastModifiedBy>
  <cp:revision>85</cp:revision>
  <dcterms:created xsi:type="dcterms:W3CDTF">2015-04-24T17:58:21Z</dcterms:created>
  <dcterms:modified xsi:type="dcterms:W3CDTF">2015-06-10T11:27:27Z</dcterms:modified>
</cp:coreProperties>
</file>