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3" r:id="rId3"/>
    <p:sldId id="264" r:id="rId4"/>
    <p:sldId id="257" r:id="rId5"/>
    <p:sldId id="258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A522C-1D8F-4D9A-9615-CB292B853302}" type="datetimeFigureOut">
              <a:rPr lang="uk-UA" smtClean="0"/>
              <a:t>09.12.2015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1641E-6362-44F2-A73E-CF5AE6439F79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92115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1641E-6362-44F2-A73E-CF5AE6439F79}" type="slidenum">
              <a:rPr lang="uk-UA" smtClean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2090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1641E-6362-44F2-A73E-CF5AE6439F79}" type="slidenum">
              <a:rPr lang="uk-UA" smtClean="0"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2090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1641E-6362-44F2-A73E-CF5AE6439F79}" type="slidenum">
              <a:rPr lang="uk-UA" smtClean="0"/>
              <a:t>14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2090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1641E-6362-44F2-A73E-CF5AE6439F79}" type="slidenum">
              <a:rPr lang="uk-UA" smtClean="0"/>
              <a:t>19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2090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4.wmf"/><Relationship Id="rId5" Type="http://schemas.openxmlformats.org/officeDocument/2006/relationships/image" Target="../media/image2.jp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.png"/><Relationship Id="rId9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8.wmf"/><Relationship Id="rId5" Type="http://schemas.openxmlformats.org/officeDocument/2006/relationships/image" Target="../media/image2.jp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.png"/><Relationship Id="rId9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2.jp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7.jpeg"/><Relationship Id="rId4" Type="http://schemas.openxmlformats.org/officeDocument/2006/relationships/slide" Target="slide9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3048000" cy="304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9920" y="1988840"/>
            <a:ext cx="7932007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66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</a:p>
          <a:p>
            <a:pPr algn="ctr"/>
            <a:endParaRPr lang="uk-UA" sz="6600" b="1" dirty="0" smtClean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66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66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5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84784"/>
            <a:ext cx="4716305" cy="4298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429326" y="332656"/>
            <a:ext cx="1763688" cy="1932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244408" y="5373216"/>
            <a:ext cx="576064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6984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84784"/>
            <a:ext cx="5583123" cy="4183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429326" y="332656"/>
            <a:ext cx="1763688" cy="1932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244408" y="5373216"/>
            <a:ext cx="576064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9638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642" y="1628800"/>
            <a:ext cx="5952661" cy="44644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429326" y="332656"/>
            <a:ext cx="1763688" cy="1932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244408" y="5373216"/>
            <a:ext cx="576064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9058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348880"/>
            <a:ext cx="79320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ІІ ТУР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2028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767"/>
            <a:ext cx="2110154" cy="21101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415461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Розгадайте інгредієнти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94931"/>
              </p:ext>
            </p:extLst>
          </p:nvPr>
        </p:nvGraphicFramePr>
        <p:xfrm>
          <a:off x="251520" y="5301208"/>
          <a:ext cx="8712969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36105"/>
                <a:gridCol w="1189010"/>
                <a:gridCol w="1331270"/>
                <a:gridCol w="1224135"/>
                <a:gridCol w="1152129"/>
                <a:gridCol w="792088"/>
                <a:gridCol w="864096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Цукор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Вершкове </a:t>
                      </a:r>
                    </a:p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масло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Згущене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Борошно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Яйця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Какао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Шоколад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24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21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18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12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22</a:t>
                      </a:r>
                      <a:endParaRPr lang="uk-UA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3735" y="1145178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1) 3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: 8 = 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 :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1876349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: х = 9 : 6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963469"/>
              </p:ext>
            </p:extLst>
          </p:nvPr>
        </p:nvGraphicFramePr>
        <p:xfrm>
          <a:off x="1995479" y="2129383"/>
          <a:ext cx="1238256" cy="800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Формула" r:id="rId6" imgW="609480" imgH="393480" progId="Equation.3">
                  <p:embed/>
                </p:oleObj>
              </mc:Choice>
              <mc:Fallback>
                <p:oleObj name="Формула" r:id="rId6" imgW="60948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5479" y="2129383"/>
                        <a:ext cx="1238256" cy="800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345030"/>
              </p:ext>
            </p:extLst>
          </p:nvPr>
        </p:nvGraphicFramePr>
        <p:xfrm>
          <a:off x="4898167" y="2760824"/>
          <a:ext cx="1298599" cy="820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Формула" r:id="rId8" imgW="622080" imgH="393480" progId="Equation.3">
                  <p:embed/>
                </p:oleObj>
              </mc:Choice>
              <mc:Fallback>
                <p:oleObj name="Формула" r:id="rId8" imgW="622080" imgH="393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8167" y="2760824"/>
                        <a:ext cx="1298599" cy="820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588304"/>
              </p:ext>
            </p:extLst>
          </p:nvPr>
        </p:nvGraphicFramePr>
        <p:xfrm>
          <a:off x="1547664" y="3528983"/>
          <a:ext cx="1392237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Формула" r:id="rId10" imgW="622080" imgH="393480" progId="Equation.3">
                  <p:embed/>
                </p:oleObj>
              </mc:Choice>
              <mc:Fallback>
                <p:oleObj name="Формула" r:id="rId10" imgW="62208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528983"/>
                        <a:ext cx="1392237" cy="87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936110" y="3851362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: Х = 7 : 42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47467" y="1145178"/>
            <a:ext cx="15856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Борошно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71841" y="1937904"/>
            <a:ext cx="110639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цукор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15515" y="2470304"/>
            <a:ext cx="11144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какао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11877" y="2980983"/>
            <a:ext cx="9541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яйця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18376" y="3763778"/>
            <a:ext cx="138057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молоко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97745" y="3851362"/>
            <a:ext cx="16882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Вершкове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масло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6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8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348880"/>
            <a:ext cx="79320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ІІІ ТУР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2028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9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1"/>
            <a:ext cx="3600400" cy="56721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79912" y="764704"/>
            <a:ext cx="49685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Для пирога з 4-х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яєць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треба 180 г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борошна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, 120 г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цукру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і 80г масла. А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скільки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продуктів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треба для пирога з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трьох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яєць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uk-UA" sz="40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78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3016676" cy="475252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213034"/>
              </p:ext>
            </p:extLst>
          </p:nvPr>
        </p:nvGraphicFramePr>
        <p:xfrm>
          <a:off x="2843808" y="1484784"/>
          <a:ext cx="5844480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61120"/>
                <a:gridCol w="1461120"/>
                <a:gridCol w="1461120"/>
                <a:gridCol w="1461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Яйця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Борошно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Цукор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Масло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120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80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45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30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20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30D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135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30D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30D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60 г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30DB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11560" y="324944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645024"/>
            <a:ext cx="2592288" cy="25922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43808" y="2204864"/>
            <a:ext cx="5832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2564904"/>
            <a:ext cx="5832648" cy="416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834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348880"/>
            <a:ext cx="79320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ТУР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2028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767"/>
            <a:ext cx="2110154" cy="21101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415461"/>
            <a:ext cx="793200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Розгадайте </a:t>
            </a:r>
            <a:r>
              <a:rPr lang="ru-RU" sz="3200" b="1" dirty="0" err="1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пропорц</a:t>
            </a:r>
            <a:r>
              <a:rPr lang="uk-UA" sz="3200" b="1" dirty="0" err="1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ії</a:t>
            </a:r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інгредієнтів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1669634"/>
            <a:ext cx="1795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: 8 = 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 :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4628" y="2492896"/>
            <a:ext cx="1795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 = 9 : 6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845968"/>
              </p:ext>
            </p:extLst>
          </p:nvPr>
        </p:nvGraphicFramePr>
        <p:xfrm>
          <a:off x="2483768" y="2564904"/>
          <a:ext cx="123666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Формула" r:id="rId6" imgW="609480" imgH="419040" progId="Equation.3">
                  <p:embed/>
                </p:oleObj>
              </mc:Choice>
              <mc:Fallback>
                <p:oleObj name="Формула" r:id="rId6" imgW="609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564904"/>
                        <a:ext cx="1236663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509198"/>
              </p:ext>
            </p:extLst>
          </p:nvPr>
        </p:nvGraphicFramePr>
        <p:xfrm>
          <a:off x="5076056" y="4725144"/>
          <a:ext cx="1298599" cy="820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Формула" r:id="rId8" imgW="622080" imgH="393480" progId="Equation.3">
                  <p:embed/>
                </p:oleObj>
              </mc:Choice>
              <mc:Fallback>
                <p:oleObj name="Формула" r:id="rId8" imgW="62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725144"/>
                        <a:ext cx="1298599" cy="820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263915"/>
              </p:ext>
            </p:extLst>
          </p:nvPr>
        </p:nvGraphicFramePr>
        <p:xfrm>
          <a:off x="1543577" y="4163888"/>
          <a:ext cx="10509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Формула" r:id="rId10" imgW="469800" imgH="393480" progId="Equation.3">
                  <p:embed/>
                </p:oleObj>
              </mc:Choice>
              <mc:Fallback>
                <p:oleObj name="Формула" r:id="rId10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577" y="4163888"/>
                        <a:ext cx="1050925" cy="87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076056" y="3471391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4,5 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6881" y="1685882"/>
            <a:ext cx="172819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71546" y="2553562"/>
            <a:ext cx="1489293" cy="8253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669634"/>
            <a:ext cx="172819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60964" y="2515218"/>
            <a:ext cx="172819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275084" y="4097486"/>
            <a:ext cx="1728192" cy="9876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361674" y="2515218"/>
            <a:ext cx="1490246" cy="9019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5888" y="2504550"/>
            <a:ext cx="172819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75084" y="4097486"/>
            <a:ext cx="1728192" cy="9876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885098" y="4623519"/>
            <a:ext cx="1728192" cy="9979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85098" y="4623519"/>
            <a:ext cx="1728192" cy="9657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3480867"/>
            <a:ext cx="2177363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7594554" y="3332112"/>
            <a:ext cx="792088" cy="740221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47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4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4" grpId="0" animBg="1"/>
      <p:bldP spid="22" grpId="0" animBg="1"/>
      <p:bldP spid="23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2" y="1700808"/>
            <a:ext cx="3048000" cy="304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404663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124744"/>
            <a:ext cx="56166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Наука в школі є одна,</a:t>
            </a:r>
          </a:p>
          <a:p>
            <a:r>
              <a:rPr lang="uk-UA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У всіх професіях </a:t>
            </a:r>
            <a:r>
              <a:rPr lang="ru-RU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 </a:t>
            </a:r>
            <a:r>
              <a:rPr lang="ru-RU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вона</a:t>
            </a:r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.</a:t>
            </a:r>
            <a:endParaRPr lang="uk-UA" sz="3200" b="1" i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  <a:p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І вчителям,  і  лікарям, </a:t>
            </a:r>
          </a:p>
          <a:p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І кухарям, бухгалтерам</a:t>
            </a:r>
            <a:r>
              <a:rPr lang="uk-UA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, </a:t>
            </a:r>
            <a:endParaRPr lang="uk-UA" sz="3200" b="1" i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  <a:p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І співакам та </a:t>
            </a:r>
            <a:r>
              <a:rPr lang="uk-UA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продавцям.</a:t>
            </a:r>
          </a:p>
          <a:p>
            <a:r>
              <a:rPr lang="uk-UA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Всім математика </a:t>
            </a:r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потрібна,</a:t>
            </a:r>
            <a:endParaRPr lang="uk-UA" sz="3200" b="1" i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  <a:p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Тому царицею наук назватись гідна.</a:t>
            </a:r>
            <a:endParaRPr lang="uk-UA" sz="3200" b="1" i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38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348880"/>
            <a:ext cx="79320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ТУР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2028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37" y="1298104"/>
            <a:ext cx="3048000" cy="304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404663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124744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Конкурс капітанів</a:t>
            </a:r>
            <a:endParaRPr lang="uk-UA" sz="3200" b="1" i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53253" y="1916832"/>
            <a:ext cx="56166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3,1415926535 8979323846 2643383279 5028841971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2060848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95936" y="2052591"/>
            <a:ext cx="36560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59215" y="2033881"/>
            <a:ext cx="54278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026695"/>
            <a:ext cx="36560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50804" y="2060848"/>
            <a:ext cx="47855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29358" y="2026695"/>
            <a:ext cx="54284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17308" y="2033881"/>
            <a:ext cx="51459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804248" y="2052591"/>
            <a:ext cx="39326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89594" y="2017730"/>
            <a:ext cx="53704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726639" y="2017730"/>
            <a:ext cx="4842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210936" y="1990546"/>
            <a:ext cx="55894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3094950"/>
            <a:ext cx="45303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656883" y="2986582"/>
            <a:ext cx="52256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72186" y="2945740"/>
            <a:ext cx="522999" cy="911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697636" y="2916687"/>
            <a:ext cx="486844" cy="940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168002" y="2924943"/>
            <a:ext cx="478555" cy="93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46557" y="2939678"/>
            <a:ext cx="482387" cy="917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28944" y="2939679"/>
            <a:ext cx="426057" cy="917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555001" y="2944741"/>
            <a:ext cx="459708" cy="91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014710" y="2994516"/>
            <a:ext cx="47923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493940" y="2944742"/>
            <a:ext cx="474847" cy="91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71437" y="3981458"/>
            <a:ext cx="50423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56883" y="3994324"/>
            <a:ext cx="548621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07954" y="3994324"/>
            <a:ext cx="50347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697635" y="4004033"/>
            <a:ext cx="470367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184480" y="4004033"/>
            <a:ext cx="462077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646557" y="4004033"/>
            <a:ext cx="48795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159170" y="4004033"/>
            <a:ext cx="36560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555000" y="4022997"/>
            <a:ext cx="53751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092514" y="4022997"/>
            <a:ext cx="47059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7563113" y="4050925"/>
            <a:ext cx="465271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203849" y="5013176"/>
            <a:ext cx="4530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56884" y="5085184"/>
            <a:ext cx="44984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106730" y="5117177"/>
            <a:ext cx="435287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542017" y="5086780"/>
            <a:ext cx="53501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5077032" y="5113456"/>
            <a:ext cx="45657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560112" y="5149170"/>
            <a:ext cx="47855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5961565" y="5154560"/>
            <a:ext cx="53854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524774" y="5085184"/>
            <a:ext cx="4899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7014709" y="5117177"/>
            <a:ext cx="36560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7380313" y="5122349"/>
            <a:ext cx="58847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8233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348880"/>
            <a:ext cx="79320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І ТУР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2028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56592" y="188640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Підрахуйте вартість </a:t>
            </a:r>
          </a:p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салату!</a:t>
            </a:r>
            <a:endParaRPr lang="uk-UA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3717032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Помідори – 5,5 грн;</a:t>
            </a:r>
          </a:p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Огірки – 4,2 грн;</a:t>
            </a:r>
          </a:p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Цибуля – 1,4 грн;</a:t>
            </a:r>
          </a:p>
          <a:p>
            <a:pPr algn="ctr"/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Олія – 0,89 грн.</a:t>
            </a:r>
          </a:p>
          <a:p>
            <a:pPr algn="ctr"/>
            <a:endParaRPr lang="uk-UA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42184" y="594841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4000" b="1" dirty="0" smtClean="0">
                <a:solidFill>
                  <a:srgbClr val="00B0F0"/>
                </a:solidFill>
              </a:rPr>
              <a:t>Ціна: 11,99 грн.</a:t>
            </a:r>
            <a:endParaRPr lang="uk-UA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82366"/>
            <a:ext cx="4860032" cy="2495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827584" y="4509120"/>
                <a:ext cx="7931980" cy="15940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uk-UA" sz="4000" b="1" dirty="0">
                    <a:solidFill>
                      <a:srgbClr val="0070C0"/>
                    </a:solidFill>
                    <a:latin typeface="Georgia" pitchFamily="18" charset="0"/>
                  </a:rPr>
                  <a:t>Скільки дорівнює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4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4000" b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4000" b="1" dirty="0">
                    <a:solidFill>
                      <a:srgbClr val="0070C0"/>
                    </a:solidFill>
                    <a:latin typeface="Georgia" pitchFamily="18" charset="0"/>
                  </a:rPr>
                  <a:t> </a:t>
                </a:r>
                <a:r>
                  <a:rPr lang="uk-UA" sz="4000" b="1" dirty="0" smtClean="0">
                    <a:solidFill>
                      <a:srgbClr val="0070C0"/>
                    </a:solidFill>
                    <a:latin typeface="Georgia" pitchFamily="18" charset="0"/>
                  </a:rPr>
                  <a:t>склянки</a:t>
                </a:r>
              </a:p>
              <a:p>
                <a:pPr algn="ctr"/>
                <a:r>
                  <a:rPr lang="uk-UA" sz="4000" b="1" dirty="0" smtClean="0">
                    <a:solidFill>
                      <a:srgbClr val="0070C0"/>
                    </a:solidFill>
                    <a:latin typeface="Georgia" pitchFamily="18" charset="0"/>
                  </a:rPr>
                  <a:t> </a:t>
                </a:r>
                <a:r>
                  <a:rPr lang="uk-UA" sz="4000" b="1" dirty="0">
                    <a:solidFill>
                      <a:srgbClr val="0070C0"/>
                    </a:solidFill>
                    <a:latin typeface="Georgia" pitchFamily="18" charset="0"/>
                  </a:rPr>
                  <a:t>вершкового </a:t>
                </a:r>
                <a:r>
                  <a:rPr lang="uk-UA" sz="4000" b="1" dirty="0" smtClean="0">
                    <a:solidFill>
                      <a:srgbClr val="0070C0"/>
                    </a:solidFill>
                    <a:latin typeface="Georgia" pitchFamily="18" charset="0"/>
                  </a:rPr>
                  <a:t>масла?</a:t>
                </a:r>
                <a:endParaRPr lang="uk-UA" sz="4000" b="1" dirty="0">
                  <a:solidFill>
                    <a:srgbClr val="0070C0"/>
                  </a:solidFill>
                  <a:latin typeface="Georgia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509120"/>
                <a:ext cx="7931980" cy="1594091"/>
              </a:xfrm>
              <a:prstGeom prst="rect">
                <a:avLst/>
              </a:prstGeom>
              <a:blipFill rotWithShape="1">
                <a:blip r:embed="rId3"/>
                <a:stretch>
                  <a:fillRect l="-2306" r="-2229" b="-1455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107504" y="416652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  <a:latin typeface="Georgia" pitchFamily="18" charset="0"/>
              </a:rPr>
              <a:t>Склянка вершкового масла </a:t>
            </a:r>
          </a:p>
          <a:p>
            <a:pPr algn="ctr"/>
            <a:r>
              <a:rPr lang="uk-UA" sz="4000" b="1" dirty="0" smtClean="0">
                <a:solidFill>
                  <a:srgbClr val="0070C0"/>
                </a:solidFill>
                <a:latin typeface="Georgia" pitchFamily="18" charset="0"/>
              </a:rPr>
              <a:t>це 237 мл</a:t>
            </a:r>
            <a:endParaRPr lang="uk-UA" sz="4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2624718"/>
            <a:ext cx="2388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Georgia" pitchFamily="18" charset="0"/>
              </a:rPr>
              <a:t>118,5 мл</a:t>
            </a:r>
            <a:endParaRPr lang="uk-UA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9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179512" y="308374"/>
            <a:ext cx="2438400" cy="26714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446" y="1196752"/>
            <a:ext cx="8662415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 якій обстановці </a:t>
            </a: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приємніше</a:t>
            </a:r>
          </a:p>
          <a:p>
            <a:pPr algn="r"/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поглинати їжу? </a:t>
            </a:r>
            <a:endParaRPr lang="ru-RU" sz="28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r"/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Коли 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вона красиво подана! </a:t>
            </a:r>
            <a:endParaRPr lang="ru-RU" sz="28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r"/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Ось це стіл - за ним їдять!» - </a:t>
            </a: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писав С.Маршак 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 своїй п'єсі «Котячий будинок». Стіл - це горизонтальна площина, вона символізує спокій</a:t>
            </a: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які геометричні форми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поверхонь столів ви знаєте?</a:t>
            </a:r>
            <a:endParaRPr lang="ru-RU" sz="3600" b="1" cap="none" spc="0" dirty="0">
              <a:ln w="11430"/>
              <a:solidFill>
                <a:srgbClr val="0070C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57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179512" y="308374"/>
            <a:ext cx="2438400" cy="26714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385548"/>
            <a:ext cx="68000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які геометричні форми </a:t>
            </a:r>
          </a:p>
          <a:p>
            <a:pPr algn="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поверхонь столів </a:t>
            </a:r>
          </a:p>
          <a:p>
            <a:pPr algn="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ви знаєте?</a:t>
            </a:r>
            <a:endParaRPr lang="ru-RU" sz="3600" b="1" cap="none" spc="0" dirty="0">
              <a:ln w="11430"/>
              <a:solidFill>
                <a:srgbClr val="0070C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905000"/>
            <a:ext cx="1596008" cy="1596008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492896"/>
            <a:ext cx="1596008" cy="1596008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04" y="4005064"/>
            <a:ext cx="1596008" cy="1596008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437112"/>
            <a:ext cx="1596008" cy="1596008"/>
          </a:xfrm>
          <a:prstGeom prst="rect">
            <a:avLst/>
          </a:prstGeom>
        </p:spPr>
      </p:pic>
      <p:sp>
        <p:nvSpPr>
          <p:cNvPr id="9" name="Стрелка вправо 8">
            <a:hlinkClick r:id="rId9" action="ppaction://hlinksldjump"/>
          </p:cNvPr>
          <p:cNvSpPr/>
          <p:nvPr/>
        </p:nvSpPr>
        <p:spPr>
          <a:xfrm>
            <a:off x="8172400" y="6165304"/>
            <a:ext cx="504056" cy="216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30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0"/>
          <a:stretch/>
        </p:blipFill>
        <p:spPr>
          <a:xfrm>
            <a:off x="1524000" y="1628800"/>
            <a:ext cx="6096000" cy="4298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t="4399" r="8820" b="7953"/>
          <a:stretch/>
        </p:blipFill>
        <p:spPr>
          <a:xfrm>
            <a:off x="429326" y="332656"/>
            <a:ext cx="1763688" cy="1932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9320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Математичний</a:t>
            </a:r>
            <a:r>
              <a:rPr lang="en-US" sz="32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32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МАЙСТЕР-ШЕФ</a:t>
            </a:r>
            <a:endParaRPr lang="ru-RU" sz="32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244408" y="5373216"/>
            <a:ext cx="576064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0529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298</Words>
  <Application>Microsoft Office PowerPoint</Application>
  <PresentationFormat>Экран (4:3)</PresentationFormat>
  <Paragraphs>99</Paragraphs>
  <Slides>20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25</cp:revision>
  <dcterms:modified xsi:type="dcterms:W3CDTF">2015-12-09T10:45:54Z</dcterms:modified>
</cp:coreProperties>
</file>