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77" r:id="rId4"/>
    <p:sldId id="267" r:id="rId5"/>
    <p:sldId id="275" r:id="rId6"/>
    <p:sldId id="257" r:id="rId7"/>
    <p:sldId id="265" r:id="rId8"/>
    <p:sldId id="266" r:id="rId9"/>
    <p:sldId id="272" r:id="rId10"/>
    <p:sldId id="259" r:id="rId11"/>
    <p:sldId id="264" r:id="rId12"/>
    <p:sldId id="269" r:id="rId13"/>
    <p:sldId id="271" r:id="rId14"/>
    <p:sldId id="262" r:id="rId15"/>
    <p:sldId id="263" r:id="rId16"/>
    <p:sldId id="268" r:id="rId17"/>
    <p:sldId id="278" r:id="rId18"/>
    <p:sldId id="280" r:id="rId19"/>
    <p:sldId id="279" r:id="rId20"/>
    <p:sldId id="270" r:id="rId21"/>
    <p:sldId id="273" r:id="rId22"/>
    <p:sldId id="281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кут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кут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кут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кут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кут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Округлений прямокут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Округлений прямокут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кут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кут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кут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6" name="Місце для дати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кут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кут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кут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кут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кут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Округлений прямокут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Округлений прямокут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кут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кут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кут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кут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кут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кут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9971CE5-2208-45CB-B6CA-AF18F2A44163}" type="datetimeFigureOut">
              <a:rPr lang="uk-UA" smtClean="0"/>
              <a:pPr/>
              <a:t>16.12.2016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7A10B14-354B-463B-835E-B88AA0A6E75E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571472" y="2143116"/>
            <a:ext cx="8286808" cy="273921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 </a:t>
            </a:r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за </a:t>
            </a: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здоровий спосіб </a:t>
            </a:r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життя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logo_new-2.png"/>
          <p:cNvPicPr>
            <a:picLocks noChangeAspect="1"/>
          </p:cNvPicPr>
          <p:nvPr/>
        </p:nvPicPr>
        <p:blipFill>
          <a:blip r:embed="rId2"/>
          <a:srcRect b="37390"/>
          <a:stretch>
            <a:fillRect/>
          </a:stretch>
        </p:blipFill>
        <p:spPr>
          <a:xfrm>
            <a:off x="142844" y="5000636"/>
            <a:ext cx="9144000" cy="16430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071546"/>
            <a:ext cx="6715172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8775"/>
            <a:r>
              <a:rPr lang="uk-UA" sz="2800" dirty="0"/>
              <a:t>Алкоголь – це речовина, яка </a:t>
            </a:r>
            <a:r>
              <a:rPr lang="uk-UA" sz="2800" dirty="0" smtClean="0"/>
              <a:t>супроводжує </a:t>
            </a:r>
            <a:r>
              <a:rPr lang="uk-UA" sz="2800" dirty="0"/>
              <a:t>найбільшу смертність серед </a:t>
            </a:r>
            <a:r>
              <a:rPr lang="uk-UA" sz="2800" dirty="0" smtClean="0"/>
              <a:t>молоді</a:t>
            </a:r>
            <a:r>
              <a:rPr lang="ru-RU" sz="2800" dirty="0" smtClean="0"/>
              <a:t>.</a:t>
            </a:r>
            <a:endParaRPr lang="uk-UA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857232"/>
            <a:ext cx="5715024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b="1" dirty="0" smtClean="0">
                <a:solidFill>
                  <a:srgbClr val="C00000"/>
                </a:solidFill>
              </a:rPr>
              <a:t>Алкоголі́зм</a:t>
            </a:r>
            <a:r>
              <a:rPr lang="vi-VN" dirty="0" smtClean="0">
                <a:solidFill>
                  <a:schemeClr val="tx1"/>
                </a:solidFill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-</a:t>
            </a:r>
            <a:r>
              <a:rPr lang="vi-VN" dirty="0" smtClean="0">
                <a:solidFill>
                  <a:schemeClr val="tx1"/>
                </a:solidFill>
              </a:rPr>
              <a:t> захворювання, що викликається систематичним вживанням алкогольних напоїв, що характеризується патологічним потягом до них, призводить до психічних і фізичних розладів та порушує соціальні стосунки особи, яка страждає цим захворюванням.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4786322"/>
            <a:ext cx="4929190" cy="14773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/>
            <a:r>
              <a:rPr lang="vi-VN" dirty="0" smtClean="0">
                <a:solidFill>
                  <a:schemeClr val="tx1"/>
                </a:solidFill>
              </a:rPr>
              <a:t>Найважчою стадією є синдром фізичної залежності від алкоголю, при якому раптове припинення його вживання може викликати такі абстинентні симптоми, як тремор, страх, галюцинації або марення</a:t>
            </a:r>
            <a:r>
              <a:rPr lang="uk-UA" dirty="0" smtClean="0">
                <a:solidFill>
                  <a:schemeClr val="tx1"/>
                </a:solidFill>
              </a:rPr>
              <a:t>, б</a:t>
            </a:r>
            <a:r>
              <a:rPr lang="vi-VN" dirty="0" smtClean="0">
                <a:solidFill>
                  <a:schemeClr val="tx1"/>
                </a:solidFill>
              </a:rPr>
              <a:t>іла гарячк</a:t>
            </a:r>
            <a:r>
              <a:rPr lang="uk-UA" dirty="0" smtClean="0">
                <a:solidFill>
                  <a:schemeClr val="tx1"/>
                </a:solidFill>
              </a:rPr>
              <a:t>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hjjjjjj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857232"/>
            <a:ext cx="2500298" cy="166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jjjjjjjjjjjjjjjjjj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3571876"/>
            <a:ext cx="2787540" cy="280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jjjjjjjjjjjjjjjjjjjjjjjjjjjjjjjjjjjjjjjjjj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2786058"/>
            <a:ext cx="264362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357298"/>
            <a:ext cx="7786742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алкоголізму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щороку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помирає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людей. </a:t>
            </a:r>
          </a:p>
          <a:p>
            <a:pPr indent="3587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25%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випадків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алкогольне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отруєння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передозування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алкогольні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напої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підпільного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виготовлення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indent="358775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чверть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серцеві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напади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непомірного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3587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половина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захворювання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нещасні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випадки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пов'язані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вживанням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алкоголю. </a:t>
            </a:r>
          </a:p>
          <a:p>
            <a:pPr indent="358775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фіксується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25-30%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випадків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патології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новонароджених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причиною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вживання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алкоголю батьками.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428604"/>
            <a:ext cx="63530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Алкоголізм на Україні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hhhhhhhhhhhhhhhhhhhhhhhhhhhhhhhhhhhhhhhhhhhhhhh.jpg"/>
          <p:cNvPicPr>
            <a:picLocks noChangeAspect="1"/>
          </p:cNvPicPr>
          <p:nvPr/>
        </p:nvPicPr>
        <p:blipFill>
          <a:blip r:embed="rId2" cstate="print"/>
          <a:srcRect b="4878"/>
          <a:stretch>
            <a:fillRect/>
          </a:stretch>
        </p:blipFill>
        <p:spPr>
          <a:xfrm>
            <a:off x="3143240" y="3786190"/>
            <a:ext cx="250033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97511_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429132"/>
            <a:ext cx="2714644" cy="1945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User\Рабочий стол\fotojop2458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357694"/>
            <a:ext cx="2751520" cy="2024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714488"/>
            <a:ext cx="692948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Не </a:t>
            </a:r>
            <a:r>
              <a:rPr lang="ru-RU" sz="2800" b="1" dirty="0" err="1">
                <a:solidFill>
                  <a:srgbClr val="C00000"/>
                </a:solidFill>
              </a:rPr>
              <a:t>спіши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вживати</a:t>
            </a:r>
            <a:r>
              <a:rPr lang="ru-RU" sz="2800" b="1" dirty="0">
                <a:solidFill>
                  <a:srgbClr val="C00000"/>
                </a:solidFill>
              </a:rPr>
              <a:t> алкоголь</a:t>
            </a:r>
            <a:endParaRPr lang="uk-UA" sz="2800" b="1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ТИ </a:t>
            </a:r>
            <a:r>
              <a:rPr lang="ru-RU" sz="2800" b="1" dirty="0" err="1">
                <a:solidFill>
                  <a:srgbClr val="C00000"/>
                </a:solidFill>
              </a:rPr>
              <a:t>зупинись</a:t>
            </a:r>
            <a:r>
              <a:rPr lang="ru-RU" sz="2800" b="1" dirty="0">
                <a:solidFill>
                  <a:srgbClr val="C00000"/>
                </a:solidFill>
              </a:rPr>
              <a:t>, подумай </a:t>
            </a:r>
            <a:r>
              <a:rPr lang="ru-RU" sz="2800" b="1" dirty="0" err="1">
                <a:solidFill>
                  <a:srgbClr val="C00000"/>
                </a:solidFill>
              </a:rPr>
              <a:t>друже</a:t>
            </a:r>
            <a:endParaRPr lang="uk-UA" sz="2800" b="1" dirty="0">
              <a:solidFill>
                <a:srgbClr val="C00000"/>
              </a:solidFill>
            </a:endParaRPr>
          </a:p>
          <a:p>
            <a:r>
              <a:rPr lang="ru-RU" sz="2800" b="1" dirty="0" err="1">
                <a:solidFill>
                  <a:srgbClr val="C00000"/>
                </a:solidFill>
              </a:rPr>
              <a:t>Що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дасть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тобі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отрута</a:t>
            </a:r>
            <a:r>
              <a:rPr lang="ru-RU" sz="2800" b="1" dirty="0">
                <a:solidFill>
                  <a:srgbClr val="C00000"/>
                </a:solidFill>
              </a:rPr>
              <a:t>- </a:t>
            </a:r>
            <a:r>
              <a:rPr lang="ru-RU" sz="2800" b="1" dirty="0" err="1">
                <a:solidFill>
                  <a:srgbClr val="C00000"/>
                </a:solidFill>
              </a:rPr>
              <a:t>ця</a:t>
            </a:r>
            <a:r>
              <a:rPr lang="uk-UA" sz="2800" b="1" dirty="0">
                <a:solidFill>
                  <a:srgbClr val="C00000"/>
                </a:solidFill>
              </a:rPr>
              <a:t>!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Як </a:t>
            </a:r>
            <a:r>
              <a:rPr lang="ru-RU" sz="2800" b="1" dirty="0" err="1">
                <a:solidFill>
                  <a:srgbClr val="C00000"/>
                </a:solidFill>
              </a:rPr>
              <a:t>саме</a:t>
            </a:r>
            <a:r>
              <a:rPr lang="ru-RU" sz="2800" b="1" dirty="0">
                <a:solidFill>
                  <a:srgbClr val="C00000"/>
                </a:solidFill>
              </a:rPr>
              <a:t> у </a:t>
            </a:r>
            <a:r>
              <a:rPr lang="ru-RU" sz="2800" b="1" dirty="0" err="1">
                <a:solidFill>
                  <a:srgbClr val="C00000"/>
                </a:solidFill>
              </a:rPr>
              <a:t>житті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поможе</a:t>
            </a:r>
            <a:r>
              <a:rPr lang="uk-UA" sz="2800" b="1" dirty="0">
                <a:solidFill>
                  <a:srgbClr val="C00000"/>
                </a:solidFill>
              </a:rPr>
              <a:t>!</a:t>
            </a:r>
          </a:p>
          <a:p>
            <a:endParaRPr lang="uk-UA" dirty="0"/>
          </a:p>
        </p:txBody>
      </p:sp>
      <p:pic>
        <p:nvPicPr>
          <p:cNvPr id="3" name="Рисунок 2" descr="logo_new-2.png"/>
          <p:cNvPicPr>
            <a:picLocks noChangeAspect="1"/>
          </p:cNvPicPr>
          <p:nvPr/>
        </p:nvPicPr>
        <p:blipFill>
          <a:blip r:embed="rId2"/>
          <a:srcRect b="17334"/>
          <a:stretch>
            <a:fillRect/>
          </a:stretch>
        </p:blipFill>
        <p:spPr>
          <a:xfrm>
            <a:off x="0" y="4500570"/>
            <a:ext cx="9144000" cy="216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071810"/>
            <a:ext cx="7286676" cy="166199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uk-UA" sz="2800" dirty="0" smtClean="0"/>
          </a:p>
          <a:p>
            <a:r>
              <a:rPr lang="uk-UA" sz="2800" dirty="0" smtClean="0"/>
              <a:t>Наркоманія  - «біла смерть», </a:t>
            </a:r>
            <a:r>
              <a:rPr lang="uk-UA" sz="2800" dirty="0"/>
              <a:t>яка виносить із життя мільйони людей</a:t>
            </a:r>
            <a:r>
              <a:rPr lang="uk-UA" sz="2800" dirty="0" smtClean="0"/>
              <a:t>.</a:t>
            </a:r>
            <a:endParaRPr lang="uk-UA" sz="2800" dirty="0"/>
          </a:p>
          <a:p>
            <a:endParaRPr lang="uk-U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642918"/>
            <a:ext cx="8001056" cy="310854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/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Наркоманія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хвороб,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систематичного, 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наростаючій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вживання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включені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затвердженого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офіційному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списку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наркотиків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358775"/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Проявами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наркоманії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психічна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фізична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залежність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абстиненції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припинення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прийому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bbbbbbbbbbbbbbbbbbbbbbbbbbbbbbbbb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071942"/>
            <a:ext cx="2071682" cy="2071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fffffffffffffffffffffffffffff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4595807"/>
            <a:ext cx="3393290" cy="2262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ggggggggggggggggg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581392"/>
            <a:ext cx="3143272" cy="2276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571480"/>
            <a:ext cx="61895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Наркоманія</a:t>
            </a:r>
            <a:r>
              <a:rPr lang="ru-RU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40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Україні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500174"/>
            <a:ext cx="5143536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даними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незалежних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експертів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наркозалежних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- 1,5-2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мільйона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десятки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перевищує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офіційні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цифри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4214818"/>
            <a:ext cx="5357818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8% до 26%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школярів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13-16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пробували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наркотики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 один раз.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наркозалежність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помолодшала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10-11-ти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Останніми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роками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послідовно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прямує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національної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катастрофи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наркозалежних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зростає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геометричній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прогресії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ffffffffffffffffffffffffffffffffffff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143248"/>
            <a:ext cx="3064139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cccccccccccccc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1500174"/>
            <a:ext cx="307183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Результат пошуку зображень за запитом &quot;шапокляк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000108"/>
            <a:ext cx="3893389" cy="51911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071546"/>
            <a:ext cx="80010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Ми </a:t>
            </a:r>
            <a:r>
              <a:rPr lang="uk-UA" sz="2800" b="1" dirty="0">
                <a:solidFill>
                  <a:srgbClr val="C00000"/>
                </a:solidFill>
              </a:rPr>
              <a:t>– </a:t>
            </a:r>
            <a:r>
              <a:rPr lang="uk-UA" sz="2800" b="1" dirty="0" smtClean="0">
                <a:solidFill>
                  <a:srgbClr val="C00000"/>
                </a:solidFill>
              </a:rPr>
              <a:t>ті</a:t>
            </a:r>
            <a:r>
              <a:rPr lang="uk-UA" sz="2800" b="1" dirty="0">
                <a:solidFill>
                  <a:srgbClr val="C00000"/>
                </a:solidFill>
              </a:rPr>
              <a:t>, хто за здоровий спосіб життя!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Ми – ті</a:t>
            </a:r>
            <a:r>
              <a:rPr lang="uk-UA" sz="2800" b="1" dirty="0">
                <a:solidFill>
                  <a:srgbClr val="C00000"/>
                </a:solidFill>
              </a:rPr>
              <a:t>, хто сміливо крокує у майбуття!</a:t>
            </a:r>
          </a:p>
          <a:p>
            <a:r>
              <a:rPr lang="uk-UA" sz="2800" dirty="0"/>
              <a:t> </a:t>
            </a:r>
          </a:p>
          <a:p>
            <a:endParaRPr lang="uk-UA" dirty="0"/>
          </a:p>
        </p:txBody>
      </p:sp>
      <p:pic>
        <p:nvPicPr>
          <p:cNvPr id="5122" name="Picture 2" descr="Результат пошуку зображень за запитом &quot;здоров'я дитин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28868"/>
            <a:ext cx="70866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Результат пошуку зображень за запитом &quot;колобок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928802"/>
            <a:ext cx="4519617" cy="38755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571612"/>
            <a:ext cx="678661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</a:rPr>
              <a:t>Н</a:t>
            </a:r>
            <a:r>
              <a:rPr lang="uk-UA" sz="4000" b="1" dirty="0" smtClean="0">
                <a:solidFill>
                  <a:srgbClr val="C00000"/>
                </a:solidFill>
              </a:rPr>
              <a:t>айбільша </a:t>
            </a:r>
            <a:r>
              <a:rPr lang="uk-UA" sz="4000" b="1" dirty="0">
                <a:solidFill>
                  <a:srgbClr val="C00000"/>
                </a:solidFill>
              </a:rPr>
              <a:t>цінність для людини – це здоров’я!</a:t>
            </a:r>
          </a:p>
          <a:p>
            <a:endParaRPr lang="uk-UA" dirty="0"/>
          </a:p>
        </p:txBody>
      </p:sp>
      <p:pic>
        <p:nvPicPr>
          <p:cNvPr id="2150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214686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071678"/>
            <a:ext cx="692948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Наркотики — смерть. А я хочу </a:t>
            </a:r>
            <a:r>
              <a:rPr lang="ru-RU" sz="2800" dirty="0" err="1">
                <a:solidFill>
                  <a:srgbClr val="C00000"/>
                </a:solidFill>
              </a:rPr>
              <a:t>ще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жити</a:t>
            </a:r>
            <a:r>
              <a:rPr lang="ru-RU" sz="2800" dirty="0">
                <a:solidFill>
                  <a:srgbClr val="C00000"/>
                </a:solidFill>
              </a:rPr>
              <a:t>.</a:t>
            </a:r>
            <a:endParaRPr lang="uk-UA" sz="2800" dirty="0">
              <a:solidFill>
                <a:srgbClr val="C00000"/>
              </a:solidFill>
            </a:endParaRPr>
          </a:p>
          <a:p>
            <a:r>
              <a:rPr lang="uk-UA" sz="2800" dirty="0" smtClean="0">
                <a:solidFill>
                  <a:srgbClr val="C00000"/>
                </a:solidFill>
              </a:rPr>
              <a:t>Любити </a:t>
            </a:r>
            <a:r>
              <a:rPr lang="ru-RU" sz="2800" dirty="0" err="1">
                <a:solidFill>
                  <a:srgbClr val="C00000"/>
                </a:solidFill>
              </a:rPr>
              <a:t>всім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серцем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долі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радіти</a:t>
            </a:r>
            <a:r>
              <a:rPr lang="ru-RU" sz="2800" dirty="0">
                <a:solidFill>
                  <a:srgbClr val="C00000"/>
                </a:solidFill>
              </a:rPr>
              <a:t>.</a:t>
            </a:r>
            <a:endParaRPr lang="uk-UA" sz="2800" dirty="0">
              <a:solidFill>
                <a:srgbClr val="C00000"/>
              </a:solidFill>
            </a:endParaRPr>
          </a:p>
          <a:p>
            <a:endParaRPr lang="uk-UA" dirty="0"/>
          </a:p>
        </p:txBody>
      </p:sp>
      <p:pic>
        <p:nvPicPr>
          <p:cNvPr id="3" name="Рисунок 2" descr="logo_new-2.png"/>
          <p:cNvPicPr>
            <a:picLocks noChangeAspect="1"/>
          </p:cNvPicPr>
          <p:nvPr/>
        </p:nvPicPr>
        <p:blipFill>
          <a:blip r:embed="rId2"/>
          <a:srcRect b="17334"/>
          <a:stretch>
            <a:fillRect/>
          </a:stretch>
        </p:blipFill>
        <p:spPr>
          <a:xfrm>
            <a:off x="0" y="4500570"/>
            <a:ext cx="9144000" cy="216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ogo_new-2.png"/>
          <p:cNvPicPr>
            <a:picLocks noChangeAspect="1"/>
          </p:cNvPicPr>
          <p:nvPr/>
        </p:nvPicPr>
        <p:blipFill>
          <a:blip r:embed="rId2"/>
          <a:srcRect b="17334"/>
          <a:stretch>
            <a:fillRect/>
          </a:stretch>
        </p:blipFill>
        <p:spPr>
          <a:xfrm>
            <a:off x="0" y="4500570"/>
            <a:ext cx="9144000" cy="2169420"/>
          </a:xfrm>
          <a:prstGeom prst="rect">
            <a:avLst/>
          </a:prstGeom>
        </p:spPr>
      </p:pic>
      <p:sp>
        <p:nvSpPr>
          <p:cNvPr id="4" name="Прямоугольник 4"/>
          <p:cNvSpPr/>
          <p:nvPr/>
        </p:nvSpPr>
        <p:spPr>
          <a:xfrm>
            <a:off x="1000100" y="1142984"/>
            <a:ext cx="71438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uk-UA" sz="3200" b="1" dirty="0">
                <a:solidFill>
                  <a:srgbClr val="C00000"/>
                </a:solidFill>
              </a:rPr>
              <a:t>Подумайте про своє </a:t>
            </a:r>
            <a:r>
              <a:rPr lang="uk-UA" sz="3200" b="1" dirty="0" smtClean="0">
                <a:solidFill>
                  <a:srgbClr val="C00000"/>
                </a:solidFill>
              </a:rPr>
              <a:t>здоров</a:t>
            </a:r>
            <a:r>
              <a:rPr lang="en-US" sz="3200" b="1" dirty="0" smtClean="0">
                <a:solidFill>
                  <a:srgbClr val="C00000"/>
                </a:solidFill>
              </a:rPr>
              <a:t>’</a:t>
            </a:r>
            <a:r>
              <a:rPr lang="uk-UA" sz="3200" b="1" dirty="0" smtClean="0">
                <a:solidFill>
                  <a:srgbClr val="C00000"/>
                </a:solidFill>
              </a:rPr>
              <a:t>я!</a:t>
            </a:r>
          </a:p>
          <a:p>
            <a:pPr lvl="0" algn="ctr">
              <a:lnSpc>
                <a:spcPct val="90000"/>
              </a:lnSpc>
            </a:pPr>
            <a:r>
              <a:rPr lang="uk-UA" sz="3200" b="1" dirty="0">
                <a:solidFill>
                  <a:srgbClr val="C00000"/>
                </a:solidFill>
              </a:rPr>
              <a:t> </a:t>
            </a:r>
            <a:r>
              <a:rPr lang="uk-UA" sz="3200" b="1" dirty="0" smtClean="0">
                <a:solidFill>
                  <a:srgbClr val="C00000"/>
                </a:solidFill>
              </a:rPr>
              <a:t>Зробіть </a:t>
            </a:r>
            <a:r>
              <a:rPr lang="uk-UA" sz="3200" b="1" dirty="0">
                <a:solidFill>
                  <a:srgbClr val="C00000"/>
                </a:solidFill>
              </a:rPr>
              <a:t>правильний вибір!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Результат пошуку зображень за запитом &quot;ми за здоровий спосіб життя&quot;"/>
          <p:cNvPicPr>
            <a:picLocks noChangeAspect="1" noChangeArrowheads="1"/>
          </p:cNvPicPr>
          <p:nvPr/>
        </p:nvPicPr>
        <p:blipFill>
          <a:blip r:embed="rId3"/>
          <a:srcRect t="43104"/>
          <a:stretch>
            <a:fillRect/>
          </a:stretch>
        </p:blipFill>
        <p:spPr bwMode="auto">
          <a:xfrm>
            <a:off x="1500166" y="2571744"/>
            <a:ext cx="5676900" cy="18859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6572"/>
          <a:stretch>
            <a:fillRect/>
          </a:stretch>
        </p:blipFill>
        <p:spPr bwMode="auto">
          <a:xfrm>
            <a:off x="857224" y="285728"/>
            <a:ext cx="7389468" cy="547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643050"/>
            <a:ext cx="6786610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Стан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здоров’я людини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залежить: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20% - від впливу навколишнього середовища,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20% - від спадковості,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10% - від рівня розвитку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медицини,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50% - від умов та способу життя.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Тож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людина – сама творець свого здоров’я! </a:t>
            </a: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fffffffffffff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714752"/>
            <a:ext cx="195262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hhhhhhhhhhhhhhh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3500438"/>
            <a:ext cx="2212818" cy="1852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hhhhhhhhhhhhhhhhhhhhhhhhhhhh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3500438"/>
            <a:ext cx="2224089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hhhhhhhhhhhhhhhhhhhhhhhhhhhhhhhhhhhhhh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1714488"/>
            <a:ext cx="221457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езультат пошуку зображень за запитом &quot;червона шапочк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71546"/>
            <a:ext cx="6724827" cy="5034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857232"/>
            <a:ext cx="7358114" cy="166199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8775"/>
            <a:r>
              <a:rPr lang="uk-UA" sz="2800" b="1" dirty="0" smtClean="0">
                <a:solidFill>
                  <a:schemeClr val="tx1"/>
                </a:solidFill>
              </a:rPr>
              <a:t>«Тютюн завдає шкоди тілу, руйнує розум, отупляє цілі нації» </a:t>
            </a:r>
          </a:p>
          <a:p>
            <a:pPr indent="358775" algn="r"/>
            <a:r>
              <a:rPr lang="uk-UA" sz="2800" dirty="0" smtClean="0">
                <a:solidFill>
                  <a:schemeClr val="tx1"/>
                </a:solidFill>
              </a:rPr>
              <a:t>О.Бальзак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r"/>
            <a:endParaRPr lang="uk-UA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356"/>
            <a:ext cx="6286544" cy="2031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Тютюнопал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í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ння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просто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паління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набута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шкідлива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звичка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вдихання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тліючого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висушеного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листя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тютюну.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Найважливішим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компонентом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тютюнового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нікотин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Регулярне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вживання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нікотину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викликає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тютюнову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залежність.Тривале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паління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тютюну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завдає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значної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шкоди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здоров'ю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курців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оточуючих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людей,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786322"/>
            <a:ext cx="5000628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8775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хвороб,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наслідком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тютюнопаління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щорічно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помирає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5,4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10 смертей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спричинена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вживанням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тютюнових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виробів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t26054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357562"/>
            <a:ext cx="3143272" cy="2897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Documents and Settings\User\Рабочий стол\дети куря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1285860"/>
            <a:ext cx="1952540" cy="18646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admin\Рабочий стол\мама і дитя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857620" y="2500306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571480"/>
            <a:ext cx="77075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Тютюнопаління</a:t>
            </a:r>
            <a:r>
              <a:rPr lang="uk-UA" sz="4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Україні</a:t>
            </a:r>
            <a:endParaRPr lang="ru-RU" sz="40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428736"/>
            <a:ext cx="7786742" cy="369331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щоденно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курить 45%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дорослих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чоловіків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9%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дорослих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курить 45%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юнаків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35%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дівчат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країні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нараховується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мільйонів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активних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курців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складають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третину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працездатного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посідає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17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списку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країн-лідерів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кількістю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курців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Щорічно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числа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курців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долучаються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менш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100 000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українців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четвертий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підліток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викурює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першу сигарету у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займає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ІІ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кількістю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викурених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цигарок на одного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громадянина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 кожного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українця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припадає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2500 сигарет -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щоденно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indent="-268288">
              <a:buFont typeface="Wingdings" pitchFamily="2" charset="2"/>
              <a:buChar char="ü"/>
              <a:tabLst>
                <a:tab pos="268288" algn="l"/>
              </a:tabLs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офіційною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статистикою 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щороку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хвороб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пов'язаних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курінням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помирає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120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чоловік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377372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82299">
            <a:off x="6600016" y="4818467"/>
            <a:ext cx="2320223" cy="1916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857364"/>
            <a:ext cx="69294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Не </a:t>
            </a:r>
            <a:r>
              <a:rPr lang="ru-RU" sz="2800" dirty="0" err="1">
                <a:solidFill>
                  <a:srgbClr val="C00000"/>
                </a:solidFill>
              </a:rPr>
              <a:t>пробував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курити</a:t>
            </a:r>
            <a:r>
              <a:rPr lang="ru-RU" sz="2800" dirty="0">
                <a:solidFill>
                  <a:srgbClr val="C00000"/>
                </a:solidFill>
              </a:rPr>
              <a:t> — </a:t>
            </a:r>
            <a:r>
              <a:rPr lang="ru-RU" sz="2800" dirty="0" err="1">
                <a:solidFill>
                  <a:srgbClr val="C00000"/>
                </a:solidFill>
              </a:rPr>
              <a:t>не</a:t>
            </a:r>
            <a:r>
              <a:rPr lang="ru-RU" sz="2800" dirty="0">
                <a:solidFill>
                  <a:srgbClr val="C00000"/>
                </a:solidFill>
              </a:rPr>
              <a:t> кури! 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Тих, </a:t>
            </a:r>
            <a:r>
              <a:rPr lang="ru-RU" sz="2800" dirty="0" err="1">
                <a:solidFill>
                  <a:srgbClr val="C00000"/>
                </a:solidFill>
              </a:rPr>
              <a:t>хто</a:t>
            </a:r>
            <a:r>
              <a:rPr lang="ru-RU" sz="2800" dirty="0">
                <a:solidFill>
                  <a:srgbClr val="C00000"/>
                </a:solidFill>
              </a:rPr>
              <a:t> не курить люди </a:t>
            </a:r>
            <a:r>
              <a:rPr lang="ru-RU" sz="2800" dirty="0" err="1">
                <a:solidFill>
                  <a:srgbClr val="C00000"/>
                </a:solidFill>
              </a:rPr>
              <a:t>поважають</a:t>
            </a:r>
            <a:r>
              <a:rPr lang="ru-RU" sz="2800" dirty="0">
                <a:solidFill>
                  <a:srgbClr val="C00000"/>
                </a:solidFill>
              </a:rPr>
              <a:t>. 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А </a:t>
            </a:r>
            <a:r>
              <a:rPr lang="ru-RU" sz="2800" dirty="0" err="1">
                <a:solidFill>
                  <a:srgbClr val="C00000"/>
                </a:solidFill>
              </a:rPr>
              <a:t>тим</a:t>
            </a:r>
            <a:r>
              <a:rPr lang="ru-RU" sz="2800" dirty="0">
                <a:solidFill>
                  <a:srgbClr val="C00000"/>
                </a:solidFill>
              </a:rPr>
              <a:t>, </a:t>
            </a:r>
            <a:r>
              <a:rPr lang="ru-RU" sz="2800" dirty="0" err="1">
                <a:solidFill>
                  <a:srgbClr val="C00000"/>
                </a:solidFill>
              </a:rPr>
              <a:t>хто</a:t>
            </a:r>
            <a:r>
              <a:rPr lang="ru-RU" sz="2800" dirty="0">
                <a:solidFill>
                  <a:srgbClr val="C00000"/>
                </a:solidFill>
              </a:rPr>
              <a:t> курить </a:t>
            </a:r>
            <a:r>
              <a:rPr lang="ru-RU" sz="2800" dirty="0" err="1">
                <a:solidFill>
                  <a:srgbClr val="C00000"/>
                </a:solidFill>
              </a:rPr>
              <a:t>завжди</a:t>
            </a:r>
            <a:r>
              <a:rPr lang="ru-RU" sz="2800" dirty="0">
                <a:solidFill>
                  <a:srgbClr val="C00000"/>
                </a:solidFill>
              </a:rPr>
              <a:t> говори — 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Нехай </a:t>
            </a:r>
            <a:r>
              <a:rPr lang="ru-RU" sz="2800" dirty="0" err="1">
                <a:solidFill>
                  <a:srgbClr val="C00000"/>
                </a:solidFill>
              </a:rPr>
              <a:t>здоровим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буть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тобі</a:t>
            </a:r>
            <a:r>
              <a:rPr lang="ru-RU" sz="2800" dirty="0">
                <a:solidFill>
                  <a:srgbClr val="C00000"/>
                </a:solidFill>
              </a:rPr>
              <a:t> не </a:t>
            </a:r>
            <a:r>
              <a:rPr lang="ru-RU" sz="2800" dirty="0" err="1">
                <a:solidFill>
                  <a:srgbClr val="C00000"/>
                </a:solidFill>
              </a:rPr>
              <a:t>заважають</a:t>
            </a:r>
            <a:r>
              <a:rPr lang="ru-RU" sz="2800" dirty="0">
                <a:solidFill>
                  <a:srgbClr val="C00000"/>
                </a:solidFill>
              </a:rPr>
              <a:t>.</a:t>
            </a:r>
            <a:endParaRPr lang="uk-UA" sz="2800" dirty="0">
              <a:solidFill>
                <a:srgbClr val="C00000"/>
              </a:solidFill>
            </a:endParaRPr>
          </a:p>
          <a:p>
            <a:endParaRPr lang="uk-UA" sz="2800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logo_new-2.png"/>
          <p:cNvPicPr>
            <a:picLocks noChangeAspect="1"/>
          </p:cNvPicPr>
          <p:nvPr/>
        </p:nvPicPr>
        <p:blipFill>
          <a:blip r:embed="rId2"/>
          <a:srcRect b="17334"/>
          <a:stretch>
            <a:fillRect/>
          </a:stretch>
        </p:blipFill>
        <p:spPr>
          <a:xfrm>
            <a:off x="0" y="4500570"/>
            <a:ext cx="9144000" cy="216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іська">
  <a:themeElements>
    <a:clrScheme name="Міська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Міська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ісь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213</TotalTime>
  <Words>569</Words>
  <Application>Microsoft Office PowerPoint</Application>
  <PresentationFormat>Екран (4:3)</PresentationFormat>
  <Paragraphs>51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Міська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Lidok</dc:creator>
  <cp:lastModifiedBy>Lidok</cp:lastModifiedBy>
  <cp:revision>28</cp:revision>
  <dcterms:created xsi:type="dcterms:W3CDTF">2016-11-27T20:35:10Z</dcterms:created>
  <dcterms:modified xsi:type="dcterms:W3CDTF">2016-12-16T01:01:57Z</dcterms:modified>
</cp:coreProperties>
</file>