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5" r:id="rId4"/>
    <p:sldId id="261" r:id="rId5"/>
    <p:sldId id="270" r:id="rId6"/>
    <p:sldId id="271" r:id="rId7"/>
    <p:sldId id="266" r:id="rId8"/>
    <p:sldId id="262" r:id="rId9"/>
    <p:sldId id="275" r:id="rId10"/>
    <p:sldId id="263" r:id="rId11"/>
    <p:sldId id="272" r:id="rId12"/>
    <p:sldId id="274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FA15B-B1A2-48C7-BA64-743A41683B58}" type="datetimeFigureOut">
              <a:rPr lang="uk-UA" smtClean="0"/>
              <a:pPr/>
              <a:t>12.10.2016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DF90-9D47-4634-9491-513D617E9C4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47908"/>
            <a:ext cx="9361040" cy="69059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150" y="369332"/>
            <a:ext cx="823025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МАТЕМАТИчнИЙ</a:t>
            </a:r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БРЕЙН - РИНГ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3304668"/>
            <a:ext cx="37816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Для учнів 5 класів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429132"/>
            <a:ext cx="49359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Підготувала вчитель математики </a:t>
            </a:r>
          </a:p>
          <a:p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Новоайдарської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школи – гімназії</a:t>
            </a:r>
          </a:p>
          <a:p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Слотвинська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Світлана Іванівна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42" y="0"/>
            <a:ext cx="9188742" cy="6903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428298" y="146466"/>
            <a:ext cx="7715702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u="sng" dirty="0" smtClean="0">
                <a:latin typeface="Constantia" pitchFamily="18" charset="0"/>
              </a:rPr>
              <a:t>Рене </a:t>
            </a:r>
            <a:r>
              <a:rPr lang="ru-RU" sz="1600" b="1" i="1" u="sng" dirty="0">
                <a:latin typeface="Constantia" pitchFamily="18" charset="0"/>
              </a:rPr>
              <a:t>Декарт </a:t>
            </a:r>
            <a:r>
              <a:rPr lang="ru-RU" sz="1600" dirty="0" err="1" smtClean="0">
                <a:latin typeface="Constantia" pitchFamily="18" charset="0"/>
              </a:rPr>
              <a:t>народився</a:t>
            </a:r>
            <a:r>
              <a:rPr lang="ru-RU" sz="1600" dirty="0" smtClean="0">
                <a:latin typeface="Constantia" pitchFamily="18" charset="0"/>
              </a:rPr>
              <a:t> 31 </a:t>
            </a:r>
            <a:r>
              <a:rPr lang="ru-RU" sz="1600" dirty="0" err="1" smtClean="0">
                <a:latin typeface="Constantia" pitchFamily="18" charset="0"/>
              </a:rPr>
              <a:t>березня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1596 </a:t>
            </a:r>
            <a:r>
              <a:rPr lang="ru-RU" sz="1600" dirty="0" smtClean="0">
                <a:latin typeface="Constantia" pitchFamily="18" charset="0"/>
              </a:rPr>
              <a:t>року </a:t>
            </a:r>
            <a:r>
              <a:rPr lang="ru-RU" sz="1600" dirty="0">
                <a:latin typeface="Constantia" pitchFamily="18" charset="0"/>
              </a:rPr>
              <a:t>в </a:t>
            </a:r>
            <a:r>
              <a:rPr lang="ru-RU" sz="1600" dirty="0" err="1" smtClean="0">
                <a:latin typeface="Constantia" pitchFamily="18" charset="0"/>
              </a:rPr>
              <a:t>місті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Ла-Гэ в </a:t>
            </a:r>
            <a:r>
              <a:rPr lang="ru-RU" sz="1600" dirty="0" err="1" smtClean="0">
                <a:latin typeface="Constantia" pitchFamily="18" charset="0"/>
              </a:rPr>
              <a:t>Турені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>
                <a:latin typeface="Constantia" pitchFamily="18" charset="0"/>
              </a:rPr>
              <a:t>Декарт </a:t>
            </a:r>
            <a:r>
              <a:rPr lang="ru-RU" sz="1600" dirty="0" smtClean="0">
                <a:latin typeface="Constantia" pitchFamily="18" charset="0"/>
              </a:rPr>
              <a:t>заклав </a:t>
            </a:r>
            <a:r>
              <a:rPr lang="ru-RU" sz="1600" dirty="0" err="1" smtClean="0">
                <a:latin typeface="Constantia" pitchFamily="18" charset="0"/>
              </a:rPr>
              <a:t>основи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аналітичної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геометрії</a:t>
            </a:r>
            <a:r>
              <a:rPr lang="ru-RU" sz="1600" dirty="0" smtClean="0">
                <a:latin typeface="Constantia" pitchFamily="18" charset="0"/>
              </a:rPr>
              <a:t>, дав </a:t>
            </a:r>
            <a:r>
              <a:rPr lang="ru-RU" sz="1600" dirty="0" err="1" smtClean="0">
                <a:latin typeface="Constantia" pitchFamily="18" charset="0"/>
              </a:rPr>
              <a:t>поняття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uk-UA" sz="1600" dirty="0" smtClean="0">
                <a:latin typeface="Constantia" pitchFamily="18" charset="0"/>
              </a:rPr>
              <a:t>змінної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величини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й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функції</a:t>
            </a:r>
            <a:r>
              <a:rPr lang="ru-RU" sz="1600" dirty="0" smtClean="0">
                <a:latin typeface="Constantia" pitchFamily="18" charset="0"/>
              </a:rPr>
              <a:t>, </a:t>
            </a:r>
            <a:r>
              <a:rPr lang="ru-RU" sz="1600" dirty="0" err="1" smtClean="0">
                <a:latin typeface="Constantia" pitchFamily="18" charset="0"/>
              </a:rPr>
              <a:t>ввів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багато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алгебраічних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позначень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Саме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вперше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використав</a:t>
            </a:r>
            <a:r>
              <a:rPr lang="ru-RU" sz="1600" dirty="0" smtClean="0">
                <a:latin typeface="Constantia" pitchFamily="18" charset="0"/>
              </a:rPr>
              <a:t>  </a:t>
            </a:r>
            <a:r>
              <a:rPr lang="ru-RU" sz="1600" dirty="0" smtClean="0">
                <a:latin typeface="Constantia" pitchFamily="18" charset="0"/>
              </a:rPr>
              <a:t>у </a:t>
            </a:r>
            <a:r>
              <a:rPr lang="ru-RU" sz="1600" dirty="0" err="1" smtClean="0">
                <a:latin typeface="Constantia" pitchFamily="18" charset="0"/>
              </a:rPr>
              <a:t>своїх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uk-UA" sz="1600" dirty="0" smtClean="0">
                <a:latin typeface="Constantia" pitchFamily="18" charset="0"/>
              </a:rPr>
              <a:t>дослідженнях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поняття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координати</a:t>
            </a:r>
            <a:r>
              <a:rPr lang="ru-RU" sz="1600" dirty="0" smtClean="0">
                <a:latin typeface="Constantia" pitchFamily="18" charset="0"/>
              </a:rPr>
              <a:t> точки  на </a:t>
            </a:r>
            <a:r>
              <a:rPr lang="ru-RU" sz="1600" dirty="0" err="1" smtClean="0">
                <a:latin typeface="Constantia" pitchFamily="18" charset="0"/>
              </a:rPr>
              <a:t>площині</a:t>
            </a:r>
            <a:r>
              <a:rPr lang="ru-RU" sz="1600" dirty="0" smtClean="0">
                <a:latin typeface="Constantia" pitchFamily="18" charset="0"/>
              </a:rPr>
              <a:t>.</a:t>
            </a:r>
          </a:p>
          <a:p>
            <a:endParaRPr lang="ru-RU" sz="1600" dirty="0" smtClean="0">
              <a:latin typeface="Constantia" pitchFamily="18" charset="0"/>
            </a:endParaRPr>
          </a:p>
          <a:p>
            <a:endParaRPr lang="ru-RU" sz="1600" b="1" i="1" u="sng" dirty="0" smtClean="0">
              <a:latin typeface="Constantia" pitchFamily="18" charset="0"/>
            </a:endParaRPr>
          </a:p>
          <a:p>
            <a:r>
              <a:rPr lang="ru-RU" sz="1600" b="1" i="1" u="sng" dirty="0" err="1" smtClean="0">
                <a:latin typeface="Constantia" pitchFamily="18" charset="0"/>
              </a:rPr>
              <a:t>Піфагор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з'явився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на </a:t>
            </a:r>
            <a:r>
              <a:rPr lang="ru-RU" sz="1600" dirty="0" err="1" smtClean="0">
                <a:latin typeface="Constantia" pitchFamily="18" charset="0"/>
              </a:rPr>
              <a:t>світ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в 570 </a:t>
            </a:r>
            <a:r>
              <a:rPr lang="ru-RU" sz="1600" dirty="0" err="1" smtClean="0">
                <a:latin typeface="Constantia" pitchFamily="18" charset="0"/>
              </a:rPr>
              <a:t>році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до н. </a:t>
            </a:r>
            <a:r>
              <a:rPr lang="ru-RU" sz="1600" dirty="0" smtClean="0">
                <a:latin typeface="Constantia" pitchFamily="18" charset="0"/>
              </a:rPr>
              <a:t>е.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на </a:t>
            </a:r>
            <a:r>
              <a:rPr lang="ru-RU" sz="1600" dirty="0" err="1" smtClean="0">
                <a:latin typeface="Constantia" pitchFamily="18" charset="0"/>
              </a:rPr>
              <a:t>острові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Самос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Він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довів</a:t>
            </a:r>
            <a:r>
              <a:rPr lang="ru-RU" sz="1600" dirty="0" smtClean="0">
                <a:latin typeface="Constantia" pitchFamily="18" charset="0"/>
              </a:rPr>
              <a:t> теорему </a:t>
            </a:r>
            <a:r>
              <a:rPr lang="ru-RU" sz="1600" dirty="0" smtClean="0">
                <a:latin typeface="Constantia" pitchFamily="18" charset="0"/>
              </a:rPr>
              <a:t>про </a:t>
            </a:r>
            <a:r>
              <a:rPr lang="ru-RU" sz="1600" dirty="0" err="1" smtClean="0">
                <a:latin typeface="Constantia" pitchFamily="18" charset="0"/>
              </a:rPr>
              <a:t>залежністі</a:t>
            </a:r>
            <a:r>
              <a:rPr lang="ru-RU" sz="1600" dirty="0" err="1" smtClean="0">
                <a:latin typeface="Constantia" pitchFamily="18" charset="0"/>
              </a:rPr>
              <a:t>ь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між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сторонами </a:t>
            </a:r>
            <a:r>
              <a:rPr lang="ru-RU" sz="1600" dirty="0" err="1" smtClean="0">
                <a:latin typeface="Constantia" pitchFamily="18" charset="0"/>
              </a:rPr>
              <a:t>прямокутного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трикутника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Вчення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Піфагора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сприяло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розвитку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фізики</a:t>
            </a:r>
            <a:r>
              <a:rPr lang="ru-RU" sz="1600" dirty="0">
                <a:latin typeface="Constantia" pitchFamily="18" charset="0"/>
              </a:rPr>
              <a:t>, математики, </a:t>
            </a:r>
            <a:r>
              <a:rPr lang="ru-RU" sz="1600" dirty="0" err="1" smtClean="0">
                <a:latin typeface="Constantia" pitchFamily="18" charset="0"/>
              </a:rPr>
              <a:t>географії</a:t>
            </a:r>
            <a:r>
              <a:rPr lang="ru-RU" sz="1600" dirty="0" smtClean="0">
                <a:latin typeface="Constantia" pitchFamily="18" charset="0"/>
              </a:rPr>
              <a:t>, </a:t>
            </a:r>
            <a:r>
              <a:rPr lang="ru-RU" sz="1600" dirty="0" err="1" smtClean="0">
                <a:latin typeface="Constantia" pitchFamily="18" charset="0"/>
              </a:rPr>
              <a:t>астрономії</a:t>
            </a:r>
            <a:r>
              <a:rPr lang="ru-RU" sz="1600" dirty="0" smtClean="0">
                <a:latin typeface="Constantia" pitchFamily="18" charset="0"/>
              </a:rPr>
              <a:t>.</a:t>
            </a:r>
          </a:p>
          <a:p>
            <a:pPr lvl="0"/>
            <a:endParaRPr lang="ru-RU" sz="1600" dirty="0" smtClean="0">
              <a:latin typeface="Constantia" pitchFamily="18" charset="0"/>
            </a:endParaRPr>
          </a:p>
          <a:p>
            <a:pPr lvl="0"/>
            <a:endParaRPr lang="ru-RU" sz="1600" b="1" i="1" u="sng" dirty="0" smtClean="0">
              <a:latin typeface="Constantia" pitchFamily="18" charset="0"/>
            </a:endParaRPr>
          </a:p>
          <a:p>
            <a:pPr lvl="0"/>
            <a:r>
              <a:rPr lang="ru-RU" sz="1600" b="1" i="1" u="sng" dirty="0" err="1" smtClean="0">
                <a:latin typeface="Constantia" pitchFamily="18" charset="0"/>
              </a:rPr>
              <a:t>Евклід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народився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біля</a:t>
            </a:r>
            <a:r>
              <a:rPr lang="ru-RU" sz="1600" dirty="0" smtClean="0">
                <a:latin typeface="Constantia" pitchFamily="18" charset="0"/>
              </a:rPr>
              <a:t> 330 р. до </a:t>
            </a:r>
            <a:r>
              <a:rPr lang="ru-RU" sz="1600" dirty="0" smtClean="0">
                <a:latin typeface="Constantia" pitchFamily="18" charset="0"/>
              </a:rPr>
              <a:t>н.е, </a:t>
            </a:r>
            <a:r>
              <a:rPr lang="ru-RU" sz="1600" dirty="0" smtClean="0">
                <a:latin typeface="Constantia" pitchFamily="18" charset="0"/>
              </a:rPr>
              <a:t>в м. </a:t>
            </a:r>
            <a:r>
              <a:rPr lang="ru-RU" sz="1600" dirty="0" err="1" smtClean="0">
                <a:latin typeface="Constantia" pitchFamily="18" charset="0"/>
              </a:rPr>
              <a:t>Александрія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Евкліда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вважають</a:t>
            </a:r>
            <a:r>
              <a:rPr lang="ru-RU" sz="1600" dirty="0" smtClean="0">
                <a:latin typeface="Constantia" pitchFamily="18" charset="0"/>
              </a:rPr>
              <a:t> «</a:t>
            </a:r>
            <a:r>
              <a:rPr lang="ru-RU" sz="1600" dirty="0" err="1" smtClean="0">
                <a:latin typeface="Constantia" pitchFamily="18" charset="0"/>
              </a:rPr>
              <a:t>батьком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геометрії</a:t>
            </a:r>
            <a:r>
              <a:rPr lang="ru-RU" sz="1600" dirty="0" smtClean="0">
                <a:latin typeface="Constantia" pitchFamily="18" charset="0"/>
              </a:rPr>
              <a:t>». </a:t>
            </a:r>
            <a:r>
              <a:rPr lang="ru-RU" sz="1600" dirty="0" err="1" smtClean="0">
                <a:latin typeface="Constantia" pitchFamily="18" charset="0"/>
              </a:rPr>
              <a:t>Саме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він</a:t>
            </a:r>
            <a:r>
              <a:rPr lang="ru-RU" sz="1600" dirty="0" smtClean="0">
                <a:latin typeface="Constantia" pitchFamily="18" charset="0"/>
              </a:rPr>
              <a:t> заклав </a:t>
            </a:r>
            <a:r>
              <a:rPr lang="ru-RU" sz="1600" dirty="0" err="1" smtClean="0">
                <a:latin typeface="Constantia" pitchFamily="18" charset="0"/>
              </a:rPr>
              <a:t>основи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ціеї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області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знань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підняв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її</a:t>
            </a:r>
            <a:r>
              <a:rPr lang="ru-RU" sz="1600" dirty="0" smtClean="0">
                <a:latin typeface="Constantia" pitchFamily="18" charset="0"/>
              </a:rPr>
              <a:t> на </a:t>
            </a:r>
            <a:r>
              <a:rPr lang="ru-RU" sz="1600" dirty="0" err="1" smtClean="0">
                <a:latin typeface="Constantia" pitchFamily="18" charset="0"/>
              </a:rPr>
              <a:t>достатній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рівень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Евклід</a:t>
            </a:r>
            <a:r>
              <a:rPr lang="ru-RU" sz="1600" dirty="0" smtClean="0">
                <a:latin typeface="Constantia" pitchFamily="18" charset="0"/>
              </a:rPr>
              <a:t>- автор </a:t>
            </a:r>
            <a:r>
              <a:rPr lang="ru-RU" sz="1600" dirty="0" err="1" smtClean="0">
                <a:latin typeface="Constantia" pitchFamily="18" charset="0"/>
              </a:rPr>
              <a:t>відомого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посібника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з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геометрії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«Начала», </a:t>
            </a:r>
            <a:r>
              <a:rPr lang="ru-RU" sz="1600" dirty="0" err="1" smtClean="0">
                <a:latin typeface="Constantia" pitchFamily="18" charset="0"/>
              </a:rPr>
              <a:t>його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им'я</a:t>
            </a:r>
            <a:r>
              <a:rPr lang="ru-RU" sz="1600" dirty="0" smtClean="0">
                <a:latin typeface="Constantia" pitchFamily="18" charset="0"/>
              </a:rPr>
              <a:t> носить </a:t>
            </a:r>
            <a:r>
              <a:rPr lang="ru-RU" sz="1600" dirty="0" err="1" smtClean="0">
                <a:latin typeface="Constantia" pitchFamily="18" charset="0"/>
              </a:rPr>
              <a:t>геометрія</a:t>
            </a:r>
            <a:r>
              <a:rPr lang="ru-RU" sz="1600" dirty="0" smtClean="0">
                <a:latin typeface="Constantia" pitchFamily="18" charset="0"/>
              </a:rPr>
              <a:t>, яка </a:t>
            </a:r>
            <a:r>
              <a:rPr lang="uk-UA" sz="1600" dirty="0" smtClean="0">
                <a:latin typeface="Constantia" pitchFamily="18" charset="0"/>
              </a:rPr>
              <a:t>вивчається</a:t>
            </a:r>
            <a:r>
              <a:rPr lang="ru-RU" sz="1600" dirty="0" smtClean="0">
                <a:latin typeface="Constantia" pitchFamily="18" charset="0"/>
              </a:rPr>
              <a:t> в </a:t>
            </a:r>
            <a:r>
              <a:rPr lang="ru-RU" sz="1600" dirty="0" err="1" smtClean="0">
                <a:latin typeface="Constantia" pitchFamily="18" charset="0"/>
              </a:rPr>
              <a:t>школі</a:t>
            </a:r>
            <a:r>
              <a:rPr lang="ru-RU" sz="1600" dirty="0" smtClean="0">
                <a:latin typeface="Constantia" pitchFamily="18" charset="0"/>
              </a:rPr>
              <a:t>.</a:t>
            </a:r>
          </a:p>
          <a:p>
            <a:endParaRPr lang="ru-RU" sz="1600" dirty="0" smtClean="0"/>
          </a:p>
          <a:p>
            <a:pPr lvl="0"/>
            <a:r>
              <a:rPr lang="ru-RU" sz="1600" b="1" i="1" u="sng" dirty="0" smtClean="0">
                <a:latin typeface="Constantia" pitchFamily="18" charset="0"/>
              </a:rPr>
              <a:t>Леонард </a:t>
            </a:r>
            <a:r>
              <a:rPr lang="ru-RU" sz="1600" b="1" i="1" u="sng" dirty="0" err="1" smtClean="0">
                <a:latin typeface="Constantia" pitchFamily="18" charset="0"/>
              </a:rPr>
              <a:t>Е</a:t>
            </a:r>
            <a:r>
              <a:rPr lang="ru-RU" sz="1600" b="1" i="1" u="sng" dirty="0" err="1" smtClean="0">
                <a:latin typeface="Constantia" pitchFamily="18" charset="0"/>
              </a:rPr>
              <a:t>йлер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народився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15 </a:t>
            </a:r>
            <a:r>
              <a:rPr lang="ru-RU" sz="1600" dirty="0" err="1" smtClean="0">
                <a:latin typeface="Constantia" pitchFamily="18" charset="0"/>
              </a:rPr>
              <a:t>квітня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1707 </a:t>
            </a:r>
            <a:r>
              <a:rPr lang="ru-RU" sz="1600" dirty="0" smtClean="0">
                <a:latin typeface="Constantia" pitchFamily="18" charset="0"/>
              </a:rPr>
              <a:t>р. </a:t>
            </a:r>
            <a:r>
              <a:rPr lang="ru-RU" sz="1600" dirty="0">
                <a:latin typeface="Constantia" pitchFamily="18" charset="0"/>
              </a:rPr>
              <a:t>в </a:t>
            </a:r>
            <a:r>
              <a:rPr lang="ru-RU" sz="1600" dirty="0" smtClean="0">
                <a:latin typeface="Constantia" pitchFamily="18" charset="0"/>
              </a:rPr>
              <a:t>м. </a:t>
            </a:r>
            <a:r>
              <a:rPr lang="ru-RU" sz="1600" dirty="0">
                <a:latin typeface="Constantia" pitchFamily="18" charset="0"/>
              </a:rPr>
              <a:t>Базель, в </a:t>
            </a:r>
            <a:r>
              <a:rPr lang="ru-RU" sz="1600" dirty="0" err="1" smtClean="0">
                <a:latin typeface="Constantia" pitchFamily="18" charset="0"/>
              </a:rPr>
              <a:t>Швейцарії</a:t>
            </a:r>
            <a:r>
              <a:rPr lang="ru-RU" sz="1600" dirty="0" smtClean="0">
                <a:latin typeface="Constantia" pitchFamily="18" charset="0"/>
              </a:rPr>
              <a:t>.  </a:t>
            </a:r>
            <a:r>
              <a:rPr lang="ru-RU" sz="1600" dirty="0" err="1" smtClean="0">
                <a:latin typeface="Constantia" pitchFamily="18" charset="0"/>
              </a:rPr>
              <a:t>Вніс</a:t>
            </a:r>
            <a:r>
              <a:rPr lang="ru-RU" sz="1600" dirty="0" smtClean="0">
                <a:latin typeface="Constantia" pitchFamily="18" charset="0"/>
              </a:rPr>
              <a:t> великий </a:t>
            </a:r>
            <a:r>
              <a:rPr lang="ru-RU" sz="1600" dirty="0" err="1" smtClean="0">
                <a:latin typeface="Constantia" pitchFamily="18" charset="0"/>
              </a:rPr>
              <a:t>внесок</a:t>
            </a:r>
            <a:r>
              <a:rPr lang="ru-RU" sz="1600" dirty="0" smtClean="0">
                <a:latin typeface="Constantia" pitchFamily="18" charset="0"/>
              </a:rPr>
              <a:t> у </a:t>
            </a:r>
            <a:r>
              <a:rPr lang="ru-RU" sz="1600" dirty="0" err="1" smtClean="0">
                <a:latin typeface="Constantia" pitchFamily="18" charset="0"/>
              </a:rPr>
              <a:t>розвиток</a:t>
            </a:r>
            <a:r>
              <a:rPr lang="ru-RU" sz="1600" dirty="0" smtClean="0">
                <a:latin typeface="Constantia" pitchFamily="18" charset="0"/>
              </a:rPr>
              <a:t> математики. Написав </a:t>
            </a:r>
            <a:r>
              <a:rPr lang="ru-RU" sz="1600" dirty="0" err="1" smtClean="0">
                <a:latin typeface="Constantia" pitchFamily="18" charset="0"/>
              </a:rPr>
              <a:t>понад</a:t>
            </a:r>
            <a:r>
              <a:rPr lang="ru-RU" sz="1600" dirty="0" smtClean="0">
                <a:latin typeface="Constantia" pitchFamily="18" charset="0"/>
              </a:rPr>
              <a:t> 850 </a:t>
            </a:r>
            <a:r>
              <a:rPr lang="ru-RU" sz="1600" dirty="0" err="1" smtClean="0">
                <a:latin typeface="Constantia" pitchFamily="18" charset="0"/>
              </a:rPr>
              <a:t>наукових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робіт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Саме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ввів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математику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дужок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dirty="0" smtClean="0">
              <a:latin typeface="Constantia" pitchFamily="18" charset="0"/>
            </a:endParaRPr>
          </a:p>
          <a:p>
            <a:pPr lvl="0"/>
            <a:endParaRPr lang="ru-RU" sz="1600" b="1" i="1" u="sng" dirty="0" smtClean="0">
              <a:latin typeface="Constantia" pitchFamily="18" charset="0"/>
            </a:endParaRPr>
          </a:p>
          <a:p>
            <a:pPr lvl="0"/>
            <a:r>
              <a:rPr lang="ru-RU" sz="1600" b="1" i="1" u="sng" dirty="0" smtClean="0">
                <a:latin typeface="Constantia" pitchFamily="18" charset="0"/>
              </a:rPr>
              <a:t>Михайло </a:t>
            </a:r>
            <a:r>
              <a:rPr lang="ru-RU" sz="1600" b="1" i="1" u="sng" dirty="0" err="1" smtClean="0">
                <a:latin typeface="Constantia" pitchFamily="18" charset="0"/>
              </a:rPr>
              <a:t>Васильович</a:t>
            </a:r>
            <a:r>
              <a:rPr lang="ru-RU" sz="1600" b="1" i="1" u="sng" dirty="0" smtClean="0">
                <a:latin typeface="Constantia" pitchFamily="18" charset="0"/>
              </a:rPr>
              <a:t> </a:t>
            </a:r>
            <a:r>
              <a:rPr lang="ru-RU" sz="1600" b="1" i="1" u="sng" dirty="0" err="1" smtClean="0">
                <a:latin typeface="Constantia" pitchFamily="18" charset="0"/>
              </a:rPr>
              <a:t>Остроградський</a:t>
            </a:r>
            <a:r>
              <a:rPr lang="ru-RU" sz="1600" dirty="0">
                <a:latin typeface="Constantia" pitchFamily="18" charset="0"/>
              </a:rPr>
              <a:t> 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народився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24 </a:t>
            </a:r>
            <a:r>
              <a:rPr lang="ru-RU" sz="1600" dirty="0" err="1" smtClean="0">
                <a:latin typeface="Constantia" pitchFamily="18" charset="0"/>
              </a:rPr>
              <a:t>вересня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>
                <a:latin typeface="Constantia" pitchFamily="18" charset="0"/>
              </a:rPr>
              <a:t>1801 </a:t>
            </a:r>
            <a:r>
              <a:rPr lang="ru-RU" sz="1600" dirty="0" smtClean="0">
                <a:latin typeface="Constantia" pitchFamily="18" charset="0"/>
              </a:rPr>
              <a:t>року </a:t>
            </a:r>
            <a:r>
              <a:rPr lang="ru-RU" sz="1600" dirty="0">
                <a:latin typeface="Constantia" pitchFamily="18" charset="0"/>
              </a:rPr>
              <a:t>в </a:t>
            </a:r>
            <a:r>
              <a:rPr lang="ru-RU" sz="1600" dirty="0" err="1" smtClean="0">
                <a:latin typeface="Constantia" pitchFamily="18" charset="0"/>
              </a:rPr>
              <a:t>селі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Пашенівка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Кобелянського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повіту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Полтавскої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губернії</a:t>
            </a:r>
            <a:r>
              <a:rPr lang="ru-RU" sz="1600" dirty="0" smtClean="0">
                <a:latin typeface="Constantia" pitchFamily="18" charset="0"/>
              </a:rPr>
              <a:t>, </a:t>
            </a:r>
            <a:r>
              <a:rPr lang="ru-RU" sz="1600" dirty="0" err="1" smtClean="0">
                <a:latin typeface="Constantia" pitchFamily="18" charset="0"/>
              </a:rPr>
              <a:t>нащадок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козацько-старшинського</a:t>
            </a:r>
            <a:r>
              <a:rPr lang="ru-RU" sz="1600" dirty="0" smtClean="0">
                <a:latin typeface="Constantia" pitchFamily="18" charset="0"/>
              </a:rPr>
              <a:t> роду, </a:t>
            </a:r>
            <a:r>
              <a:rPr lang="ru-RU" sz="1600" dirty="0" err="1" smtClean="0">
                <a:latin typeface="Constantia" pitchFamily="18" charset="0"/>
              </a:rPr>
              <a:t>українский</a:t>
            </a:r>
            <a:r>
              <a:rPr lang="ru-RU" sz="1600" dirty="0" smtClean="0">
                <a:latin typeface="Constantia" pitchFamily="18" charset="0"/>
              </a:rPr>
              <a:t> математик, </a:t>
            </a:r>
            <a:r>
              <a:rPr lang="ru-RU" sz="1600" dirty="0" err="1" smtClean="0">
                <a:latin typeface="Constantia" pitchFamily="18" charset="0"/>
              </a:rPr>
              <a:t>ще</a:t>
            </a:r>
            <a:r>
              <a:rPr lang="ru-RU" sz="1600" dirty="0" smtClean="0">
                <a:latin typeface="Constantia" pitchFamily="18" charset="0"/>
              </a:rPr>
              <a:t> при </a:t>
            </a:r>
            <a:r>
              <a:rPr lang="ru-RU" sz="1600" dirty="0" err="1" smtClean="0">
                <a:latin typeface="Constantia" pitchFamily="18" charset="0"/>
              </a:rPr>
              <a:t>житті</a:t>
            </a:r>
            <a:r>
              <a:rPr lang="ru-RU" sz="1600" dirty="0" smtClean="0">
                <a:latin typeface="Constantia" pitchFamily="18" charset="0"/>
              </a:rPr>
              <a:t>, </a:t>
            </a:r>
            <a:r>
              <a:rPr lang="ru-RU" sz="1600" dirty="0" err="1" smtClean="0">
                <a:latin typeface="Constantia" pitchFamily="18" charset="0"/>
              </a:rPr>
              <a:t>сучасники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визнавали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його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геніем</a:t>
            </a:r>
            <a:r>
              <a:rPr lang="ru-RU" sz="1600" dirty="0" smtClean="0">
                <a:latin typeface="Constantia" pitchFamily="18" charset="0"/>
              </a:rPr>
              <a:t>. </a:t>
            </a:r>
            <a:r>
              <a:rPr lang="ru-RU" sz="1600" dirty="0" err="1" smtClean="0">
                <a:latin typeface="Constantia" pitchFamily="18" charset="0"/>
              </a:rPr>
              <a:t>Він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вніс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uk-UA" sz="1600" dirty="0" smtClean="0">
                <a:latin typeface="Constantia" pitchFamily="18" charset="0"/>
              </a:rPr>
              <a:t>цінні</a:t>
            </a:r>
            <a:r>
              <a:rPr lang="ru-RU" sz="1600" dirty="0" smtClean="0">
                <a:latin typeface="Constantia" pitchFamily="18" charset="0"/>
              </a:rPr>
              <a:t>  </a:t>
            </a:r>
            <a:r>
              <a:rPr lang="ru-RU" sz="1600" dirty="0" err="1" smtClean="0">
                <a:latin typeface="Constantia" pitchFamily="18" charset="0"/>
              </a:rPr>
              <a:t>доповнення</a:t>
            </a:r>
            <a:r>
              <a:rPr lang="ru-RU" sz="1600" dirty="0" smtClean="0">
                <a:latin typeface="Constantia" pitchFamily="18" charset="0"/>
              </a:rPr>
              <a:t> в </a:t>
            </a:r>
            <a:r>
              <a:rPr lang="ru-RU" sz="1600" dirty="0" err="1" smtClean="0">
                <a:latin typeface="Constantia" pitchFamily="18" charset="0"/>
              </a:rPr>
              <a:t>теорію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чисел, над </a:t>
            </a:r>
            <a:r>
              <a:rPr lang="ru-RU" sz="1600" dirty="0" err="1" smtClean="0">
                <a:latin typeface="Constantia" pitchFamily="18" charset="0"/>
              </a:rPr>
              <a:t>якою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працював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smtClean="0">
                <a:latin typeface="Constantia" pitchFamily="18" charset="0"/>
              </a:rPr>
              <a:t>не один математик.</a:t>
            </a:r>
            <a:br>
              <a:rPr lang="ru-RU" sz="1600" dirty="0" smtClean="0">
                <a:latin typeface="Constantia" pitchFamily="18" charset="0"/>
              </a:rPr>
            </a:br>
            <a:endParaRPr lang="ru-RU" sz="1600" dirty="0" smtClean="0">
              <a:latin typeface="Constantia" pitchFamily="18" charset="0"/>
            </a:endParaRPr>
          </a:p>
          <a:p>
            <a:r>
              <a:rPr lang="ru-RU" sz="1600" dirty="0">
                <a:latin typeface="Constantia" pitchFamily="18" charset="0"/>
              </a:rPr>
              <a:t/>
            </a:r>
            <a:br>
              <a:rPr lang="ru-RU" sz="1600" dirty="0">
                <a:latin typeface="Constantia" pitchFamily="18" charset="0"/>
              </a:rPr>
            </a:br>
            <a:endParaRPr lang="ru-RU" sz="1600" dirty="0" smtClean="0">
              <a:latin typeface="Constantia" pitchFamily="18" charset="0"/>
            </a:endParaRPr>
          </a:p>
          <a:p>
            <a:pPr lvl="0"/>
            <a:endParaRPr lang="ru-RU" sz="1600" dirty="0" smtClean="0">
              <a:latin typeface="Constantia" pitchFamily="18" charset="0"/>
            </a:endParaRPr>
          </a:p>
          <a:p>
            <a:r>
              <a:rPr lang="ru-RU" sz="1600" dirty="0">
                <a:latin typeface="Constantia" pitchFamily="18" charset="0"/>
              </a:rPr>
              <a:t/>
            </a:r>
            <a:br>
              <a:rPr lang="ru-RU" sz="1600" dirty="0">
                <a:latin typeface="Constantia" pitchFamily="18" charset="0"/>
              </a:rPr>
            </a:br>
            <a:endParaRPr lang="uk-UA" sz="1600" dirty="0">
              <a:latin typeface="Constant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2" y="88357"/>
            <a:ext cx="1296144" cy="12663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66" y="1372664"/>
            <a:ext cx="1275355" cy="13039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9" y="4095957"/>
            <a:ext cx="1286212" cy="129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" y="5419975"/>
            <a:ext cx="1299591" cy="1367294"/>
          </a:xfrm>
          <a:prstGeom prst="rect">
            <a:avLst/>
          </a:prstGeom>
        </p:spPr>
      </p:pic>
      <p:pic>
        <p:nvPicPr>
          <p:cNvPr id="1026" name="Picture 2" descr="http://kabinetpi.clan.su/_ph/6/2/5586057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62" y="2732851"/>
            <a:ext cx="1223238" cy="1300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737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313280" y="144440"/>
            <a:ext cx="462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квадратів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785794"/>
            <a:ext cx="1928826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1500960" y="1642256"/>
            <a:ext cx="171451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143902" y="1642256"/>
            <a:ext cx="1713718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14480" y="1357298"/>
            <a:ext cx="192882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14480" y="1928802"/>
            <a:ext cx="192882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5984" y="2571744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мал. 1</a:t>
            </a:r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57818" y="785794"/>
            <a:ext cx="2000264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5501488" y="1642256"/>
            <a:ext cx="171451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8" idx="1"/>
            <a:endCxn id="18" idx="3"/>
          </p:cNvCxnSpPr>
          <p:nvPr/>
        </p:nvCxnSpPr>
        <p:spPr>
          <a:xfrm rot="10800000" flipH="1">
            <a:off x="5357818" y="1643050"/>
            <a:ext cx="200026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430182" y="1213628"/>
            <a:ext cx="85725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357950" y="1214422"/>
            <a:ext cx="100013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930248" y="999314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858016" y="1000108"/>
            <a:ext cx="50006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00760" y="2571744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мал.2 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2285984" y="3071810"/>
            <a:ext cx="471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трикутників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>
            <a:off x="428596" y="3857628"/>
            <a:ext cx="1785950" cy="150019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9" name="Блок-схема: объединение 48"/>
          <p:cNvSpPr/>
          <p:nvPr/>
        </p:nvSpPr>
        <p:spPr>
          <a:xfrm>
            <a:off x="428596" y="4286256"/>
            <a:ext cx="1785950" cy="1500198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Блок-схема: объединение 54"/>
          <p:cNvSpPr/>
          <p:nvPr/>
        </p:nvSpPr>
        <p:spPr>
          <a:xfrm>
            <a:off x="428596" y="4286256"/>
            <a:ext cx="642942" cy="500066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Блок-схема: объединение 55"/>
          <p:cNvSpPr/>
          <p:nvPr/>
        </p:nvSpPr>
        <p:spPr>
          <a:xfrm>
            <a:off x="1571604" y="4286256"/>
            <a:ext cx="642942" cy="500066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" name="Блок-схема: сопоставление 56"/>
          <p:cNvSpPr/>
          <p:nvPr/>
        </p:nvSpPr>
        <p:spPr>
          <a:xfrm>
            <a:off x="1071538" y="4286256"/>
            <a:ext cx="500066" cy="1071570"/>
          </a:xfrm>
          <a:prstGeom prst="flowChartCol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59" name="Прямая соединительная линия 58"/>
          <p:cNvCxnSpPr>
            <a:stCxn id="55" idx="2"/>
            <a:endCxn id="56" idx="2"/>
          </p:cNvCxnSpPr>
          <p:nvPr/>
        </p:nvCxnSpPr>
        <p:spPr>
          <a:xfrm rot="16200000" flipH="1">
            <a:off x="1321571" y="4214818"/>
            <a:ext cx="1588" cy="11430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Равнобедренный треугольник 61"/>
          <p:cNvSpPr/>
          <p:nvPr/>
        </p:nvSpPr>
        <p:spPr>
          <a:xfrm>
            <a:off x="4435907" y="3910593"/>
            <a:ext cx="1714512" cy="144723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Равнобедренный треугольник 62"/>
          <p:cNvSpPr/>
          <p:nvPr/>
        </p:nvSpPr>
        <p:spPr>
          <a:xfrm>
            <a:off x="2714612" y="3929066"/>
            <a:ext cx="1714512" cy="1428760"/>
          </a:xfrm>
          <a:prstGeom prst="triangle">
            <a:avLst>
              <a:gd name="adj" fmla="val 504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8" name="Блок-схема: объединение 67"/>
          <p:cNvSpPr/>
          <p:nvPr/>
        </p:nvSpPr>
        <p:spPr>
          <a:xfrm>
            <a:off x="3571868" y="3929066"/>
            <a:ext cx="1714512" cy="1428760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9" name="Блок-схема: объединение 68"/>
          <p:cNvSpPr/>
          <p:nvPr/>
        </p:nvSpPr>
        <p:spPr>
          <a:xfrm>
            <a:off x="3143240" y="4643446"/>
            <a:ext cx="857256" cy="714380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0" name="Равнобедренный треугольник 69"/>
          <p:cNvSpPr/>
          <p:nvPr/>
        </p:nvSpPr>
        <p:spPr>
          <a:xfrm>
            <a:off x="6786578" y="3929066"/>
            <a:ext cx="1714512" cy="142876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4" name="Прямая соединительная линия 73"/>
          <p:cNvCxnSpPr>
            <a:stCxn id="70" idx="2"/>
            <a:endCxn id="70" idx="5"/>
          </p:cNvCxnSpPr>
          <p:nvPr/>
        </p:nvCxnSpPr>
        <p:spPr>
          <a:xfrm rot="5400000" flipH="1" flipV="1">
            <a:off x="7072330" y="4357694"/>
            <a:ext cx="714380" cy="12858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70" idx="5"/>
            <a:endCxn id="70" idx="3"/>
          </p:cNvCxnSpPr>
          <p:nvPr/>
        </p:nvCxnSpPr>
        <p:spPr>
          <a:xfrm flipH="1">
            <a:off x="7643834" y="4643446"/>
            <a:ext cx="428628" cy="714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28662" y="5929330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мал. 3</a:t>
            </a:r>
            <a:endParaRPr lang="uk-UA" dirty="0"/>
          </a:p>
        </p:txBody>
      </p:sp>
      <p:sp>
        <p:nvSpPr>
          <p:cNvPr id="78" name="TextBox 77"/>
          <p:cNvSpPr txBox="1"/>
          <p:nvPr/>
        </p:nvSpPr>
        <p:spPr>
          <a:xfrm>
            <a:off x="4000496" y="592933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мал. 4</a:t>
            </a:r>
            <a:endParaRPr lang="uk-UA" dirty="0"/>
          </a:p>
        </p:txBody>
      </p:sp>
      <p:sp>
        <p:nvSpPr>
          <p:cNvPr id="79" name="TextBox 78"/>
          <p:cNvSpPr txBox="1"/>
          <p:nvPr/>
        </p:nvSpPr>
        <p:spPr>
          <a:xfrm>
            <a:off x="7286644" y="585789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мал. </a:t>
            </a:r>
            <a:r>
              <a:rPr lang="ru-RU" dirty="0"/>
              <a:t>5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67" y="-11128"/>
            <a:ext cx="9169867" cy="68691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285984" y="214290"/>
            <a:ext cx="361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квадратів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785794"/>
            <a:ext cx="1928826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1500960" y="1642256"/>
            <a:ext cx="171451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143902" y="1642256"/>
            <a:ext cx="1713718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14480" y="1357298"/>
            <a:ext cx="192882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14480" y="1928802"/>
            <a:ext cx="192882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5984" y="257174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</a:t>
            </a:r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57818" y="785794"/>
            <a:ext cx="2000264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5501488" y="1642256"/>
            <a:ext cx="171451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8" idx="1"/>
            <a:endCxn id="18" idx="3"/>
          </p:cNvCxnSpPr>
          <p:nvPr/>
        </p:nvCxnSpPr>
        <p:spPr>
          <a:xfrm rot="10800000" flipH="1">
            <a:off x="5357818" y="1643050"/>
            <a:ext cx="200026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430182" y="1213628"/>
            <a:ext cx="85725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357950" y="1214422"/>
            <a:ext cx="100013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930248" y="999314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858016" y="1000108"/>
            <a:ext cx="50006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00760" y="2571744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 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2285984" y="3071810"/>
            <a:ext cx="383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трикутників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>
            <a:off x="428596" y="3857628"/>
            <a:ext cx="1785950" cy="150019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9" name="Блок-схема: объединение 48"/>
          <p:cNvSpPr/>
          <p:nvPr/>
        </p:nvSpPr>
        <p:spPr>
          <a:xfrm>
            <a:off x="428596" y="4286256"/>
            <a:ext cx="1785950" cy="1500198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Блок-схема: объединение 54"/>
          <p:cNvSpPr/>
          <p:nvPr/>
        </p:nvSpPr>
        <p:spPr>
          <a:xfrm>
            <a:off x="428596" y="4286256"/>
            <a:ext cx="642942" cy="500066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Блок-схема: объединение 55"/>
          <p:cNvSpPr/>
          <p:nvPr/>
        </p:nvSpPr>
        <p:spPr>
          <a:xfrm>
            <a:off x="1571604" y="4286256"/>
            <a:ext cx="642942" cy="500066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" name="Блок-схема: сопоставление 56"/>
          <p:cNvSpPr/>
          <p:nvPr/>
        </p:nvSpPr>
        <p:spPr>
          <a:xfrm>
            <a:off x="1071538" y="4286256"/>
            <a:ext cx="500066" cy="1071570"/>
          </a:xfrm>
          <a:prstGeom prst="flowChartCol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59" name="Прямая соединительная линия 58"/>
          <p:cNvCxnSpPr>
            <a:stCxn id="55" idx="2"/>
            <a:endCxn id="56" idx="2"/>
          </p:cNvCxnSpPr>
          <p:nvPr/>
        </p:nvCxnSpPr>
        <p:spPr>
          <a:xfrm rot="16200000" flipH="1">
            <a:off x="1321571" y="4214818"/>
            <a:ext cx="1588" cy="11430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Равнобедренный треугольник 61"/>
          <p:cNvSpPr/>
          <p:nvPr/>
        </p:nvSpPr>
        <p:spPr>
          <a:xfrm>
            <a:off x="4435907" y="3910593"/>
            <a:ext cx="1714512" cy="144723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Равнобедренный треугольник 62"/>
          <p:cNvSpPr/>
          <p:nvPr/>
        </p:nvSpPr>
        <p:spPr>
          <a:xfrm>
            <a:off x="2714612" y="3929066"/>
            <a:ext cx="1714512" cy="1428760"/>
          </a:xfrm>
          <a:prstGeom prst="triangle">
            <a:avLst>
              <a:gd name="adj" fmla="val 504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8" name="Блок-схема: объединение 67"/>
          <p:cNvSpPr/>
          <p:nvPr/>
        </p:nvSpPr>
        <p:spPr>
          <a:xfrm>
            <a:off x="3571868" y="3929066"/>
            <a:ext cx="1714512" cy="1428760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9" name="Блок-схема: объединение 68"/>
          <p:cNvSpPr/>
          <p:nvPr/>
        </p:nvSpPr>
        <p:spPr>
          <a:xfrm>
            <a:off x="3143240" y="4643446"/>
            <a:ext cx="857256" cy="714380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0" name="Равнобедренный треугольник 69"/>
          <p:cNvSpPr/>
          <p:nvPr/>
        </p:nvSpPr>
        <p:spPr>
          <a:xfrm>
            <a:off x="6786578" y="3929066"/>
            <a:ext cx="1714512" cy="142876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4" name="Прямая соединительная линия 73"/>
          <p:cNvCxnSpPr>
            <a:stCxn id="70" idx="2"/>
            <a:endCxn id="70" idx="5"/>
          </p:cNvCxnSpPr>
          <p:nvPr/>
        </p:nvCxnSpPr>
        <p:spPr>
          <a:xfrm rot="5400000" flipH="1" flipV="1">
            <a:off x="7072330" y="4357694"/>
            <a:ext cx="714380" cy="12858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70" idx="5"/>
            <a:endCxn id="70" idx="3"/>
          </p:cNvCxnSpPr>
          <p:nvPr/>
        </p:nvCxnSpPr>
        <p:spPr>
          <a:xfrm flipH="1">
            <a:off x="7643834" y="4643446"/>
            <a:ext cx="428628" cy="714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28662" y="592933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uk-UA" dirty="0"/>
          </a:p>
        </p:txBody>
      </p:sp>
      <p:sp>
        <p:nvSpPr>
          <p:cNvPr id="78" name="TextBox 77"/>
          <p:cNvSpPr txBox="1"/>
          <p:nvPr/>
        </p:nvSpPr>
        <p:spPr>
          <a:xfrm>
            <a:off x="4000496" y="592933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7</a:t>
            </a:r>
            <a:endParaRPr lang="uk-UA" dirty="0"/>
          </a:p>
        </p:txBody>
      </p:sp>
      <p:sp>
        <p:nvSpPr>
          <p:cNvPr id="79" name="TextBox 78"/>
          <p:cNvSpPr txBox="1"/>
          <p:nvPr/>
        </p:nvSpPr>
        <p:spPr>
          <a:xfrm>
            <a:off x="7286644" y="585789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5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60958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360386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596" y="142852"/>
            <a:ext cx="90011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раунд: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раунд: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Математичні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заморочки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 раунд:Угадати  слово.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4 раунд:Конкурс художників.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5 раунд:Установити відповідність.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6 раунд:Геометрична мозаїка.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detsad-kitty.ru/uploads/posts/2015-01/1422474488_41_html_704ddb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851" y="3933056"/>
            <a:ext cx="2886733" cy="25202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71"/>
            <a:ext cx="9324528" cy="68847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85728"/>
            <a:ext cx="739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зірочок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вставте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виконані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правильно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78579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  <a:r>
              <a:rPr lang="ru-RU" dirty="0" smtClean="0"/>
              <a:t>)</a:t>
            </a: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857232"/>
            <a:ext cx="762000" cy="7524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57554" y="785794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б)</a:t>
            </a:r>
            <a:endParaRPr lang="uk-UA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857232"/>
            <a:ext cx="876300" cy="762000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4786322"/>
            <a:ext cx="8247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Замініть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* числами так,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любих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сусідніх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чисел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дорівнювала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 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4282" y="3071810"/>
            <a:ext cx="717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Встановіть  закономірність в ряді чисел і запишіть наступні 2 числа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8662" y="4214818"/>
            <a:ext cx="29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б) 3;   8;   15;   24;   35;   *;   *;</a:t>
            </a:r>
            <a:endParaRPr lang="uk-UA" dirty="0"/>
          </a:p>
        </p:txBody>
      </p:sp>
      <p:sp>
        <p:nvSpPr>
          <p:cNvPr id="26" name="TextBox 25"/>
          <p:cNvSpPr txBox="1"/>
          <p:nvPr/>
        </p:nvSpPr>
        <p:spPr>
          <a:xfrm>
            <a:off x="214282" y="2214554"/>
            <a:ext cx="871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Вставте  між  цифрами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   4   4   4   4   4   4   4   знак +  щоб отримати  500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528638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7******9</a:t>
            </a:r>
            <a:endParaRPr lang="uk-UA" dirty="0"/>
          </a:p>
        </p:txBody>
      </p:sp>
      <p:sp>
        <p:nvSpPr>
          <p:cNvPr id="28" name="TextBox 27"/>
          <p:cNvSpPr txBox="1"/>
          <p:nvPr/>
        </p:nvSpPr>
        <p:spPr>
          <a:xfrm>
            <a:off x="928662" y="3643314"/>
            <a:ext cx="302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а) 4;   9;   14;   19;   24;   *;   *;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32452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85728"/>
            <a:ext cx="7500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зірочок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вставте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виконані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правильно 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78579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  <a:r>
              <a:rPr lang="ru-RU" dirty="0" smtClean="0"/>
              <a:t>)</a:t>
            </a: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3357554" y="785794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б)</a:t>
            </a:r>
            <a:endParaRPr lang="uk-UA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4786322"/>
            <a:ext cx="8117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Замініть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* числами так,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любих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сусідніх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чисел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дорівнювала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282" y="3071810"/>
            <a:ext cx="717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Встановіть  закономірність в ряді чисел і запишіть наступні 2 числа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8662" y="4214818"/>
            <a:ext cx="3225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б) 3;   8;   15;   24;   35;   </a:t>
            </a:r>
            <a:r>
              <a:rPr lang="ru-RU" b="1" dirty="0" smtClean="0"/>
              <a:t>48;   63;</a:t>
            </a:r>
            <a:endParaRPr lang="uk-UA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14282" y="2214554"/>
            <a:ext cx="871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   4 4 4 + 4 4 + 4 + 4 + 4 = 500</a:t>
            </a:r>
            <a:endParaRPr lang="uk-UA" dirty="0"/>
          </a:p>
        </p:txBody>
      </p:sp>
      <p:sp>
        <p:nvSpPr>
          <p:cNvPr id="27" name="TextBox 26"/>
          <p:cNvSpPr txBox="1"/>
          <p:nvPr/>
        </p:nvSpPr>
        <p:spPr>
          <a:xfrm>
            <a:off x="357158" y="528638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7; </a:t>
            </a:r>
            <a:r>
              <a:rPr lang="ru-RU" b="1" dirty="0" smtClean="0"/>
              <a:t>9; 4; 7; 9; 4; 7</a:t>
            </a:r>
            <a:r>
              <a:rPr lang="ru-RU" dirty="0" smtClean="0"/>
              <a:t>; 9</a:t>
            </a:r>
            <a:endParaRPr lang="uk-UA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928662" y="3643314"/>
            <a:ext cx="321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а) 4;   9;   14;   19;   24;  </a:t>
            </a:r>
            <a:r>
              <a:rPr lang="ru-RU" b="1" dirty="0" smtClean="0"/>
              <a:t> 29;   34</a:t>
            </a:r>
            <a:r>
              <a:rPr lang="ru-RU" dirty="0" smtClean="0"/>
              <a:t>;</a:t>
            </a:r>
            <a:endParaRPr lang="uk-UA" dirty="0"/>
          </a:p>
        </p:txBody>
      </p:sp>
      <p:sp>
        <p:nvSpPr>
          <p:cNvPr id="29" name="TextBox 28"/>
          <p:cNvSpPr txBox="1"/>
          <p:nvPr/>
        </p:nvSpPr>
        <p:spPr>
          <a:xfrm>
            <a:off x="857224" y="857232"/>
            <a:ext cx="11430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3625</a:t>
            </a:r>
          </a:p>
          <a:p>
            <a:r>
              <a:rPr lang="ru-RU" u="sng" dirty="0" smtClean="0"/>
              <a:t>    8437_  </a:t>
            </a:r>
          </a:p>
          <a:p>
            <a:r>
              <a:rPr lang="ru-RU" dirty="0" smtClean="0"/>
              <a:t>  12062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57224" y="100010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000496" y="857232"/>
            <a:ext cx="970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 95673</a:t>
            </a:r>
          </a:p>
          <a:p>
            <a:r>
              <a:rPr lang="ru-RU" u="sng" dirty="0" smtClean="0"/>
              <a:t>      8927</a:t>
            </a:r>
            <a:endParaRPr lang="ru-RU" dirty="0" smtClean="0"/>
          </a:p>
          <a:p>
            <a:r>
              <a:rPr lang="ru-RU" dirty="0" smtClean="0"/>
              <a:t>   86746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480" y="571480"/>
            <a:ext cx="48501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Розв′яжіть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рівняння: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1) х+31=49;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2) 24:х=4;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3) х*3=45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4) х-30=40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5) 87+х=93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58" y="3929066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Серед запропонованих  карток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оберіть картку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 правильною відповіддю   і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складіть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слово.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Документы\чайка\Spa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857364"/>
            <a:ext cx="3284859" cy="2428893"/>
          </a:xfrm>
          <a:prstGeom prst="rect">
            <a:avLst/>
          </a:prstGeom>
          <a:noFill/>
        </p:spPr>
      </p:pic>
      <p:pic>
        <p:nvPicPr>
          <p:cNvPr id="1027" name="Picture 3" descr="D:\Документы\чайка\скачанные файл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857364"/>
            <a:ext cx="3233722" cy="242217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42910" y="4857760"/>
            <a:ext cx="32085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Довжина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човна–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18 метрів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ширина – 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мала до 15 пар весел;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вміщувала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70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чоловік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428728" y="42860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93" y="0"/>
            <a:ext cx="94368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uk-U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552" y="294429"/>
            <a:ext cx="8604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Намалюйте </a:t>
            </a:r>
            <a:r>
              <a:rPr lang="ru-RU" sz="2800" dirty="0" err="1" smtClean="0"/>
              <a:t>малюнок</a:t>
            </a:r>
            <a:r>
              <a:rPr lang="ru-RU" sz="2800" dirty="0" smtClean="0"/>
              <a:t>,  </a:t>
            </a:r>
            <a:r>
              <a:rPr lang="ru-RU" sz="2800" dirty="0" err="1" smtClean="0"/>
              <a:t>використовуючи</a:t>
            </a:r>
            <a:r>
              <a:rPr lang="ru-RU" sz="2800" dirty="0" smtClean="0"/>
              <a:t> </a:t>
            </a:r>
            <a:r>
              <a:rPr lang="ru-RU" sz="2800" dirty="0" err="1" smtClean="0"/>
              <a:t>геометричні</a:t>
            </a:r>
            <a:r>
              <a:rPr lang="ru-RU" sz="2800" dirty="0" smtClean="0"/>
              <a:t> </a:t>
            </a:r>
            <a:r>
              <a:rPr lang="ru-RU" sz="2800" dirty="0" err="1" smtClean="0"/>
              <a:t>фігури</a:t>
            </a:r>
            <a:r>
              <a:rPr lang="ru-RU" sz="2800" dirty="0" smtClean="0"/>
              <a:t>:</a:t>
            </a:r>
            <a:endParaRPr lang="uk-UA" sz="2800" dirty="0"/>
          </a:p>
        </p:txBody>
      </p:sp>
      <p:sp>
        <p:nvSpPr>
          <p:cNvPr id="30" name="Овал 29"/>
          <p:cNvSpPr/>
          <p:nvPr/>
        </p:nvSpPr>
        <p:spPr>
          <a:xfrm>
            <a:off x="4119455" y="4186580"/>
            <a:ext cx="1460657" cy="1334085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7473781" y="4260464"/>
            <a:ext cx="1418699" cy="1242018"/>
          </a:xfrm>
          <a:prstGeom prst="triangl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uk-UA"/>
          </a:p>
        </p:txBody>
      </p:sp>
      <p:pic>
        <p:nvPicPr>
          <p:cNvPr id="2" name="Picture 4" descr="Картинки по запросу геометрический орнамент в квадрат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49" y="4172735"/>
            <a:ext cx="3585957" cy="1247030"/>
          </a:xfrm>
          <a:prstGeom prst="rect">
            <a:avLst/>
          </a:prstGeom>
          <a:noFill/>
        </p:spPr>
      </p:pic>
      <p:pic>
        <p:nvPicPr>
          <p:cNvPr id="8" name="Picture 8" descr="Картинки по запросу геометрические фигуры с орнаменто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2152" y="4186580"/>
            <a:ext cx="1409895" cy="1315902"/>
          </a:xfrm>
          <a:prstGeom prst="rect">
            <a:avLst/>
          </a:prstGeom>
          <a:noFill/>
        </p:spPr>
      </p:pic>
      <p:sp>
        <p:nvSpPr>
          <p:cNvPr id="63" name="Солнце 62"/>
          <p:cNvSpPr/>
          <p:nvPr/>
        </p:nvSpPr>
        <p:spPr>
          <a:xfrm>
            <a:off x="4498228" y="4532151"/>
            <a:ext cx="714380" cy="642942"/>
          </a:xfrm>
          <a:prstGeom prst="su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6" name="Прямая соединительная линия 65"/>
          <p:cNvCxnSpPr>
            <a:stCxn id="31" idx="1"/>
            <a:endCxn id="31" idx="4"/>
          </p:cNvCxnSpPr>
          <p:nvPr/>
        </p:nvCxnSpPr>
        <p:spPr>
          <a:xfrm>
            <a:off x="7828456" y="4881473"/>
            <a:ext cx="1064024" cy="62100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stCxn id="31" idx="5"/>
            <a:endCxn id="31" idx="2"/>
          </p:cNvCxnSpPr>
          <p:nvPr/>
        </p:nvCxnSpPr>
        <p:spPr>
          <a:xfrm flipH="1">
            <a:off x="7473781" y="4881473"/>
            <a:ext cx="1064024" cy="62100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endCxn id="31" idx="3"/>
          </p:cNvCxnSpPr>
          <p:nvPr/>
        </p:nvCxnSpPr>
        <p:spPr>
          <a:xfrm>
            <a:off x="8172400" y="4296195"/>
            <a:ext cx="10731" cy="12062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Выноска с четырьмя стрелками 71"/>
          <p:cNvSpPr/>
          <p:nvPr/>
        </p:nvSpPr>
        <p:spPr>
          <a:xfrm>
            <a:off x="7743772" y="4705385"/>
            <a:ext cx="857256" cy="714380"/>
          </a:xfrm>
          <a:prstGeom prst="quadArrowCallo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384673" y="1612090"/>
            <a:ext cx="3350107" cy="137138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051241" y="1523999"/>
            <a:ext cx="1516652" cy="15530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12152" y="1612090"/>
            <a:ext cx="1409895" cy="137138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523357" y="1503788"/>
            <a:ext cx="1298085" cy="1471955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41" y="0"/>
            <a:ext cx="923348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6384" y="135610"/>
            <a:ext cx="8928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Установіть  відповідність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прізвищем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вченого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внеском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математики.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268760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Леонард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Ейлер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AutoNum type="arabicPeriod"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Рене Декарт</a:t>
            </a: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Піфагор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Евклід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М.В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Остроградський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19675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Автор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відомого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посібника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«Начала»,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им′я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носить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вивчається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теорему про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сторонами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прямокутного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Вперше використав у своїх дослідженнях 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координати точки 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площині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математику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дужок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Д) Проводив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пов`язані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теорією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чисел.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900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41" y="0"/>
            <a:ext cx="923348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6384" y="135610"/>
            <a:ext cx="8928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Установіть  відповідність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прізвищем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вченого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внеском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математики.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268760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Леонард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Ейлер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AutoNum type="arabicPeriod"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Рене Декарт</a:t>
            </a: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фагор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Евклід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М.В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Остроградський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19675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Автор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відомого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посібника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«Начала»,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им′я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носить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вивчаеться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теорему про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сторонами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прямокутного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Вперше використав у своїх дослідженнях 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координати точки 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площині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математику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дужок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Д) Проводив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пов′язані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теорією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чисел.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4929198"/>
          <a:ext cx="3643340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668"/>
                <a:gridCol w="728668"/>
                <a:gridCol w="728668"/>
                <a:gridCol w="728668"/>
                <a:gridCol w="728668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7900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735</Words>
  <Application>Microsoft Office PowerPoint</Application>
  <PresentationFormat>Экран (4:3)</PresentationFormat>
  <Paragraphs>144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Чупин</dc:creator>
  <cp:lastModifiedBy>Alexx</cp:lastModifiedBy>
  <cp:revision>62</cp:revision>
  <dcterms:created xsi:type="dcterms:W3CDTF">2016-10-11T13:16:05Z</dcterms:created>
  <dcterms:modified xsi:type="dcterms:W3CDTF">2016-10-12T02:45:36Z</dcterms:modified>
</cp:coreProperties>
</file>