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0" r:id="rId3"/>
    <p:sldId id="261" r:id="rId4"/>
    <p:sldId id="266" r:id="rId5"/>
    <p:sldId id="267" r:id="rId6"/>
    <p:sldId id="268" r:id="rId7"/>
    <p:sldId id="269" r:id="rId8"/>
    <p:sldId id="257" r:id="rId9"/>
    <p:sldId id="258" r:id="rId10"/>
    <p:sldId id="259" r:id="rId11"/>
    <p:sldId id="26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270" r:id="rId20"/>
    <p:sldId id="271" r:id="rId21"/>
    <p:sldId id="272" r:id="rId22"/>
    <p:sldId id="273" r:id="rId23"/>
    <p:sldId id="274" r:id="rId24"/>
    <p:sldId id="276" r:id="rId25"/>
    <p:sldId id="277" r:id="rId26"/>
    <p:sldId id="278" r:id="rId27"/>
    <p:sldId id="280" r:id="rId28"/>
    <p:sldId id="281" r:id="rId29"/>
    <p:sldId id="282" r:id="rId30"/>
    <p:sldId id="284" r:id="rId31"/>
    <p:sldId id="285" r:id="rId32"/>
    <p:sldId id="286" r:id="rId33"/>
    <p:sldId id="283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9" r:id="rId44"/>
  </p:sldIdLst>
  <p:sldSz cx="9144000" cy="6858000" type="screen4x3"/>
  <p:notesSz cx="6858000" cy="9144000"/>
  <p:custDataLst>
    <p:tags r:id="rId4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353090"/>
    <a:srgbClr val="FFFF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02" d="100"/>
          <a:sy n="102" d="100"/>
        </p:scale>
        <p:origin x="18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58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85720" y="357166"/>
            <a:ext cx="8572560" cy="6215106"/>
          </a:xfrm>
          <a:prstGeom prst="roundRect">
            <a:avLst>
              <a:gd name="adj" fmla="val 24694"/>
            </a:avLst>
          </a:prstGeom>
          <a:gradFill flip="none" rotWithShape="1">
            <a:gsLst>
              <a:gs pos="100000">
                <a:schemeClr val="accent2">
                  <a:tint val="50000"/>
                  <a:satMod val="300000"/>
                  <a:alpha val="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path path="rect">
              <a:fillToRect l="50000" t="50000" r="50000" b="50000"/>
            </a:path>
            <a:tileRect/>
          </a:gradFill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00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A4FFD-07D9-4A01-9F5D-3A49AA27DFE7}" type="datetimeFigureOut">
              <a:rPr lang="ru-RU" smtClean="0"/>
              <a:pPr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F3391-234E-4ED7-B147-8100A1235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5000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44.gif"/><Relationship Id="rId18" Type="http://schemas.openxmlformats.org/officeDocument/2006/relationships/image" Target="../media/image49.pn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8.emf"/><Relationship Id="rId17" Type="http://schemas.openxmlformats.org/officeDocument/2006/relationships/image" Target="../media/image48.png"/><Relationship Id="rId2" Type="http://schemas.openxmlformats.org/officeDocument/2006/relationships/tags" Target="../tags/tag15.xml"/><Relationship Id="rId16" Type="http://schemas.openxmlformats.org/officeDocument/2006/relationships/image" Target="../media/image47.png"/><Relationship Id="rId1" Type="http://schemas.openxmlformats.org/officeDocument/2006/relationships/vmlDrawing" Target="../drawings/vmlDrawing4.vml"/><Relationship Id="rId6" Type="http://schemas.openxmlformats.org/officeDocument/2006/relationships/tags" Target="../tags/tag19.xml"/><Relationship Id="rId11" Type="http://schemas.openxmlformats.org/officeDocument/2006/relationships/oleObject" Target="../embeddings/oleObject4.bin"/><Relationship Id="rId5" Type="http://schemas.openxmlformats.org/officeDocument/2006/relationships/tags" Target="../tags/tag18.xml"/><Relationship Id="rId15" Type="http://schemas.openxmlformats.org/officeDocument/2006/relationships/image" Target="../media/image46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5.vml"/><Relationship Id="rId6" Type="http://schemas.openxmlformats.org/officeDocument/2006/relationships/tags" Target="../tags/tag27.xml"/><Relationship Id="rId11" Type="http://schemas.openxmlformats.org/officeDocument/2006/relationships/image" Target="../media/image54.gif"/><Relationship Id="rId5" Type="http://schemas.openxmlformats.org/officeDocument/2006/relationships/tags" Target="../tags/tag26.xml"/><Relationship Id="rId10" Type="http://schemas.openxmlformats.org/officeDocument/2006/relationships/image" Target="../media/image53.png"/><Relationship Id="rId4" Type="http://schemas.openxmlformats.org/officeDocument/2006/relationships/tags" Target="../tags/tag25.xml"/><Relationship Id="rId9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7.gif"/><Relationship Id="rId2" Type="http://schemas.openxmlformats.org/officeDocument/2006/relationships/tags" Target="../tags/tag28.xml"/><Relationship Id="rId1" Type="http://schemas.openxmlformats.org/officeDocument/2006/relationships/vmlDrawing" Target="../drawings/vmlDrawing6.vml"/><Relationship Id="rId6" Type="http://schemas.openxmlformats.org/officeDocument/2006/relationships/tags" Target="../tags/tag32.xml"/><Relationship Id="rId11" Type="http://schemas.openxmlformats.org/officeDocument/2006/relationships/image" Target="../media/image56.gif"/><Relationship Id="rId5" Type="http://schemas.openxmlformats.org/officeDocument/2006/relationships/tags" Target="../tags/tag31.xml"/><Relationship Id="rId10" Type="http://schemas.openxmlformats.org/officeDocument/2006/relationships/image" Target="../media/image55.png"/><Relationship Id="rId4" Type="http://schemas.openxmlformats.org/officeDocument/2006/relationships/tags" Target="../tags/tag30.xml"/><Relationship Id="rId9" Type="http://schemas.openxmlformats.org/officeDocument/2006/relationships/image" Target="../media/image8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3" Type="http://schemas.openxmlformats.org/officeDocument/2006/relationships/tags" Target="../tags/tag34.xml"/><Relationship Id="rId7" Type="http://schemas.openxmlformats.org/officeDocument/2006/relationships/image" Target="../media/image8.emf"/><Relationship Id="rId2" Type="http://schemas.openxmlformats.org/officeDocument/2006/relationships/tags" Target="../tags/tag3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tags" Target="../tags/tag37.xml"/><Relationship Id="rId7" Type="http://schemas.openxmlformats.org/officeDocument/2006/relationships/image" Target="../media/image8.emf"/><Relationship Id="rId2" Type="http://schemas.openxmlformats.org/officeDocument/2006/relationships/tags" Target="../tags/tag3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3.xml"/><Relationship Id="rId7" Type="http://schemas.openxmlformats.org/officeDocument/2006/relationships/image" Target="../media/image8.e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1.png"/><Relationship Id="rId4" Type="http://schemas.openxmlformats.org/officeDocument/2006/relationships/tags" Target="../tags/tag4.xml"/><Relationship Id="rId9" Type="http://schemas.openxmlformats.org/officeDocument/2006/relationships/image" Target="../media/image10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9.vml"/><Relationship Id="rId6" Type="http://schemas.openxmlformats.org/officeDocument/2006/relationships/tags" Target="../tags/tag43.xml"/><Relationship Id="rId11" Type="http://schemas.openxmlformats.org/officeDocument/2006/relationships/image" Target="../media/image67.png"/><Relationship Id="rId5" Type="http://schemas.openxmlformats.org/officeDocument/2006/relationships/tags" Target="../tags/tag42.xml"/><Relationship Id="rId10" Type="http://schemas.openxmlformats.org/officeDocument/2006/relationships/image" Target="../media/image66.png"/><Relationship Id="rId4" Type="http://schemas.openxmlformats.org/officeDocument/2006/relationships/tags" Target="../tags/tag41.xml"/><Relationship Id="rId9" Type="http://schemas.openxmlformats.org/officeDocument/2006/relationships/image" Target="../media/image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tags" Target="../tags/tag45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5.gif"/><Relationship Id="rId2" Type="http://schemas.openxmlformats.org/officeDocument/2006/relationships/tags" Target="../tags/tag44.xml"/><Relationship Id="rId1" Type="http://schemas.openxmlformats.org/officeDocument/2006/relationships/vmlDrawing" Target="../drawings/vmlDrawing10.vml"/><Relationship Id="rId6" Type="http://schemas.openxmlformats.org/officeDocument/2006/relationships/tags" Target="../tags/tag48.xml"/><Relationship Id="rId11" Type="http://schemas.openxmlformats.org/officeDocument/2006/relationships/image" Target="../media/image74.png"/><Relationship Id="rId5" Type="http://schemas.openxmlformats.org/officeDocument/2006/relationships/tags" Target="../tags/tag47.xml"/><Relationship Id="rId10" Type="http://schemas.openxmlformats.org/officeDocument/2006/relationships/image" Target="../media/image73.png"/><Relationship Id="rId4" Type="http://schemas.openxmlformats.org/officeDocument/2006/relationships/tags" Target="../tags/tag46.xml"/><Relationship Id="rId9" Type="http://schemas.openxmlformats.org/officeDocument/2006/relationships/image" Target="../media/image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vmlDrawing" Target="../drawings/vmlDrawing11.vml"/><Relationship Id="rId6" Type="http://schemas.openxmlformats.org/officeDocument/2006/relationships/tags" Target="../tags/tag53.xml"/><Relationship Id="rId11" Type="http://schemas.openxmlformats.org/officeDocument/2006/relationships/image" Target="../media/image79.png"/><Relationship Id="rId5" Type="http://schemas.openxmlformats.org/officeDocument/2006/relationships/tags" Target="../tags/tag52.xml"/><Relationship Id="rId10" Type="http://schemas.openxmlformats.org/officeDocument/2006/relationships/image" Target="../media/image78.gif"/><Relationship Id="rId4" Type="http://schemas.openxmlformats.org/officeDocument/2006/relationships/tags" Target="../tags/tag51.xml"/><Relationship Id="rId9" Type="http://schemas.openxmlformats.org/officeDocument/2006/relationships/image" Target="../media/image8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gif"/><Relationship Id="rId3" Type="http://schemas.openxmlformats.org/officeDocument/2006/relationships/tags" Target="../tags/tag55.xml"/><Relationship Id="rId7" Type="http://schemas.openxmlformats.org/officeDocument/2006/relationships/image" Target="../media/image8.emf"/><Relationship Id="rId2" Type="http://schemas.openxmlformats.org/officeDocument/2006/relationships/tags" Target="../tags/tag5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2.bin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gif"/><Relationship Id="rId3" Type="http://schemas.openxmlformats.org/officeDocument/2006/relationships/tags" Target="../tags/tag58.xml"/><Relationship Id="rId7" Type="http://schemas.openxmlformats.org/officeDocument/2006/relationships/image" Target="../media/image8.emf"/><Relationship Id="rId2" Type="http://schemas.openxmlformats.org/officeDocument/2006/relationships/tags" Target="../tags/tag5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3.gif"/><Relationship Id="rId4" Type="http://schemas.openxmlformats.org/officeDocument/2006/relationships/tags" Target="../tags/tag59.xml"/><Relationship Id="rId9" Type="http://schemas.openxmlformats.org/officeDocument/2006/relationships/image" Target="../media/image82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gif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gif"/><Relationship Id="rId3" Type="http://schemas.openxmlformats.org/officeDocument/2006/relationships/tags" Target="../tags/tag61.xml"/><Relationship Id="rId7" Type="http://schemas.openxmlformats.org/officeDocument/2006/relationships/image" Target="../media/image8.emf"/><Relationship Id="rId2" Type="http://schemas.openxmlformats.org/officeDocument/2006/relationships/tags" Target="../tags/tag60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.bin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tags" Target="../tags/tag6.xml"/><Relationship Id="rId7" Type="http://schemas.openxmlformats.org/officeDocument/2006/relationships/oleObject" Target="../embeddings/oleObject2.bin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4.gif"/><Relationship Id="rId5" Type="http://schemas.openxmlformats.org/officeDocument/2006/relationships/tags" Target="../tags/tag8.xml"/><Relationship Id="rId10" Type="http://schemas.openxmlformats.org/officeDocument/2006/relationships/image" Target="../media/image23.png"/><Relationship Id="rId4" Type="http://schemas.openxmlformats.org/officeDocument/2006/relationships/tags" Target="../tags/tag7.xml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27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26.png"/><Relationship Id="rId2" Type="http://schemas.openxmlformats.org/officeDocument/2006/relationships/tags" Target="../tags/tag9.xml"/><Relationship Id="rId1" Type="http://schemas.openxmlformats.org/officeDocument/2006/relationships/vmlDrawing" Target="../drawings/vmlDrawing3.vml"/><Relationship Id="rId6" Type="http://schemas.openxmlformats.org/officeDocument/2006/relationships/tags" Target="../tags/tag13.xml"/><Relationship Id="rId11" Type="http://schemas.openxmlformats.org/officeDocument/2006/relationships/image" Target="../media/image25.gif"/><Relationship Id="rId5" Type="http://schemas.openxmlformats.org/officeDocument/2006/relationships/tags" Target="../tags/tag12.xml"/><Relationship Id="rId10" Type="http://schemas.openxmlformats.org/officeDocument/2006/relationships/image" Target="../media/image8.emf"/><Relationship Id="rId4" Type="http://schemas.openxmlformats.org/officeDocument/2006/relationships/tags" Target="../tags/tag11.xml"/><Relationship Id="rId9" Type="http://schemas.openxmlformats.org/officeDocument/2006/relationships/oleObject" Target="../embeddings/oleObject3.bin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049992"/>
            <a:ext cx="8118694" cy="2028838"/>
          </a:xfrm>
        </p:spPr>
        <p:txBody>
          <a:bodyPr>
            <a:noAutofit/>
          </a:bodyPr>
          <a:lstStyle/>
          <a:p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Виховний захід до</a:t>
            </a:r>
            <a:b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Дня Святого Валентина </a:t>
            </a:r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Любіть любов, я вас благаю!»</a:t>
            </a:r>
            <a:endParaRPr lang="uk-UA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7" descr="D:\анимашки\анимашки\оформляшки\love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31936">
            <a:off x="7008936" y="339526"/>
            <a:ext cx="1595249" cy="150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D:\анимашки\анимашки\оформляшки\love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68101">
            <a:off x="425358" y="3382328"/>
            <a:ext cx="1042116" cy="98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D:\анимашки\анимашки\оформляшки\love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31936">
            <a:off x="6989590" y="5251408"/>
            <a:ext cx="1444480" cy="136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11623351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0" y="60058"/>
            <a:ext cx="1902555" cy="1714512"/>
          </a:xfrm>
          <a:prstGeom prst="rect">
            <a:avLst/>
          </a:prstGeom>
          <a:noFill/>
        </p:spPr>
      </p:pic>
      <p:pic>
        <p:nvPicPr>
          <p:cNvPr id="19" name="Picture 6" descr="52616766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32161">
            <a:off x="4086778" y="3428152"/>
            <a:ext cx="2418924" cy="2000264"/>
          </a:xfrm>
          <a:prstGeom prst="rect">
            <a:avLst/>
          </a:prstGeom>
          <a:noFill/>
        </p:spPr>
      </p:pic>
      <p:pic>
        <p:nvPicPr>
          <p:cNvPr id="20" name="Picture 7" descr="D:\анимашки\анимашки\оформляшки\love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68101">
            <a:off x="7105720" y="3147913"/>
            <a:ext cx="1042116" cy="98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 descr="D:\анимашки\анимашки\оформляшки\love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82232">
            <a:off x="2469170" y="3704699"/>
            <a:ext cx="1042116" cy="98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6115064" cy="2214578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Будуть </a:t>
            </a:r>
            <a:r>
              <a:rPr lang="uk-UA" sz="28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усмішки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сіяти,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Хлопці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на гітарах грати.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Свято 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ласощів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й </a:t>
            </a:r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кохання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,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Свято 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радощів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й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бажання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.</a:t>
            </a:r>
            <a:endParaRPr lang="uk-UA" sz="2800" dirty="0">
              <a:solidFill>
                <a:srgbClr val="353090"/>
              </a:solidFill>
              <a:latin typeface="Arial Black" pitchFamily="34" charset="0"/>
            </a:endParaRPr>
          </a:p>
        </p:txBody>
      </p:sp>
      <p:pic>
        <p:nvPicPr>
          <p:cNvPr id="6" name="Picture 4" descr="D:\клипарты\любовь\73e1492cc1a7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148064" y="2060848"/>
            <a:ext cx="3352381" cy="440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500042"/>
            <a:ext cx="2533650" cy="1800225"/>
          </a:xfrm>
          <a:prstGeom prst="rect">
            <a:avLst/>
          </a:prstGeom>
          <a:noFill/>
          <a:ln w="19050">
            <a:solidFill>
              <a:srgbClr val="FF3399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357429"/>
            <a:ext cx="4714908" cy="4268527"/>
          </a:xfrm>
          <a:prstGeom prst="rect">
            <a:avLst/>
          </a:prstGeom>
          <a:noFill/>
          <a:ln w="38100">
            <a:solidFill>
              <a:srgbClr val="FF33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216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8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4357694"/>
            <a:ext cx="7400948" cy="2297106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Все </a:t>
            </a:r>
            <a:r>
              <a:rPr lang="uk-UA" sz="2800" dirty="0" smtClean="0">
                <a:solidFill>
                  <a:srgbClr val="FF3399"/>
                </a:solidFill>
                <a:latin typeface="Arial Black" pitchFamily="34" charset="0"/>
              </a:rPr>
              <a:t>червоне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і </a:t>
            </a:r>
            <a:r>
              <a:rPr lang="uk-UA" sz="2800" dirty="0" smtClean="0">
                <a:solidFill>
                  <a:srgbClr val="FF3399"/>
                </a:solidFill>
                <a:latin typeface="Arial Black" pitchFamily="34" charset="0"/>
              </a:rPr>
              <a:t>чудове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,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Все </a:t>
            </a:r>
            <a:r>
              <a:rPr lang="uk-UA" sz="2800" dirty="0" smtClean="0">
                <a:solidFill>
                  <a:srgbClr val="00B050"/>
                </a:solidFill>
                <a:latin typeface="Arial Black" pitchFamily="34" charset="0"/>
              </a:rPr>
              <a:t>мрійливе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і </a:t>
            </a:r>
            <a:r>
              <a:rPr lang="uk-UA" sz="2800" dirty="0" smtClean="0">
                <a:solidFill>
                  <a:srgbClr val="00B0F0"/>
                </a:solidFill>
                <a:latin typeface="Arial Black" pitchFamily="34" charset="0"/>
              </a:rPr>
              <a:t>казкове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.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Навкруги 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сердець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багато.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Кожен хоче </a:t>
            </a:r>
            <a:r>
              <a:rPr lang="uk-UA" sz="2800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ВІДЧУВАТИ</a:t>
            </a:r>
            <a:endParaRPr lang="uk-UA" sz="2800" dirty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Picture 5" descr="D:\валентинов день\c6d7aa4511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539" t="7073" r="7018" b="7036"/>
          <a:stretch>
            <a:fillRect/>
          </a:stretch>
        </p:blipFill>
        <p:spPr bwMode="auto">
          <a:xfrm>
            <a:off x="1714480" y="214290"/>
            <a:ext cx="5500726" cy="4188811"/>
          </a:xfrm>
          <a:prstGeom prst="rect">
            <a:avLst/>
          </a:prstGeom>
          <a:noFill/>
          <a:ln w="19050">
            <a:solidFill>
              <a:srgbClr val="FF3399"/>
            </a:solidFill>
          </a:ln>
        </p:spPr>
      </p:pic>
      <p:pic>
        <p:nvPicPr>
          <p:cNvPr id="7" name="Picture 5" descr="6727402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87606"/>
            <a:ext cx="1714480" cy="1670394"/>
          </a:xfrm>
          <a:prstGeom prst="rect">
            <a:avLst/>
          </a:prstGeom>
          <a:noFill/>
        </p:spPr>
      </p:pic>
      <p:pic>
        <p:nvPicPr>
          <p:cNvPr id="8" name="Picture 5" descr="67274022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0"/>
            <a:ext cx="1714480" cy="167039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99440" cy="697768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4164" y="620688"/>
            <a:ext cx="4608512" cy="4968552"/>
          </a:xfrm>
        </p:spPr>
        <p:txBody>
          <a:bodyPr>
            <a:noAutofit/>
          </a:bodyPr>
          <a:lstStyle/>
          <a:p>
            <a:pPr lvl="0" algn="r"/>
            <a:r>
              <a:rPr lang="uk-UA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 дерево, воно виростає само собою, пускає коріння глибоко в усю нашу істоту і нерідко продовжує зеленіти і цвісти навіть на руїнах нашого серця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3600" i="1" dirty="0"/>
              <a:t> </a:t>
            </a:r>
            <a:br>
              <a:rPr lang="uk-UA" sz="3600" i="1" dirty="0"/>
            </a:b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Віктор Гюго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45199"/>
            <a:ext cx="3054570" cy="387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78433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35" y="-243408"/>
            <a:ext cx="9604329" cy="710140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840760" cy="5386610"/>
          </a:xfrm>
        </p:spPr>
        <p:txBody>
          <a:bodyPr>
            <a:normAutofit fontScale="90000"/>
          </a:bodyPr>
          <a:lstStyle/>
          <a:p>
            <a:pPr lvl="0" algn="r"/>
            <a:r>
              <a:rPr lang="uk-UA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Кохати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це не значить дивитися один на одного, </a:t>
            </a:r>
            <a:r>
              <a:rPr lang="uk-UA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кохати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це значить разом дивитися в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одному напрямку.</a:t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Антуан де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Сент-Екзюпері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)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45690"/>
            <a:ext cx="2304256" cy="312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65299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43409"/>
            <a:ext cx="9577064" cy="710188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188640"/>
            <a:ext cx="5842992" cy="5242594"/>
          </a:xfrm>
        </p:spPr>
        <p:txBody>
          <a:bodyPr>
            <a:normAutofit/>
          </a:bodyPr>
          <a:lstStyle/>
          <a:p>
            <a:pPr lvl="0" algn="r"/>
            <a:r>
              <a:rPr lang="uk-UA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приносить не тільки радість, а й біду. І все-таки це прекрасно.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(Максим Горький)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53" y="188640"/>
            <a:ext cx="2815955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880732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23" y="-243408"/>
            <a:ext cx="9464337" cy="710140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4400" y="476672"/>
            <a:ext cx="5863393" cy="5328592"/>
          </a:xfrm>
        </p:spPr>
        <p:txBody>
          <a:bodyPr>
            <a:normAutofit/>
          </a:bodyPr>
          <a:lstStyle/>
          <a:p>
            <a:pPr lvl="0" algn="r"/>
            <a:r>
              <a:rPr lang="uk-UA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надихає на великі справи, і воно ж заважає їх здійснювати</a:t>
            </a: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(Олександр Дюма – син.)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2796856" cy="394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75358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6104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908720"/>
            <a:ext cx="5205264" cy="4671392"/>
          </a:xfrm>
        </p:spPr>
        <p:txBody>
          <a:bodyPr>
            <a:normAutofit fontScale="90000"/>
          </a:bodyPr>
          <a:lstStyle/>
          <a:p>
            <a:pPr algn="r"/>
            <a:r>
              <a:rPr lang="uk-UA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дороже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всех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сокровищ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 алмаз,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могут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купить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даже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самые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богатые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люди.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целый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мир, </a:t>
            </a:r>
            <a:r>
              <a:rPr lang="uk-U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хотя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обнимают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двумя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руками.</a:t>
            </a:r>
            <a:r>
              <a:rPr lang="uk-UA" i="1" dirty="0"/>
              <a:t> </a:t>
            </a: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>(</a:t>
            </a:r>
            <a:r>
              <a:rPr lang="uk-UA" i="1" dirty="0"/>
              <a:t>Мавр </a:t>
            </a:r>
            <a:r>
              <a:rPr lang="uk-UA" i="1" dirty="0" err="1"/>
              <a:t>Иокай</a:t>
            </a:r>
            <a:r>
              <a:rPr lang="uk-UA" i="1" dirty="0"/>
              <a:t>)</a:t>
            </a:r>
            <a:endParaRPr lang="ru-RU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44" y="548680"/>
            <a:ext cx="2452165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32764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04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548680"/>
            <a:ext cx="5328592" cy="5184576"/>
          </a:xfrm>
        </p:spPr>
        <p:txBody>
          <a:bodyPr>
            <a:normAutofit/>
          </a:bodyPr>
          <a:lstStyle/>
          <a:p>
            <a:pPr lvl="0" algn="r"/>
            <a:r>
              <a:rPr lang="uk-UA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Коханню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всього мало. Воно має щастя, а хоче раю, має рай - хоче неба. 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(Віктор Гюго)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7"/>
            <a:ext cx="2448272" cy="387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8242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4" y="0"/>
            <a:ext cx="9148693" cy="686457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6344" y="836712"/>
            <a:ext cx="6419056" cy="4882554"/>
          </a:xfrm>
        </p:spPr>
        <p:txBody>
          <a:bodyPr>
            <a:normAutofit fontScale="90000"/>
          </a:bodyPr>
          <a:lstStyle/>
          <a:p>
            <a:pPr lvl="0" algn="r"/>
            <a:r>
              <a:rPr lang="uk-UA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Кохати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треба так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щоб 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пройти повз тисячу ще кращих і жодного разу не обернутися. 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Антуан </a:t>
            </a:r>
            <a:r>
              <a:rPr lang="uk-UA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 Сент-Екзюпері)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72" y="188640"/>
            <a:ext cx="2736304" cy="409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61173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7" name="think-cell Slide" r:id="rId11" imgW="335" imgH="335" progId="TCLayout.ActiveDocument.1">
                  <p:embed/>
                </p:oleObj>
              </mc:Choice>
              <mc:Fallback>
                <p:oleObj name="think-cell Slide" r:id="rId11" imgW="335" imgH="335" progId="TCLayout.ActiveDocument.1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4" descr="556011536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6642" y="108739"/>
            <a:ext cx="9167854" cy="70723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70C0"/>
                </a:solidFill>
                <a:latin typeface="Arial Black" pitchFamily="34" charset="0"/>
              </a:rPr>
              <a:t>Символи  Дня </a:t>
            </a:r>
            <a:br>
              <a:rPr lang="uk-UA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Святого Валентина</a:t>
            </a:r>
            <a:endParaRPr lang="uk-UA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Picture 2" descr="D:\клипарты\любовь\21dd803059f7.png"/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714348" y="2143116"/>
            <a:ext cx="2200000" cy="132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D:\клипарты\любовь\1465b1388865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/>
          <a:srcRect/>
          <a:stretch>
            <a:fillRect/>
          </a:stretch>
        </p:blipFill>
        <p:spPr bwMode="auto">
          <a:xfrm rot="19485113">
            <a:off x="5601161" y="1738836"/>
            <a:ext cx="2957513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клипарты\любовь\b6e220db3ad5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714348" y="4071942"/>
            <a:ext cx="2643188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D:\клипарты\любовь\ee0774570492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4286248" y="3644900"/>
            <a:ext cx="468471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D:\клипарты\любовь\f97f875d8ff2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286116" y="2428868"/>
            <a:ext cx="1985963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9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9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2060" accel="100000" fill="hold">
                                          <p:stCondLst>
                                            <p:cond delay="129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129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2060" accel="100000" fill="hold">
                                          <p:stCondLst>
                                            <p:cond delay="129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129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2060" accel="100000" fill="hold">
                                          <p:stCondLst>
                                            <p:cond delay="129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64"/>
            <a:ext cx="9139938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lvl="0" indent="0" algn="just">
              <a:buNone/>
            </a:pPr>
            <a:r>
              <a:rPr lang="uk-UA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Мета:</a:t>
            </a:r>
            <a:r>
              <a:rPr lang="uk-UA" sz="2800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Розширити знання студентів про свято, його традиції, підвищити їх рівень культури, ознайомити з етикою, якої дотримуються закохані. Виховувати взаємоповагу, щирість, сердечність у стосунках, формувати почуття людської гідності.</a:t>
            </a:r>
            <a:endParaRPr lang="ru-RU" sz="2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2536" y="3148520"/>
            <a:ext cx="2609314" cy="2231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068" y="3445433"/>
            <a:ext cx="3456732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390198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1500174"/>
            <a:ext cx="3857652" cy="1857388"/>
          </a:xfrm>
        </p:spPr>
        <p:txBody>
          <a:bodyPr>
            <a:normAutofit/>
          </a:bodyPr>
          <a:lstStyle/>
          <a:p>
            <a:r>
              <a:rPr lang="uk-UA" sz="6600" dirty="0" smtClean="0">
                <a:solidFill>
                  <a:srgbClr val="C00000"/>
                </a:solidFill>
                <a:latin typeface="Arial Black" pitchFamily="34" charset="0"/>
              </a:rPr>
              <a:t>Серце</a:t>
            </a:r>
            <a:endParaRPr lang="ru-RU" sz="6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3143248"/>
            <a:ext cx="3786214" cy="350046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uk-UA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Здавна вважають, що саме почуття любові знаходиться в серці </a:t>
            </a:r>
            <a:endParaRPr lang="uk-UA" dirty="0">
              <a:latin typeface="Arial Black" pitchFamily="34" charset="0"/>
            </a:endParaRPr>
          </a:p>
        </p:txBody>
      </p:sp>
      <p:pic>
        <p:nvPicPr>
          <p:cNvPr id="4" name="Picture 2" descr="D:\анимашки\анимашки\валентинки\30fafe1791a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286124"/>
            <a:ext cx="4714875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D:\клипарты\любовь\39902aa9946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2857520" cy="2948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1800000"/>
            </a:camera>
            <a:lightRig rig="threePt" dir="t"/>
          </a:scene3d>
        </p:spPr>
      </p:pic>
      <p:pic>
        <p:nvPicPr>
          <p:cNvPr id="7" name="Picture 4" descr="2718292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0"/>
            <a:ext cx="2357422" cy="216611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7549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982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41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0" accel="100000" fill="hold">
                                          <p:stCondLst>
                                            <p:cond delay="4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think-cell Slide" r:id="rId8" imgW="335" imgH="335" progId="TCLayout.ActiveDocument.1">
                  <p:embed/>
                </p:oleObj>
              </mc:Choice>
              <mc:Fallback>
                <p:oleObj name="think-cell Slide" r:id="rId8" imgW="335" imgH="335" progId="TCLayout.ActiveDocument.1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57224" y="214290"/>
            <a:ext cx="5757874" cy="1143000"/>
          </a:xfrm>
        </p:spPr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C00000"/>
                </a:solidFill>
                <a:latin typeface="Arial Black" pitchFamily="34" charset="0"/>
              </a:rPr>
              <a:t>Купідон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14282" y="1285860"/>
            <a:ext cx="4000528" cy="52149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Син </a:t>
            </a:r>
            <a:r>
              <a:rPr lang="uk-UA" b="1" dirty="0" smtClean="0">
                <a:solidFill>
                  <a:srgbClr val="FF3399"/>
                </a:solidFill>
                <a:latin typeface="Arial Black" pitchFamily="34" charset="0"/>
              </a:rPr>
              <a:t>Венери</a:t>
            </a: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, богині </a:t>
            </a:r>
            <a:r>
              <a:rPr lang="uk-UA" b="1" dirty="0" smtClean="0">
                <a:solidFill>
                  <a:srgbClr val="C00000"/>
                </a:solidFill>
                <a:latin typeface="Arial Black" pitchFamily="34" charset="0"/>
              </a:rPr>
              <a:t>любові</a:t>
            </a: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. Він здатен примусити людину закохатися пострілом однієї із своїх чарівних стріл.</a:t>
            </a:r>
            <a:endParaRPr lang="uk-UA" dirty="0">
              <a:latin typeface="Arial Black" pitchFamily="34" charset="0"/>
            </a:endParaRPr>
          </a:p>
        </p:txBody>
      </p:sp>
      <p:pic>
        <p:nvPicPr>
          <p:cNvPr id="4" name="Picture 1" descr="D:\клипарты\любовь\ьти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143372" y="2000216"/>
            <a:ext cx="485778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81_54"/>
          <p:cNvPicPr>
            <a:picLocks noChangeAspect="1" noChangeArrowheads="1" noCrop="1"/>
          </p:cNvPicPr>
          <p:nvPr>
            <p:custDataLst>
              <p:tags r:id="rId6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6643702" y="142852"/>
            <a:ext cx="2286000" cy="1905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8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16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379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84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84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84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84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think-cell Slide" r:id="rId8" imgW="335" imgH="335" progId="TCLayout.ActiveDocument.1">
                  <p:embed/>
                </p:oleObj>
              </mc:Choice>
              <mc:Fallback>
                <p:oleObj name="think-cell Slide" r:id="rId8" imgW="335" imgH="335" progId="TCLayout.ActiveDocument.1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3" descr="D:\клипарты\любовь\ef96af440223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/>
          <a:srcRect t="25000" r="61865"/>
          <a:stretch>
            <a:fillRect/>
          </a:stretch>
        </p:blipFill>
        <p:spPr bwMode="auto">
          <a:xfrm>
            <a:off x="4786314" y="0"/>
            <a:ext cx="313283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4" name="Picture 3" descr="D:\клипарты\любовь\ef96af440223.png"/>
          <p:cNvPicPr>
            <a:picLocks noGrp="1" noChangeAspect="1" noChangeArrowheads="1"/>
          </p:cNvPicPr>
          <p:nvPr>
            <p:ph idx="1"/>
            <p:custDataLst>
              <p:tags r:id="rId4"/>
            </p:custDataLst>
          </p:nvPr>
        </p:nvPicPr>
        <p:blipFill>
          <a:blip r:embed="rId10"/>
          <a:srcRect t="25000" r="61865"/>
          <a:stretch>
            <a:fillRect/>
          </a:stretch>
        </p:blipFill>
        <p:spPr bwMode="auto">
          <a:xfrm>
            <a:off x="1500166" y="2500282"/>
            <a:ext cx="313283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клипарты\любовь\ef96af440223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/>
          <a:srcRect l="52542" t="47917" r="6780"/>
          <a:stretch>
            <a:fillRect/>
          </a:stretch>
        </p:blipFill>
        <p:spPr bwMode="auto">
          <a:xfrm>
            <a:off x="0" y="0"/>
            <a:ext cx="3429024" cy="357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6" name="Picture 3" descr="D:\клипарты\любовь\ef96af440223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/>
          <a:srcRect l="35593" r="32203" b="51041"/>
          <a:stretch>
            <a:fillRect/>
          </a:stretch>
        </p:blipFill>
        <p:spPr bwMode="auto">
          <a:xfrm>
            <a:off x="5786446" y="2705236"/>
            <a:ext cx="3357554" cy="415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glitter20253ox9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71868" y="1428736"/>
            <a:ext cx="1169467" cy="928694"/>
          </a:xfrm>
          <a:prstGeom prst="rect">
            <a:avLst/>
          </a:prstGeom>
          <a:noFill/>
        </p:spPr>
      </p:pic>
      <p:pic>
        <p:nvPicPr>
          <p:cNvPr id="11" name="Picture 11" descr="love273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42844" y="4572008"/>
            <a:ext cx="1726027" cy="152876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6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1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700"/>
                            </p:stCondLst>
                            <p:childTnLst>
                              <p:par>
                                <p:cTn id="3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think-cell Slide" r:id="rId6" imgW="335" imgH="335" progId="TCLayout.ActiveDocument.1">
                  <p:embed/>
                </p:oleObj>
              </mc:Choice>
              <mc:Fallback>
                <p:oleObj name="think-cell Slide" r:id="rId6" imgW="335" imgH="335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00562" y="214290"/>
            <a:ext cx="4429156" cy="635798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улюблена квітка Венери, богині </a:t>
            </a:r>
            <a:r>
              <a:rPr lang="uk-UA" b="1" dirty="0" smtClean="0">
                <a:solidFill>
                  <a:srgbClr val="0070C0"/>
                </a:solidFill>
                <a:latin typeface="Arial Black" pitchFamily="34" charset="0"/>
              </a:rPr>
              <a:t>кохання</a:t>
            </a: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. Червоний колір – це колір </a:t>
            </a:r>
            <a:r>
              <a:rPr lang="uk-UA" b="1" dirty="0" smtClean="0">
                <a:solidFill>
                  <a:srgbClr val="00B050"/>
                </a:solidFill>
                <a:latin typeface="Arial Black" pitchFamily="34" charset="0"/>
              </a:rPr>
              <a:t>сильних</a:t>
            </a: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 почуттів. 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А </a:t>
            </a:r>
            <a:r>
              <a:rPr lang="uk-UA" b="1" dirty="0" smtClean="0">
                <a:solidFill>
                  <a:srgbClr val="C00000"/>
                </a:solidFill>
                <a:latin typeface="Arial Black" pitchFamily="34" charset="0"/>
              </a:rPr>
              <a:t>червона троянда -</a:t>
            </a: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 це квітка </a:t>
            </a:r>
            <a:r>
              <a:rPr lang="uk-UA" b="1" dirty="0" smtClean="0">
                <a:solidFill>
                  <a:srgbClr val="0070C0"/>
                </a:solidFill>
                <a:latin typeface="Arial Black" pitchFamily="34" charset="0"/>
              </a:rPr>
              <a:t>кохання</a:t>
            </a: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uk-UA" dirty="0">
              <a:latin typeface="Arial Black" pitchFamily="34" charset="0"/>
            </a:endParaRPr>
          </a:p>
        </p:txBody>
      </p:sp>
      <p:pic>
        <p:nvPicPr>
          <p:cNvPr id="4" name="Picture 3" descr="D:\анимашки\анимашки\раст. цветы\6f5fb1f2e961.gif"/>
          <p:cNvPicPr>
            <a:picLocks noChangeAspect="1" noChangeArrowheads="1" noCrop="1"/>
          </p:cNvPicPr>
          <p:nvPr>
            <p:custDataLst>
              <p:tags r:id="rId4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0" y="2357430"/>
            <a:ext cx="470147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7" name="Прямоугольник 6"/>
          <p:cNvSpPr/>
          <p:nvPr/>
        </p:nvSpPr>
        <p:spPr>
          <a:xfrm>
            <a:off x="214282" y="1071546"/>
            <a:ext cx="45720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Троянда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62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7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78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анимашки\анимашки\раст. цветы\02fc3e165f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44530"/>
            <a:ext cx="5500726" cy="481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142852"/>
            <a:ext cx="78581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Істинна любов </a:t>
            </a:r>
          </a:p>
          <a:p>
            <a:pPr algn="ctr"/>
            <a:r>
              <a:rPr lang="uk-U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та чистота</a:t>
            </a:r>
            <a:endParaRPr lang="uk-UA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7858148" y="0"/>
            <a:ext cx="1285852" cy="6858000"/>
            <a:chOff x="7858148" y="0"/>
            <a:chExt cx="1285852" cy="6858000"/>
          </a:xfrm>
        </p:grpSpPr>
        <p:pic>
          <p:nvPicPr>
            <p:cNvPr id="7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552450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414338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2786058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1571612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8148" y="0"/>
              <a:ext cx="1285852" cy="150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Группа 12"/>
          <p:cNvGrpSpPr/>
          <p:nvPr/>
        </p:nvGrpSpPr>
        <p:grpSpPr>
          <a:xfrm>
            <a:off x="0" y="0"/>
            <a:ext cx="1285852" cy="6858000"/>
            <a:chOff x="7858148" y="0"/>
            <a:chExt cx="1285852" cy="6858000"/>
          </a:xfrm>
          <a:scene3d>
            <a:camera prst="orthographicFront">
              <a:rot lat="0" lon="10800000" rev="0"/>
            </a:camera>
            <a:lightRig rig="threePt" dir="t"/>
          </a:scene3d>
        </p:grpSpPr>
        <p:pic>
          <p:nvPicPr>
            <p:cNvPr id="14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552450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414338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2786058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1571612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8148" y="0"/>
              <a:ext cx="1285852" cy="150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анимашки\анимашки\раст. цветы\d71414322ea5714e9630dd30fd705ecd.gif"/>
          <p:cNvPicPr>
            <a:picLocks noChangeAspect="1" noChangeArrowheads="1" noCrop="1"/>
          </p:cNvPicPr>
          <p:nvPr/>
        </p:nvPicPr>
        <p:blipFill>
          <a:blip r:embed="rId2">
            <a:lum bright="-10000" contrast="30000"/>
          </a:blip>
          <a:srcRect/>
          <a:stretch>
            <a:fillRect/>
          </a:stretch>
        </p:blipFill>
        <p:spPr bwMode="auto">
          <a:xfrm>
            <a:off x="2071670" y="1285860"/>
            <a:ext cx="535785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7" name="Прямоугольник 6"/>
          <p:cNvSpPr/>
          <p:nvPr/>
        </p:nvSpPr>
        <p:spPr>
          <a:xfrm>
            <a:off x="1785918" y="285728"/>
            <a:ext cx="47149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7200" b="1" dirty="0" smtClean="0">
                <a:solidFill>
                  <a:srgbClr val="FFFF00"/>
                </a:solidFill>
                <a:latin typeface="Arial Black" pitchFamily="34" charset="0"/>
              </a:rPr>
              <a:t>Дружба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7" descr="D:\анимашки\анимашки\оформляшки\3952472c479a07a7a7c09e206ef7f9e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524500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D:\анимашки\анимашки\оформляшки\3952472c479a07a7a7c09e206ef7f9e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71942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D:\анимашки\анимашки\оформляшки\3952472c479a07a7a7c09e206ef7f9e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86058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D:\анимашки\анимашки\оформляшки\3952472c479a07a7a7c09e206ef7f9e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D:\анимашки\анимашки\оформляшки\3952472c479a07a7a7c09e206ef7f9e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Группа 13"/>
          <p:cNvGrpSpPr/>
          <p:nvPr/>
        </p:nvGrpSpPr>
        <p:grpSpPr>
          <a:xfrm>
            <a:off x="0" y="0"/>
            <a:ext cx="1285852" cy="6858000"/>
            <a:chOff x="7858148" y="0"/>
            <a:chExt cx="1285852" cy="6858000"/>
          </a:xfrm>
          <a:scene3d>
            <a:camera prst="orthographicFront">
              <a:rot lat="0" lon="10800000" rev="0"/>
            </a:camera>
            <a:lightRig rig="threePt" dir="t"/>
          </a:scene3d>
        </p:grpSpPr>
        <p:pic>
          <p:nvPicPr>
            <p:cNvPr id="15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552450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414338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2786058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1571612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8148" y="0"/>
              <a:ext cx="1285852" cy="150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Группа 19"/>
          <p:cNvGrpSpPr/>
          <p:nvPr/>
        </p:nvGrpSpPr>
        <p:grpSpPr>
          <a:xfrm>
            <a:off x="7858148" y="0"/>
            <a:ext cx="1285852" cy="6858000"/>
            <a:chOff x="7858148" y="0"/>
            <a:chExt cx="1285852" cy="6858000"/>
          </a:xfrm>
        </p:grpSpPr>
        <p:pic>
          <p:nvPicPr>
            <p:cNvPr id="21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552450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414338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2786058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1571612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8148" y="0"/>
              <a:ext cx="1285852" cy="150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" name="Группа 25"/>
          <p:cNvGrpSpPr/>
          <p:nvPr/>
        </p:nvGrpSpPr>
        <p:grpSpPr>
          <a:xfrm rot="16200000">
            <a:off x="3929050" y="2786074"/>
            <a:ext cx="1285852" cy="6858000"/>
            <a:chOff x="7858148" y="0"/>
            <a:chExt cx="1285852" cy="6858000"/>
          </a:xfrm>
        </p:grpSpPr>
        <p:pic>
          <p:nvPicPr>
            <p:cNvPr id="27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552450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4143380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2786058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001000" y="1571612"/>
              <a:ext cx="11430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7" descr="D:\анимашки\анимашки\оформляшки\3952472c479a07a7a7c09e206ef7f9e4.gif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8148" y="0"/>
              <a:ext cx="1285852" cy="150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3399"/>
                </a:solidFill>
                <a:latin typeface="Arial Black" pitchFamily="34" charset="0"/>
              </a:rPr>
              <a:t>Ніжність, довіра</a:t>
            </a:r>
            <a:endParaRPr lang="ru-RU" sz="5400" b="1" dirty="0">
              <a:solidFill>
                <a:srgbClr val="FF3399"/>
              </a:solidFill>
              <a:latin typeface="Arial Black" pitchFamily="34" charset="0"/>
            </a:endParaRPr>
          </a:p>
        </p:txBody>
      </p:sp>
      <p:pic>
        <p:nvPicPr>
          <p:cNvPr id="4" name="Picture 6" descr="D:\анимашки\анимашки\раст. цветы\roza9_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500174"/>
            <a:ext cx="9035711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B0F0"/>
                </a:solidFill>
                <a:latin typeface="Arial Black" pitchFamily="34" charset="0"/>
              </a:rPr>
              <a:t>Птахи кохання</a:t>
            </a:r>
            <a:endParaRPr lang="ru-RU" sz="6000" dirty="0">
              <a:solidFill>
                <a:srgbClr val="00B0F0"/>
              </a:solidFill>
            </a:endParaRPr>
          </a:p>
        </p:txBody>
      </p:sp>
      <p:pic>
        <p:nvPicPr>
          <p:cNvPr id="5" name="Picture 2" descr="D:\клипарты\любовь\bd5d68e4c7c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929590" cy="560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think-cell Slide" r:id="rId6" imgW="335" imgH="335" progId="TCLayout.ActiveDocument.1">
                  <p:embed/>
                </p:oleObj>
              </mc:Choice>
              <mc:Fallback>
                <p:oleObj name="think-cell Slide" r:id="rId6" imgW="335" imgH="335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" descr="D:\клипарты\любовь\b7ba751bd39e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/>
          <a:srcRect l="9146" t="12805" r="3048" b="14024"/>
          <a:stretch>
            <a:fillRect/>
          </a:stretch>
        </p:blipFill>
        <p:spPr bwMode="auto">
          <a:xfrm>
            <a:off x="0" y="1428736"/>
            <a:ext cx="462918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000496" y="214290"/>
            <a:ext cx="5000660" cy="6500858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  <a:t>Традиційно </a:t>
            </a:r>
            <a:r>
              <a:rPr lang="uk-UA" sz="2800" b="1" dirty="0" smtClean="0">
                <a:solidFill>
                  <a:srgbClr val="FF0000"/>
                </a:solidFill>
                <a:latin typeface="Arial Black" pitchFamily="34" charset="0"/>
              </a:rPr>
              <a:t>кохання</a:t>
            </a:r>
            <a: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  <a:t> символізують </a:t>
            </a:r>
            <a:r>
              <a:rPr lang="uk-UA" sz="2800" b="1" dirty="0" smtClean="0">
                <a:solidFill>
                  <a:schemeClr val="bg1"/>
                </a:solidFill>
                <a:latin typeface="Arial Black" pitchFamily="34" charset="0"/>
              </a:rPr>
              <a:t>голуби</a:t>
            </a:r>
            <a: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  <a:t>. Вони вважаються </a:t>
            </a:r>
            <a:r>
              <a:rPr lang="uk-UA" sz="2800" b="1" dirty="0" smtClean="0">
                <a:solidFill>
                  <a:srgbClr val="0070C0"/>
                </a:solidFill>
                <a:latin typeface="Arial Black" pitchFamily="34" charset="0"/>
              </a:rPr>
              <a:t>улюбленими птахами </a:t>
            </a:r>
            <a:r>
              <a:rPr lang="uk-UA" sz="2800" b="1" dirty="0" smtClean="0">
                <a:solidFill>
                  <a:srgbClr val="FF3399"/>
                </a:solidFill>
                <a:latin typeface="Arial Black" pitchFamily="34" charset="0"/>
              </a:rPr>
              <a:t>Венери</a:t>
            </a:r>
            <a: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  <a:t>. </a:t>
            </a:r>
            <a:b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  <a:t>Вони все життя не змінюють пари та разом турбуються про пташенят. </a:t>
            </a:r>
            <a:b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  <a:t>Ці птахи - символи </a:t>
            </a:r>
            <a:r>
              <a:rPr lang="uk-UA" sz="2800" b="1" dirty="0" smtClean="0">
                <a:solidFill>
                  <a:srgbClr val="00B050"/>
                </a:solidFill>
                <a:latin typeface="Arial Black" pitchFamily="34" charset="0"/>
              </a:rPr>
              <a:t>вірності</a:t>
            </a:r>
            <a: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  <a:t> та </a:t>
            </a:r>
            <a:r>
              <a:rPr lang="uk-UA" sz="2800" b="1" dirty="0" smtClean="0">
                <a:solidFill>
                  <a:srgbClr val="FF0000"/>
                </a:solidFill>
                <a:latin typeface="Arial Black" pitchFamily="34" charset="0"/>
              </a:rPr>
              <a:t>любові</a:t>
            </a:r>
            <a: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  <a:t>, </a:t>
            </a:r>
            <a:b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Arial Black" pitchFamily="34" charset="0"/>
              </a:rPr>
              <a:t>а також символи дня </a:t>
            </a:r>
            <a:r>
              <a:rPr lang="uk-UA" sz="2800" b="1" dirty="0" smtClean="0">
                <a:solidFill>
                  <a:srgbClr val="C00000"/>
                </a:solidFill>
                <a:latin typeface="Arial Black" pitchFamily="34" charset="0"/>
              </a:rPr>
              <a:t>Святого Валентина.</a:t>
            </a:r>
            <a:endParaRPr lang="uk-UA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72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3643338" cy="5715040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rgbClr val="0070C0"/>
                </a:solidFill>
                <a:latin typeface="Arial Black" pitchFamily="34" charset="0"/>
              </a:rPr>
              <a:t>А в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Африці 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0070C0"/>
                </a:solidFill>
                <a:latin typeface="Arial Black" pitchFamily="34" charset="0"/>
              </a:rPr>
              <a:t>за птахів кохання вважають </a:t>
            </a:r>
            <a:r>
              <a:rPr lang="uk-UA" b="1" dirty="0" smtClean="0">
                <a:solidFill>
                  <a:srgbClr val="C00000"/>
                </a:solidFill>
                <a:latin typeface="Arial Black" pitchFamily="34" charset="0"/>
              </a:rPr>
              <a:t>папуг</a:t>
            </a:r>
            <a:r>
              <a:rPr lang="uk-UA" b="1" dirty="0" smtClean="0">
                <a:solidFill>
                  <a:srgbClr val="0070C0"/>
                </a:solidFill>
                <a:latin typeface="Arial Black" pitchFamily="34" charset="0"/>
              </a:rPr>
              <a:t> тому, що ті часто сидять напроти один одного, дотикаючись дзьобами.</a:t>
            </a:r>
          </a:p>
          <a:p>
            <a:pPr algn="ctr">
              <a:buNone/>
            </a:pPr>
            <a:endParaRPr lang="ru-RU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30242"/>
          <a:stretch>
            <a:fillRect/>
          </a:stretch>
        </p:blipFill>
        <p:spPr bwMode="auto">
          <a:xfrm>
            <a:off x="4286248" y="1214422"/>
            <a:ext cx="4691054" cy="446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4286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think-cell Slide" r:id="rId6" imgW="335" imgH="335" progId="TCLayout.ActiveDocument.1">
                  <p:embed/>
                </p:oleObj>
              </mc:Choice>
              <mc:Fallback>
                <p:oleObj name="think-cell Slide" r:id="rId6" imgW="335" imgH="335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929058" y="214290"/>
            <a:ext cx="5214942" cy="2797172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Звідусіль слова 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кохання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,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Поцілунків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</a:t>
            </a:r>
            <a:r>
              <a:rPr lang="uk-UA" sz="2800" dirty="0" smtClean="0">
                <a:solidFill>
                  <a:srgbClr val="0070C0"/>
                </a:solidFill>
                <a:latin typeface="Arial Black" pitchFamily="34" charset="0"/>
              </a:rPr>
              <a:t>відчування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.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Люди </a:t>
            </a:r>
            <a:r>
              <a:rPr lang="uk-UA" sz="2800" dirty="0" smtClean="0">
                <a:solidFill>
                  <a:srgbClr val="00B050"/>
                </a:solidFill>
                <a:latin typeface="Arial Black" pitchFamily="34" charset="0"/>
              </a:rPr>
              <a:t>люблять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і </a:t>
            </a:r>
            <a:r>
              <a:rPr lang="uk-UA" sz="2800" dirty="0" smtClean="0">
                <a:solidFill>
                  <a:srgbClr val="FF3399"/>
                </a:solidFill>
                <a:latin typeface="Arial Black" pitchFamily="34" charset="0"/>
              </a:rPr>
              <a:t>цілують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,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Всім 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серця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свої дарують.</a:t>
            </a:r>
            <a:endParaRPr lang="uk-UA" sz="2800" dirty="0">
              <a:solidFill>
                <a:srgbClr val="353090"/>
              </a:solidFill>
              <a:latin typeface="Arial Black" pitchFamily="34" charset="0"/>
            </a:endParaRPr>
          </a:p>
        </p:txBody>
      </p:sp>
      <p:pic>
        <p:nvPicPr>
          <p:cNvPr id="4" name="Picture 3" descr="D:\валентинов день\7d45357541d8.jpg"/>
          <p:cNvPicPr>
            <a:picLocks noGrp="1" noChangeAspect="1" noChangeArrowheads="1"/>
          </p:cNvPicPr>
          <p:nvPr>
            <p:ph idx="1"/>
            <p:custDataLst>
              <p:tags r:id="rId4"/>
            </p:custDataLst>
          </p:nvPr>
        </p:nvPicPr>
        <p:blipFill>
          <a:blip r:embed="rId8"/>
          <a:srcRect l="7143" t="6185" r="7143" b="5675"/>
          <a:stretch>
            <a:fillRect/>
          </a:stretch>
        </p:blipFill>
        <p:spPr bwMode="auto">
          <a:xfrm>
            <a:off x="0" y="1428736"/>
            <a:ext cx="3850132" cy="4572032"/>
          </a:xfrm>
          <a:prstGeom prst="rect">
            <a:avLst/>
          </a:prstGeom>
          <a:noFill/>
          <a:ln w="9525">
            <a:solidFill>
              <a:srgbClr val="FF3399"/>
            </a:solidFill>
          </a:ln>
        </p:spPr>
      </p:pic>
      <p:pic>
        <p:nvPicPr>
          <p:cNvPr id="7" name="Picture 6" descr="214735107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532" y="0"/>
            <a:ext cx="9119468" cy="6858001"/>
          </a:xfrm>
          <a:prstGeom prst="rect">
            <a:avLst/>
          </a:prstGeom>
          <a:noFill/>
          <a:ln w="19050">
            <a:solidFill>
              <a:srgbClr val="FF3399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" y="0"/>
            <a:ext cx="9168532" cy="6858001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0783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1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think-cell Slide" r:id="rId8" imgW="335" imgH="335" progId="TCLayout.ActiveDocument.1">
                  <p:embed/>
                </p:oleObj>
              </mc:Choice>
              <mc:Fallback>
                <p:oleObj name="think-cell Slide" r:id="rId8" imgW="335" imgH="335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2" descr="D:\клипарты\любовь\60f3d65662da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3603827" y="-285750"/>
            <a:ext cx="5540173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клипарты\любовь\60f3d65662da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0" y="-417899"/>
            <a:ext cx="4643438" cy="7275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4" name="Picture 2" descr="D:\клипарты\любовь\06e72b49010f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1214414" y="1643050"/>
            <a:ext cx="6690751" cy="4764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>
            <p:custDataLst>
              <p:tags r:id="rId6"/>
            </p:custDataLst>
          </p:nvPr>
        </p:nvSpPr>
        <p:spPr>
          <a:xfrm>
            <a:off x="1714480" y="214290"/>
            <a:ext cx="51435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Обручки</a:t>
            </a:r>
            <a:endParaRPr lang="uk-UA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274638"/>
            <a:ext cx="4400552" cy="6369072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0070C0"/>
                </a:solidFill>
                <a:latin typeface="Arial Black" pitchFamily="34" charset="0"/>
              </a:rPr>
              <a:t>В багатьох країнах світу прийнято в день свого одруження обмінюватися каблучками.</a:t>
            </a:r>
            <a:endParaRPr lang="ru-RU" sz="40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4" name="Picture 1" descr="D:\клипарты\любовь\847c6dbc6b9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80"/>
            <a:ext cx="4048760" cy="4572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клипарты\любовь\27fadc78836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570" y="142852"/>
            <a:ext cx="3758050" cy="2340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57n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357166"/>
            <a:ext cx="1219200" cy="80486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1071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274638"/>
            <a:ext cx="5543560" cy="1296974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Рукавички</a:t>
            </a:r>
            <a:endParaRPr lang="ru-RU" sz="6000" b="1" dirty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600200"/>
            <a:ext cx="4572032" cy="49720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800" dirty="0" smtClean="0">
                <a:solidFill>
                  <a:srgbClr val="002060"/>
                </a:solidFill>
                <a:latin typeface="Arial Black" pitchFamily="34" charset="0"/>
              </a:rPr>
              <a:t>Колись, якщо чоловік бажав одружитись на жінці, він "просив її руки". </a:t>
            </a:r>
          </a:p>
          <a:p>
            <a:pPr algn="ctr">
              <a:buNone/>
            </a:pPr>
            <a:endParaRPr lang="uk-UA" sz="28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uk-UA" sz="2800" dirty="0" smtClean="0">
                <a:solidFill>
                  <a:srgbClr val="002060"/>
                </a:solidFill>
                <a:latin typeface="Arial Black" pitchFamily="34" charset="0"/>
              </a:rPr>
              <a:t>Рука стала символом кохання та сім’ї. Незабаром і рукавички також стали символом шлюбу</a:t>
            </a:r>
            <a:r>
              <a:rPr lang="uk-UA" sz="2800" dirty="0" smtClean="0">
                <a:latin typeface="Arial Black" pitchFamily="34" charset="0"/>
              </a:rPr>
              <a:t>.</a:t>
            </a:r>
            <a:endParaRPr lang="uk-UA" sz="2800" dirty="0">
              <a:latin typeface="Arial Black" pitchFamily="34" charset="0"/>
            </a:endParaRPr>
          </a:p>
        </p:txBody>
      </p:sp>
      <p:pic>
        <p:nvPicPr>
          <p:cNvPr id="4" name="Picture 3" descr="D:\анимашки\анимашки\валентинки\1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781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571612"/>
            <a:ext cx="176717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 descr="60128667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571876"/>
            <a:ext cx="3000375" cy="31242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8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3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7397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962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38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think-cell Slide" r:id="rId8" imgW="335" imgH="335" progId="TCLayout.ActiveDocument.1">
                  <p:embed/>
                </p:oleObj>
              </mc:Choice>
              <mc:Fallback>
                <p:oleObj name="think-cell Slide" r:id="rId8" imgW="335" imgH="335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" descr="D:\клипарты\любовь\bc3e136525ef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52149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428860" y="0"/>
            <a:ext cx="4500594" cy="1143000"/>
          </a:xfrm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0070C0"/>
                </a:solidFill>
                <a:latin typeface="Arial Black" pitchFamily="34" charset="0"/>
              </a:rPr>
              <a:t>Традиції</a:t>
            </a:r>
            <a:endParaRPr lang="ru-RU" sz="5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428596" y="1071546"/>
            <a:ext cx="8229600" cy="235745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Цього дня молодь збиралася разом, писали на папірцях імена та кидали ці папірці в глечик, потім кожен витягав по одному папірцю та дізнавався про ім’я своєї коханої людини.</a:t>
            </a:r>
            <a:endParaRPr lang="uk-UA" dirty="0">
              <a:latin typeface="Arial Black" pitchFamily="34" charset="0"/>
            </a:endParaRPr>
          </a:p>
        </p:txBody>
      </p:sp>
      <p:pic>
        <p:nvPicPr>
          <p:cNvPr id="4" name="Picture 2" descr="D:\клипарты\любовь\вв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5143504" y="3419475"/>
            <a:ext cx="33147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137094835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29586" y="0"/>
            <a:ext cx="857256" cy="96786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78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578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923" accel="100000" fill="hold">
                                          <p:stCondLst>
                                            <p:cond delay="5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57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923" accel="100000" fill="hold">
                                          <p:stCondLst>
                                            <p:cond delay="5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57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923" accel="100000" fill="hold">
                                          <p:stCondLst>
                                            <p:cond delay="57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6042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14290"/>
            <a:ext cx="7215206" cy="1714512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Arial Black" pitchFamily="34" charset="0"/>
              </a:rPr>
              <a:t>Солодкий день</a:t>
            </a:r>
            <a:endParaRPr lang="ru-RU" sz="6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4686304" cy="48291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Італійці намагаються саме цього дня дарувати коханим солодощі.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 Цей день так і називається в Італії - солодким.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5" name="Picture 2" descr="D:\анимашки\анимашки\валентинки\tn_gallery_2_211_322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164307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8799982_1168214539_gifs_4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928802"/>
            <a:ext cx="4191000" cy="4191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4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40"/>
                            </p:stCondLst>
                            <p:childTnLst>
                              <p:par>
                                <p:cTn id="2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921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think-cell Slide" r:id="rId8" imgW="335" imgH="335" progId="TCLayout.ActiveDocument.1">
                  <p:embed/>
                </p:oleObj>
              </mc:Choice>
              <mc:Fallback>
                <p:oleObj name="think-cell Slide" r:id="rId8" imgW="335" imgH="335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429124" y="214290"/>
            <a:ext cx="4429156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Arial Black" pitchFamily="34" charset="0"/>
              </a:rPr>
              <a:t>В Англії</a:t>
            </a:r>
            <a:endParaRPr lang="ru-RU" sz="6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214942" y="1142984"/>
            <a:ext cx="3714776" cy="5429288"/>
          </a:xfrm>
        </p:spPr>
        <p:txBody>
          <a:bodyPr/>
          <a:lstStyle/>
          <a:p>
            <a:pPr algn="ctr">
              <a:buNone/>
            </a:pPr>
            <a:endParaRPr lang="uk-UA" b="1" dirty="0" smtClean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англійці посилають любовні послання і своїм тваринкам, особливо собакам та коням</a:t>
            </a:r>
            <a:endParaRPr lang="uk-UA" b="1" dirty="0">
              <a:latin typeface="Arial Black" pitchFamily="34" charset="0"/>
            </a:endParaRPr>
          </a:p>
        </p:txBody>
      </p:sp>
      <p:pic>
        <p:nvPicPr>
          <p:cNvPr id="8" name="Picture 4" descr="pic1136"/>
          <p:cNvPicPr>
            <a:picLocks noChangeAspect="1" noChangeArrowheads="1" noCrop="1"/>
          </p:cNvPicPr>
          <p:nvPr>
            <p:custDataLst>
              <p:tags r:id="rId5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0" y="1428736"/>
            <a:ext cx="5140132" cy="5429264"/>
          </a:xfrm>
          <a:prstGeom prst="rect">
            <a:avLst/>
          </a:prstGeom>
          <a:noFill/>
        </p:spPr>
      </p:pic>
      <p:pic>
        <p:nvPicPr>
          <p:cNvPr id="5" name="Picture 4" descr="D:\клипарты\любовь\Безимени-2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3286148" cy="310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3696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2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21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2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think-cell Slide" r:id="rId6" imgW="335" imgH="335" progId="TCLayout.ActiveDocument.1">
                  <p:embed/>
                </p:oleObj>
              </mc:Choice>
              <mc:Fallback>
                <p:oleObj name="think-cell Slide" r:id="rId6" imgW="335" imgH="335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14282" y="142852"/>
            <a:ext cx="4900618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Arial Black" pitchFamily="34" charset="0"/>
              </a:rPr>
              <a:t>В Америці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286248" y="785794"/>
            <a:ext cx="4643470" cy="578647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353090"/>
                </a:solidFill>
                <a:latin typeface="Arial Black" pitchFamily="34" charset="0"/>
              </a:rPr>
              <a:t>цього дня продається близько </a:t>
            </a:r>
            <a:r>
              <a:rPr lang="uk-UA" dirty="0" smtClean="0">
                <a:solidFill>
                  <a:srgbClr val="C00000"/>
                </a:solidFill>
                <a:latin typeface="Arial Black" pitchFamily="34" charset="0"/>
              </a:rPr>
              <a:t>120 млн.</a:t>
            </a:r>
            <a:r>
              <a:rPr lang="uk-UA" dirty="0" smtClean="0">
                <a:solidFill>
                  <a:srgbClr val="353090"/>
                </a:solidFill>
                <a:latin typeface="Arial Black" pitchFamily="34" charset="0"/>
              </a:rPr>
              <a:t> роз, переважно червоного кольору.</a:t>
            </a:r>
          </a:p>
          <a:p>
            <a:pPr algn="ctr">
              <a:buNone/>
            </a:pPr>
            <a:endParaRPr lang="uk-UA" dirty="0" smtClean="0">
              <a:solidFill>
                <a:srgbClr val="353090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353090"/>
                </a:solidFill>
                <a:latin typeface="Arial Black" pitchFamily="34" charset="0"/>
              </a:rPr>
              <a:t>А на цукерки лише минулого року було витрачено </a:t>
            </a:r>
            <a:r>
              <a:rPr lang="uk-UA" dirty="0" smtClean="0">
                <a:solidFill>
                  <a:srgbClr val="C00000"/>
                </a:solidFill>
                <a:latin typeface="Arial Black" pitchFamily="34" charset="0"/>
              </a:rPr>
              <a:t>650 млн. </a:t>
            </a:r>
            <a:r>
              <a:rPr lang="uk-UA" dirty="0" smtClean="0">
                <a:solidFill>
                  <a:srgbClr val="353090"/>
                </a:solidFill>
                <a:latin typeface="Arial Black" pitchFamily="34" charset="0"/>
              </a:rPr>
              <a:t>доларів</a:t>
            </a:r>
            <a:endParaRPr lang="ru-RU" dirty="0">
              <a:solidFill>
                <a:srgbClr val="353090"/>
              </a:solidFill>
              <a:latin typeface="Arial Black" pitchFamily="34" charset="0"/>
            </a:endParaRPr>
          </a:p>
        </p:txBody>
      </p:sp>
      <p:pic>
        <p:nvPicPr>
          <p:cNvPr id="6" name="Picture 4" descr="79eb36223670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44" y="1357298"/>
            <a:ext cx="4036289" cy="471488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82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712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1" name="think-cell Slide" r:id="rId6" imgW="335" imgH="335" progId="TCLayout.ActiveDocument.1">
                  <p:embed/>
                </p:oleObj>
              </mc:Choice>
              <mc:Fallback>
                <p:oleObj name="think-cell Slide" r:id="rId6" imgW="335" imgH="335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214290"/>
            <a:ext cx="4143372" cy="6357982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353090"/>
                </a:solidFill>
                <a:latin typeface="Arial Black" pitchFamily="34" charset="0"/>
              </a:rPr>
              <a:t>Прийнято також дарувати один одному сердечка, які наливаються </a:t>
            </a:r>
            <a:r>
              <a:rPr lang="uk-UA" sz="3200" b="1" dirty="0" err="1" smtClean="0">
                <a:solidFill>
                  <a:srgbClr val="C00000"/>
                </a:solidFill>
                <a:latin typeface="Arial Black" pitchFamily="34" charset="0"/>
              </a:rPr>
              <a:t>валентинками</a:t>
            </a:r>
            <a:r>
              <a:rPr lang="uk-UA" sz="3200" b="1" dirty="0" smtClean="0">
                <a:solidFill>
                  <a:srgbClr val="C00000"/>
                </a:solidFill>
                <a:latin typeface="Arial Black" pitchFamily="34" charset="0"/>
              </a:rPr>
              <a:t>.</a:t>
            </a:r>
            <a:r>
              <a:rPr lang="uk-UA" sz="3200" b="1" dirty="0" smtClean="0">
                <a:solidFill>
                  <a:srgbClr val="353090"/>
                </a:solidFill>
                <a:latin typeface="Arial Black" pitchFamily="34" charset="0"/>
              </a:rPr>
              <a:t/>
            </a:r>
            <a:br>
              <a:rPr lang="uk-UA" sz="3200" b="1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3200" b="1" dirty="0" smtClean="0">
                <a:solidFill>
                  <a:srgbClr val="353090"/>
                </a:solidFill>
                <a:latin typeface="Arial Black" pitchFamily="34" charset="0"/>
              </a:rPr>
              <a:t>Їх виготовляють з паперу, хутра, коштовного (і не дуже) каміння, тощо.</a:t>
            </a:r>
            <a:endParaRPr lang="ru-RU" sz="3200" b="1" dirty="0">
              <a:solidFill>
                <a:srgbClr val="353090"/>
              </a:solidFill>
              <a:latin typeface="Arial Black" pitchFamily="34" charset="0"/>
            </a:endParaRPr>
          </a:p>
        </p:txBody>
      </p:sp>
      <p:pic>
        <p:nvPicPr>
          <p:cNvPr id="7" name="Picture 5" descr="3365215_13265677_836427_1810757"/>
          <p:cNvPicPr>
            <a:picLocks noGrp="1" noChangeAspect="1" noChangeArrowheads="1" noCrop="1"/>
          </p:cNvPicPr>
          <p:nvPr>
            <p:ph idx="1"/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4143372" y="3505183"/>
            <a:ext cx="3419475" cy="3219450"/>
          </a:xfrm>
          <a:prstGeom prst="rect">
            <a:avLst/>
          </a:prstGeom>
          <a:noFill/>
        </p:spPr>
      </p:pic>
      <p:pic>
        <p:nvPicPr>
          <p:cNvPr id="9" name="Picture 10" descr="20113516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462584" y="214291"/>
            <a:ext cx="3086100" cy="3502742"/>
          </a:xfrm>
          <a:prstGeom prst="rect">
            <a:avLst/>
          </a:prstGeom>
          <a:noFill/>
        </p:spPr>
      </p:pic>
      <p:pic>
        <p:nvPicPr>
          <p:cNvPr id="10" name="Picture 6" descr="heart24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43372" y="4679141"/>
            <a:ext cx="2143140" cy="2178859"/>
          </a:xfrm>
          <a:prstGeom prst="rect">
            <a:avLst/>
          </a:prstGeom>
          <a:noFill/>
        </p:spPr>
      </p:pic>
      <p:pic>
        <p:nvPicPr>
          <p:cNvPr id="11" name="Picture 6" descr="heart24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8453" y="1214422"/>
            <a:ext cx="1995547" cy="202880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12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120"/>
                            </p:stCondLst>
                            <p:childTnLst>
                              <p:par>
                                <p:cTn id="2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16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16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16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16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329510" cy="1582726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latin typeface="Arial Black" pitchFamily="34" charset="0"/>
              </a:rPr>
              <a:t>У Франції</a:t>
            </a:r>
            <a:endParaRPr lang="ru-RU" sz="6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1500174"/>
            <a:ext cx="4071966" cy="51435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>
                <a:solidFill>
                  <a:srgbClr val="353090"/>
                </a:solidFill>
                <a:latin typeface="Arial Black" pitchFamily="34" charset="0"/>
              </a:rPr>
              <a:t>пристрасні французи намагаються цього дня традиційно дарувати один одному каблучки </a:t>
            </a:r>
            <a:endParaRPr lang="ru-RU" sz="3600" b="1" dirty="0">
              <a:solidFill>
                <a:srgbClr val="353090"/>
              </a:solidFill>
              <a:latin typeface="Arial Black" pitchFamily="34" charset="0"/>
            </a:endParaRPr>
          </a:p>
        </p:txBody>
      </p:sp>
      <p:pic>
        <p:nvPicPr>
          <p:cNvPr id="4" name="Picture 2" descr="D:\клипарты\любовь\2c1d17786d0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4857752" cy="5072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625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5757906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latin typeface="Arial Black" pitchFamily="34" charset="0"/>
              </a:rPr>
              <a:t>В Данії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37147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Arial Black" pitchFamily="34" charset="0"/>
              </a:rPr>
              <a:t>люди надсилають один одному засушені </a:t>
            </a:r>
            <a:r>
              <a:rPr lang="uk-UA" sz="3600" b="1" dirty="0" smtClean="0">
                <a:solidFill>
                  <a:schemeClr val="bg1"/>
                </a:solidFill>
                <a:latin typeface="Arial Black" pitchFamily="34" charset="0"/>
              </a:rPr>
              <a:t>білі</a:t>
            </a:r>
            <a:r>
              <a:rPr lang="uk-UA" sz="3600" b="1" dirty="0" smtClean="0">
                <a:solidFill>
                  <a:srgbClr val="002060"/>
                </a:solidFill>
                <a:latin typeface="Arial Black" pitchFamily="34" charset="0"/>
              </a:rPr>
              <a:t> квіти.</a:t>
            </a:r>
            <a:endParaRPr lang="uk-UA" sz="3600" dirty="0">
              <a:latin typeface="Arial Black" pitchFamily="34" charset="0"/>
            </a:endParaRPr>
          </a:p>
        </p:txBody>
      </p:sp>
      <p:pic>
        <p:nvPicPr>
          <p:cNvPr id="4" name="Picture 3" descr="D:\клипарты\любовь\488e4f07eb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071942"/>
            <a:ext cx="3143272" cy="31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500174"/>
            <a:ext cx="4381504" cy="292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 descr="D:\клипарты\любовь\488e4f07eb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28" y="4071942"/>
            <a:ext cx="3143272" cy="31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50" accel="5000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150" accel="50000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6951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2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3399"/>
                </a:solidFill>
                <a:latin typeface="Arial Black" pitchFamily="34" charset="0"/>
              </a:rPr>
              <a:t>Історія свята</a:t>
            </a:r>
            <a:endParaRPr lang="ru-RU" sz="4800" dirty="0">
              <a:solidFill>
                <a:srgbClr val="FF3399"/>
              </a:solidFill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3901809" cy="2928958"/>
          </a:xfrm>
          <a:prstGeom prst="rect">
            <a:avLst/>
          </a:prstGeom>
          <a:noFill/>
          <a:ln w="19050">
            <a:solidFill>
              <a:srgbClr val="FF3399"/>
            </a:solidFill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8596" y="4929198"/>
            <a:ext cx="6500858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000" dirty="0">
                <a:solidFill>
                  <a:srgbClr val="0070C0"/>
                </a:solidFill>
                <a:latin typeface="Arial Black" pitchFamily="34" charset="0"/>
              </a:rPr>
              <a:t>на </a:t>
            </a:r>
            <a:r>
              <a:rPr lang="uk-UA" sz="4000" dirty="0">
                <a:solidFill>
                  <a:srgbClr val="00B050"/>
                </a:solidFill>
                <a:latin typeface="Arial Black" pitchFamily="34" charset="0"/>
              </a:rPr>
              <a:t>Україні</a:t>
            </a:r>
            <a:r>
              <a:rPr lang="uk-UA" sz="4000" dirty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uk-UA" sz="4000" dirty="0" smtClean="0">
                <a:solidFill>
                  <a:srgbClr val="0070C0"/>
                </a:solidFill>
                <a:latin typeface="Arial Black" pitchFamily="34" charset="0"/>
              </a:rPr>
              <a:t>–</a:t>
            </a:r>
          </a:p>
          <a:p>
            <a:pPr lvl="0" algn="ctr">
              <a:spcBef>
                <a:spcPct val="0"/>
              </a:spcBef>
              <a:defRPr/>
            </a:pPr>
            <a:r>
              <a:rPr lang="uk-UA" sz="40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uk-UA" sz="4000" dirty="0">
                <a:solidFill>
                  <a:srgbClr val="0070C0"/>
                </a:solidFill>
                <a:latin typeface="Arial Black" pitchFamily="34" charset="0"/>
              </a:rPr>
              <a:t>з початку </a:t>
            </a:r>
            <a:r>
              <a:rPr lang="uk-UA" sz="4000" dirty="0" smtClean="0">
                <a:solidFill>
                  <a:srgbClr val="00B0F0"/>
                </a:solidFill>
                <a:latin typeface="Arial Black" pitchFamily="34" charset="0"/>
              </a:rPr>
              <a:t>1990-х</a:t>
            </a:r>
            <a:endParaRPr lang="ru-RU" sz="40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143372" y="1357298"/>
            <a:ext cx="4786346" cy="35004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День святого </a:t>
            </a: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Валентина</a:t>
            </a: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– свято всіх </a:t>
            </a: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закоханих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– відзначається в Європі з 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ХІІІ ст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.,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dirty="0" smtClean="0">
                <a:solidFill>
                  <a:srgbClr val="0070C0"/>
                </a:solidFill>
                <a:latin typeface="Arial Black" pitchFamily="34" charset="0"/>
                <a:ea typeface="+mj-ea"/>
                <a:cs typeface="+mj-cs"/>
              </a:rPr>
              <a:t>В США – </a:t>
            </a:r>
            <a:r>
              <a:rPr lang="uk-UA" sz="4000" dirty="0" smtClean="0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  <a:ea typeface="+mj-ea"/>
                <a:cs typeface="+mj-cs"/>
              </a:rPr>
              <a:t>з 1977 </a:t>
            </a:r>
            <a:r>
              <a:rPr lang="uk-UA" sz="4000" dirty="0" smtClean="0">
                <a:solidFill>
                  <a:srgbClr val="0070C0"/>
                </a:solidFill>
                <a:latin typeface="Arial Black" pitchFamily="34" charset="0"/>
                <a:ea typeface="+mj-ea"/>
                <a:cs typeface="+mj-cs"/>
              </a:rPr>
              <a:t>р.,</a:t>
            </a:r>
          </a:p>
        </p:txBody>
      </p:sp>
      <p:pic>
        <p:nvPicPr>
          <p:cNvPr id="8" name="Picture 5" descr="D:\анимашки\анимашки\валентинки\tn_gallery_2_211_2233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500570"/>
            <a:ext cx="2190752" cy="219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9" name="Picture 6" descr="55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642918"/>
            <a:ext cx="704850" cy="714375"/>
          </a:xfrm>
          <a:prstGeom prst="rect">
            <a:avLst/>
          </a:prstGeom>
          <a:noFill/>
        </p:spPr>
      </p:pic>
      <p:pic>
        <p:nvPicPr>
          <p:cNvPr id="10" name="Picture 6" descr="55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28604"/>
            <a:ext cx="704850" cy="714375"/>
          </a:xfrm>
          <a:prstGeom prst="rect">
            <a:avLst/>
          </a:prstGeom>
          <a:noFill/>
        </p:spPr>
      </p:pic>
      <p:pic>
        <p:nvPicPr>
          <p:cNvPr id="11" name="Picture 6" descr="55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357826"/>
            <a:ext cx="704850" cy="714375"/>
          </a:xfrm>
          <a:prstGeom prst="rect">
            <a:avLst/>
          </a:prstGeom>
          <a:noFill/>
        </p:spPr>
      </p:pic>
      <p:pic>
        <p:nvPicPr>
          <p:cNvPr id="12" name="Picture 6" descr="55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5000636"/>
            <a:ext cx="704850" cy="714375"/>
          </a:xfrm>
          <a:prstGeom prst="rect">
            <a:avLst/>
          </a:prstGeom>
          <a:noFill/>
        </p:spPr>
      </p:pic>
      <p:pic>
        <p:nvPicPr>
          <p:cNvPr id="13" name="Picture 6" descr="55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142984"/>
            <a:ext cx="704850" cy="7143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9485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8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80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200"/>
                            </p:stCondLst>
                            <p:childTnLst>
                              <p:par>
                                <p:cTn id="5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6667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200"/>
                            </p:stCondLst>
                            <p:childTnLst>
                              <p:par>
                                <p:cTn id="5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357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156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latin typeface="Arial Black" pitchFamily="34" charset="0"/>
              </a:rPr>
              <a:t>В Японії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500174"/>
            <a:ext cx="4500594" cy="2328866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найпоширенішим подарунком вважається шоколад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" name="Picture 4" descr="D:\валентинов день\7c8260ed2043759e2ff8dab6091562dd.jpg"/>
          <p:cNvPicPr>
            <a:picLocks noChangeAspect="1" noChangeArrowheads="1"/>
          </p:cNvPicPr>
          <p:nvPr/>
        </p:nvPicPr>
        <p:blipFill>
          <a:blip r:embed="rId2"/>
          <a:srcRect r="21259"/>
          <a:stretch>
            <a:fillRect/>
          </a:stretch>
        </p:blipFill>
        <p:spPr bwMode="auto">
          <a:xfrm>
            <a:off x="285720" y="1571612"/>
            <a:ext cx="4286280" cy="4083050"/>
          </a:xfrm>
          <a:prstGeom prst="rect">
            <a:avLst/>
          </a:prstGeom>
          <a:noFill/>
          <a:ln w="19050">
            <a:solidFill>
              <a:srgbClr val="FF3399"/>
            </a:solidFill>
          </a:ln>
        </p:spPr>
      </p:pic>
      <p:pic>
        <p:nvPicPr>
          <p:cNvPr id="6" name="Picture 3" descr="71889125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463925"/>
            <a:ext cx="4067175" cy="33940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562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5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2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2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2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20" y="214290"/>
            <a:ext cx="7858180" cy="1143000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0070C0"/>
                </a:solidFill>
                <a:latin typeface="Arial Black" pitchFamily="34" charset="0"/>
              </a:rPr>
              <a:t>Але в деяких країнах,</a:t>
            </a:r>
            <a:endParaRPr lang="ru-RU" sz="4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785926"/>
            <a:ext cx="42576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зокрема в Саудівській Аравії, </a:t>
            </a:r>
            <a:r>
              <a:rPr lang="uk-UA" sz="3600" b="1" dirty="0" smtClean="0">
                <a:solidFill>
                  <a:srgbClr val="C00000"/>
                </a:solidFill>
                <a:latin typeface="Arial Black" pitchFamily="34" charset="0"/>
              </a:rPr>
              <a:t>суворо заборонено </a:t>
            </a:r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святкувати День святого Валентина</a:t>
            </a:r>
            <a:endParaRPr lang="ru-RU" sz="3600" b="1" dirty="0">
              <a:solidFill>
                <a:schemeClr val="bg2">
                  <a:lumMod val="2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" name="Picture 2" descr="D:\клипарты\любовь\937c537f6d65.png"/>
          <p:cNvPicPr>
            <a:picLocks noChangeAspect="1" noChangeArrowheads="1"/>
          </p:cNvPicPr>
          <p:nvPr/>
        </p:nvPicPr>
        <p:blipFill>
          <a:blip r:embed="rId2"/>
          <a:srcRect r="65248"/>
          <a:stretch>
            <a:fillRect/>
          </a:stretch>
        </p:blipFill>
        <p:spPr bwMode="auto">
          <a:xfrm>
            <a:off x="-142908" y="0"/>
            <a:ext cx="3071802" cy="7459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клипарты\любовь\937c537f6d65.png"/>
          <p:cNvPicPr>
            <a:picLocks noChangeAspect="1" noChangeArrowheads="1"/>
          </p:cNvPicPr>
          <p:nvPr/>
        </p:nvPicPr>
        <p:blipFill>
          <a:blip r:embed="rId2"/>
          <a:srcRect l="2425" t="22366" r="70905" b="23956"/>
          <a:stretch>
            <a:fillRect/>
          </a:stretch>
        </p:blipFill>
        <p:spPr bwMode="auto">
          <a:xfrm>
            <a:off x="2071670" y="1240399"/>
            <a:ext cx="2928958" cy="426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клипарты\любовь\937c537f6d65.png"/>
          <p:cNvPicPr>
            <a:picLocks noChangeAspect="1" noChangeArrowheads="1"/>
          </p:cNvPicPr>
          <p:nvPr/>
        </p:nvPicPr>
        <p:blipFill>
          <a:blip r:embed="rId2"/>
          <a:srcRect l="2425" t="22366" r="70905" b="23956"/>
          <a:stretch>
            <a:fillRect/>
          </a:stretch>
        </p:blipFill>
        <p:spPr bwMode="auto">
          <a:xfrm>
            <a:off x="1714480" y="4273243"/>
            <a:ext cx="1777020" cy="258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клипарты\любовь\937c537f6d65.png"/>
          <p:cNvPicPr>
            <a:picLocks noChangeAspect="1" noChangeArrowheads="1"/>
          </p:cNvPicPr>
          <p:nvPr/>
        </p:nvPicPr>
        <p:blipFill>
          <a:blip r:embed="rId2"/>
          <a:srcRect l="2425" t="22366" r="70905" b="23956"/>
          <a:stretch>
            <a:fillRect/>
          </a:stretch>
        </p:blipFill>
        <p:spPr bwMode="auto">
          <a:xfrm>
            <a:off x="0" y="5169536"/>
            <a:ext cx="1071538" cy="155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клипарты\любовь\937c537f6d65.png"/>
          <p:cNvPicPr>
            <a:picLocks noChangeAspect="1" noChangeArrowheads="1"/>
          </p:cNvPicPr>
          <p:nvPr/>
        </p:nvPicPr>
        <p:blipFill>
          <a:blip r:embed="rId2"/>
          <a:srcRect l="2425" t="22366" r="70905" b="23956"/>
          <a:stretch>
            <a:fillRect/>
          </a:stretch>
        </p:blipFill>
        <p:spPr bwMode="auto">
          <a:xfrm>
            <a:off x="142844" y="0"/>
            <a:ext cx="1285884" cy="187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493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Arial Black" pitchFamily="34" charset="0"/>
              </a:rPr>
              <a:t>ЗІ СВЯТОМ ВСІХ ВАС!!!</a:t>
            </a:r>
            <a:endParaRPr lang="uk-UA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22860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Arial Black" pitchFamily="34" charset="0"/>
              </a:rPr>
              <a:t>Нехай </a:t>
            </a:r>
            <a:r>
              <a:rPr lang="uk-UA" sz="3600" b="1" dirty="0" smtClean="0">
                <a:solidFill>
                  <a:srgbClr val="FF0000"/>
                </a:solidFill>
                <a:latin typeface="Arial Black" pitchFamily="34" charset="0"/>
              </a:rPr>
              <a:t>Святий Валентин </a:t>
            </a:r>
            <a:r>
              <a:rPr lang="uk-UA" sz="3600" b="1" dirty="0" smtClean="0">
                <a:solidFill>
                  <a:srgbClr val="002060"/>
                </a:solidFill>
                <a:latin typeface="Arial Black" pitchFamily="34" charset="0"/>
              </a:rPr>
              <a:t>подарує </a:t>
            </a:r>
            <a:r>
              <a:rPr lang="uk-UA" sz="3600" b="1" dirty="0" smtClean="0">
                <a:solidFill>
                  <a:srgbClr val="C00000"/>
                </a:solidFill>
                <a:latin typeface="Arial Black" pitchFamily="34" charset="0"/>
              </a:rPr>
              <a:t>кохання</a:t>
            </a:r>
            <a:r>
              <a:rPr lang="uk-UA" sz="3600" b="1" dirty="0" smtClean="0">
                <a:solidFill>
                  <a:srgbClr val="002060"/>
                </a:solidFill>
                <a:latin typeface="Arial Black" pitchFamily="34" charset="0"/>
              </a:rPr>
              <a:t> на все </a:t>
            </a:r>
            <a:r>
              <a:rPr lang="uk-UA" sz="3600" b="1" dirty="0" smtClean="0">
                <a:solidFill>
                  <a:srgbClr val="00B050"/>
                </a:solidFill>
                <a:latin typeface="Arial Black" pitchFamily="34" charset="0"/>
              </a:rPr>
              <a:t>життя</a:t>
            </a:r>
            <a:r>
              <a:rPr lang="uk-UA" sz="3600" b="1" dirty="0" smtClean="0">
                <a:solidFill>
                  <a:srgbClr val="002060"/>
                </a:solidFill>
                <a:latin typeface="Arial Black" pitchFamily="34" charset="0"/>
              </a:rPr>
              <a:t>, (якщо ще не подарував, звичайно)</a:t>
            </a:r>
            <a:endParaRPr lang="uk-UA" sz="36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4" name="Picture 3" descr="D:\анимашки\анимашки\валентинки\49925wb2qpjbwh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5"/>
            <a:ext cx="26003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анимашки\анимашки\валентинки\49925wb2qpjbwh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286125"/>
            <a:ext cx="26003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6" name="Picture 3" descr="D:\анимашки\анимашки\валентинки\49925wb2qpjbwh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286125"/>
            <a:ext cx="26003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1268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think-cell Slide" r:id="rId6" imgW="335" imgH="335" progId="TCLayout.ActiveDocument.1">
                  <p:embed/>
                </p:oleObj>
              </mc:Choice>
              <mc:Fallback>
                <p:oleObj name="think-cell Slide" r:id="rId6" imgW="335" imgH="335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4" descr="8799982_1168214539_gifs_45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0" y="357166"/>
            <a:ext cx="9144000" cy="628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>
                <a:solidFill>
                  <a:srgbClr val="00B0F0"/>
                </a:solidFill>
                <a:latin typeface="Arial Black" pitchFamily="34" charset="0"/>
              </a:rPr>
              <a:t>Прийміть наші щирі сердечні вітання</a:t>
            </a:r>
            <a:br>
              <a:rPr lang="uk-UA" sz="4000" b="1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uk-UA" sz="4000" b="1" dirty="0" smtClean="0">
                <a:solidFill>
                  <a:srgbClr val="00B0F0"/>
                </a:solidFill>
                <a:latin typeface="Arial Black" pitchFamily="34" charset="0"/>
              </a:rPr>
              <a:t>Зі святом закоханих, </a:t>
            </a:r>
          </a:p>
          <a:p>
            <a:pPr algn="ctr">
              <a:buNone/>
            </a:pPr>
            <a:r>
              <a:rPr lang="uk-UA" sz="4000" b="1" dirty="0" smtClean="0">
                <a:solidFill>
                  <a:srgbClr val="00B0F0"/>
                </a:solidFill>
                <a:latin typeface="Arial Black" pitchFamily="34" charset="0"/>
              </a:rPr>
              <a:t>святом кохання.</a:t>
            </a:r>
            <a:br>
              <a:rPr lang="uk-UA" sz="4000" b="1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uk-UA" sz="4000" b="1" dirty="0" smtClean="0">
                <a:solidFill>
                  <a:srgbClr val="00B0F0"/>
                </a:solidFill>
                <a:latin typeface="Arial Black" pitchFamily="34" charset="0"/>
              </a:rPr>
              <a:t>Бажаю закоханим більше весни,</a:t>
            </a:r>
            <a:br>
              <a:rPr lang="uk-UA" sz="4000" b="1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uk-UA" sz="4000" b="1" dirty="0" smtClean="0">
                <a:solidFill>
                  <a:srgbClr val="00B0F0"/>
                </a:solidFill>
                <a:latin typeface="Arial Black" pitchFamily="34" charset="0"/>
              </a:rPr>
              <a:t>А тим, хто шукає - кохання знайти!</a:t>
            </a:r>
          </a:p>
          <a:p>
            <a:pPr algn="ctr">
              <a:buNone/>
            </a:pPr>
            <a:endParaRPr lang="uk-UA" sz="36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5257808" cy="6297634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Жив в III ст. в місті </a:t>
            </a:r>
            <a:r>
              <a:rPr lang="uk-UA" sz="2400" b="1" dirty="0" err="1" smtClean="0">
                <a:solidFill>
                  <a:srgbClr val="0070C0"/>
                </a:solidFill>
                <a:latin typeface="Arial Black" pitchFamily="34" charset="0"/>
              </a:rPr>
              <a:t>Тернії</a:t>
            </a: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 (Римська імперія) </a:t>
            </a:r>
            <a:r>
              <a:rPr lang="uk-UA" sz="2400" b="1" dirty="0" smtClean="0">
                <a:solidFill>
                  <a:srgbClr val="C00000"/>
                </a:solidFill>
                <a:latin typeface="Arial Black" pitchFamily="34" charset="0"/>
              </a:rPr>
              <a:t>Святий</a:t>
            </a: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 великомученик </a:t>
            </a:r>
            <a:r>
              <a:rPr lang="uk-UA" sz="2400" b="1" dirty="0" smtClean="0">
                <a:solidFill>
                  <a:srgbClr val="C00000"/>
                </a:solidFill>
                <a:latin typeface="Arial Black" pitchFamily="34" charset="0"/>
              </a:rPr>
              <a:t>Валентин</a:t>
            </a: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. Був він священнослужителем, займався науковими дослідженнями та медичною практикою. Із джерел відомо: арешт епіскопа Валентина був викликаний тим, що римський імператор не дозволяв солдатам своїх легіонів одружуватись, а Валентин тайно вінчав легіонерів та їх любимих.</a:t>
            </a:r>
            <a:endParaRPr lang="uk-UA" sz="2400" dirty="0">
              <a:latin typeface="Arial Black" pitchFamily="34" charset="0"/>
            </a:endParaRPr>
          </a:p>
        </p:txBody>
      </p:sp>
      <p:pic>
        <p:nvPicPr>
          <p:cNvPr id="4" name="Picture 4" descr="D:\валентинов день\snt_valentin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28604"/>
            <a:ext cx="3529377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eart6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5286388"/>
            <a:ext cx="1162050" cy="11620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973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74638"/>
            <a:ext cx="4143404" cy="6369072"/>
          </a:xfrm>
        </p:spPr>
        <p:txBody>
          <a:bodyPr>
            <a:normAutofit fontScale="90000"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В очікуванні покарання в одній із римських тюрем, </a:t>
            </a:r>
            <a:r>
              <a:rPr lang="uk-UA" sz="2400" b="1" dirty="0" smtClean="0">
                <a:solidFill>
                  <a:srgbClr val="FF0000"/>
                </a:solidFill>
                <a:latin typeface="Arial Black" pitchFamily="34" charset="0"/>
              </a:rPr>
              <a:t>Валентин</a:t>
            </a: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 написав листа дочці свого тюремщика та підписався:  </a:t>
            </a:r>
            <a:r>
              <a:rPr lang="uk-UA" sz="2400" b="1" dirty="0" smtClean="0">
                <a:solidFill>
                  <a:srgbClr val="FF3399"/>
                </a:solidFill>
                <a:latin typeface="Arial Black" pitchFamily="34" charset="0"/>
              </a:rPr>
              <a:t>"Ваш Валентин"</a:t>
            </a: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. </a:t>
            </a:r>
            <a:b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Потім зцілив її чудесним чином від сліпоти, але все рівно був страчений. Дата гибелі співпала з римським торжеством на честь </a:t>
            </a:r>
            <a:r>
              <a:rPr lang="uk-UA" sz="2400" b="1" dirty="0" err="1" smtClean="0">
                <a:solidFill>
                  <a:srgbClr val="0070C0"/>
                </a:solidFill>
                <a:latin typeface="Arial Black" pitchFamily="34" charset="0"/>
              </a:rPr>
              <a:t>Юнони</a:t>
            </a: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, богині любові. З тих пір люди кожного року </a:t>
            </a:r>
            <a:r>
              <a:rPr lang="uk-UA" sz="2400" b="1" dirty="0" smtClean="0">
                <a:solidFill>
                  <a:srgbClr val="C00000"/>
                </a:solidFill>
                <a:latin typeface="Arial Black" pitchFamily="34" charset="0"/>
              </a:rPr>
              <a:t>14 лютого </a:t>
            </a: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згадували Валентина та влаштовували </a:t>
            </a:r>
            <a:r>
              <a:rPr lang="uk-UA" sz="2400" b="1" dirty="0" smtClean="0">
                <a:solidFill>
                  <a:srgbClr val="FF3399"/>
                </a:solidFill>
                <a:latin typeface="Arial Black" pitchFamily="34" charset="0"/>
              </a:rPr>
              <a:t>свято</a:t>
            </a: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b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uk-UA" sz="2400" b="1" dirty="0" smtClean="0">
                <a:solidFill>
                  <a:srgbClr val="FF0000"/>
                </a:solidFill>
                <a:latin typeface="Arial Black" pitchFamily="34" charset="0"/>
              </a:rPr>
              <a:t>всіх закоханих</a:t>
            </a:r>
            <a:r>
              <a:rPr lang="uk-UA" sz="2400" b="1" dirty="0" smtClean="0">
                <a:solidFill>
                  <a:srgbClr val="0070C0"/>
                </a:solidFill>
                <a:latin typeface="Arial Black" pitchFamily="34" charset="0"/>
              </a:rPr>
              <a:t>.</a:t>
            </a:r>
            <a:endParaRPr lang="uk-UA" sz="2400" dirty="0">
              <a:latin typeface="Arial Black" pitchFamily="34" charset="0"/>
            </a:endParaRPr>
          </a:p>
        </p:txBody>
      </p:sp>
      <p:pic>
        <p:nvPicPr>
          <p:cNvPr id="4" name="Picture 2" descr="D:\валентинов день\678759f5b2bf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664578"/>
            <a:ext cx="4937581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анимашки\анимашки\валентинки\1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087683"/>
            <a:ext cx="1785950" cy="2770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2400000"/>
            </a:camera>
            <a:lightRig rig="threePt" dir="t"/>
          </a:scene3d>
        </p:spPr>
      </p:pic>
      <p:pic>
        <p:nvPicPr>
          <p:cNvPr id="6" name="Picture 9" descr="love2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642918"/>
            <a:ext cx="3000396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1166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 fontScale="90000"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latin typeface="Arial Black" pitchFamily="34" charset="0"/>
              </a:rPr>
              <a:t>До речі, англійці вважають, що з </a:t>
            </a:r>
            <a:br>
              <a:rPr lang="uk-UA" sz="3200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uk-UA" sz="3200" b="1" dirty="0" smtClean="0">
                <a:solidFill>
                  <a:srgbClr val="FF3399"/>
                </a:solidFill>
                <a:latin typeface="Arial Black" pitchFamily="34" charset="0"/>
              </a:rPr>
              <a:t>14 лютого </a:t>
            </a:r>
            <a:r>
              <a:rPr lang="uk-UA" sz="3200" b="1" dirty="0" smtClean="0">
                <a:solidFill>
                  <a:srgbClr val="0070C0"/>
                </a:solidFill>
                <a:latin typeface="Arial Black" pitchFamily="34" charset="0"/>
              </a:rPr>
              <a:t>природа робить поворот на весну, і у птахів починається сезон шлюбних ігор</a:t>
            </a:r>
            <a:r>
              <a:rPr lang="uk-UA" sz="3200" b="1" dirty="0">
                <a:solidFill>
                  <a:srgbClr val="0070C0"/>
                </a:solidFill>
                <a:latin typeface="Arial Black" pitchFamily="34" charset="0"/>
              </a:rPr>
              <a:t>.</a:t>
            </a:r>
            <a:r>
              <a:rPr lang="uk-UA" sz="3200" b="1" dirty="0" smtClean="0">
                <a:solidFill>
                  <a:srgbClr val="0070C0"/>
                </a:solidFill>
                <a:latin typeface="Arial Black" pitchFamily="34" charset="0"/>
              </a:rPr>
              <a:t> Навіть стара англійська приказка говорить: «В день святого Валентина всі птахи в повітрі </a:t>
            </a:r>
            <a:r>
              <a:rPr lang="uk-UA" sz="3200" b="1" dirty="0" smtClean="0">
                <a:solidFill>
                  <a:srgbClr val="FF3399"/>
                </a:solidFill>
                <a:latin typeface="Arial Black" pitchFamily="34" charset="0"/>
              </a:rPr>
              <a:t>поєднуються парами</a:t>
            </a:r>
            <a:r>
              <a:rPr lang="uk-UA" sz="3200" b="1" dirty="0" smtClean="0">
                <a:solidFill>
                  <a:srgbClr val="0070C0"/>
                </a:solidFill>
                <a:latin typeface="Arial Black" pitchFamily="34" charset="0"/>
              </a:rPr>
              <a:t>».</a:t>
            </a:r>
            <a:endParaRPr lang="uk-UA" sz="3200" dirty="0">
              <a:latin typeface="Arial Black" pitchFamily="34" charset="0"/>
            </a:endParaRPr>
          </a:p>
        </p:txBody>
      </p:sp>
      <p:pic>
        <p:nvPicPr>
          <p:cNvPr id="4" name="Picture 2" descr="D:\валентинов день\0_7350_f28bb0ec_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571874"/>
            <a:ext cx="4429156" cy="2957377"/>
          </a:xfrm>
          <a:prstGeom prst="rect">
            <a:avLst/>
          </a:prstGeom>
          <a:noFill/>
          <a:ln w="19050">
            <a:solidFill>
              <a:srgbClr val="FF3399"/>
            </a:solidFill>
          </a:ln>
        </p:spPr>
      </p:pic>
      <p:pic>
        <p:nvPicPr>
          <p:cNvPr id="5" name="Picture 7" descr="1h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86535">
            <a:off x="1435297" y="4300681"/>
            <a:ext cx="495300" cy="466725"/>
          </a:xfrm>
          <a:prstGeom prst="rect">
            <a:avLst/>
          </a:prstGeom>
          <a:noFill/>
        </p:spPr>
      </p:pic>
      <p:pic>
        <p:nvPicPr>
          <p:cNvPr id="6" name="Picture 7" descr="1h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686016">
            <a:off x="8072462" y="6215082"/>
            <a:ext cx="495300" cy="466725"/>
          </a:xfrm>
          <a:prstGeom prst="rect">
            <a:avLst/>
          </a:prstGeom>
          <a:noFill/>
        </p:spPr>
      </p:pic>
      <p:pic>
        <p:nvPicPr>
          <p:cNvPr id="7" name="Picture 7" descr="1h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441511">
            <a:off x="7733685" y="4387225"/>
            <a:ext cx="495300" cy="466725"/>
          </a:xfrm>
          <a:prstGeom prst="rect">
            <a:avLst/>
          </a:prstGeom>
          <a:noFill/>
        </p:spPr>
      </p:pic>
      <p:pic>
        <p:nvPicPr>
          <p:cNvPr id="8" name="Picture 7" descr="1h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857364"/>
            <a:ext cx="495300" cy="466725"/>
          </a:xfrm>
          <a:prstGeom prst="rect">
            <a:avLst/>
          </a:prstGeom>
          <a:noFill/>
        </p:spPr>
      </p:pic>
      <p:pic>
        <p:nvPicPr>
          <p:cNvPr id="9" name="Picture 7" descr="1h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08425">
            <a:off x="500034" y="5786454"/>
            <a:ext cx="495300" cy="466725"/>
          </a:xfrm>
          <a:prstGeom prst="rect">
            <a:avLst/>
          </a:prstGeom>
          <a:noFill/>
        </p:spPr>
      </p:pic>
      <p:pic>
        <p:nvPicPr>
          <p:cNvPr id="10" name="Picture 7" descr="1h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52" y="2714620"/>
            <a:ext cx="495300" cy="46672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269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3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think-cell Slide" r:id="rId7" imgW="335" imgH="335" progId="TCLayout.ActiveDocument.1">
                  <p:embed/>
                </p:oleObj>
              </mc:Choice>
              <mc:Fallback>
                <p:oleObj name="think-cell Slide" r:id="rId7" imgW="335" imgH="335" progId="TCLayout.ActiveDocument.1">
                  <p:embed/>
                  <p:pic>
                    <p:nvPicPr>
                      <p:cNvPr id="0" name="Picture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4" descr="D:\анимашки\анимашки\валентинки\tn_gallery_2_211_10789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 rot="1568160">
            <a:off x="7210252" y="4492015"/>
            <a:ext cx="1906237" cy="139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57158" y="4214818"/>
            <a:ext cx="8229600" cy="2357454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День 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Святого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Валентина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- 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День </a:t>
            </a:r>
            <a:r>
              <a:rPr lang="uk-UA" sz="2800" dirty="0" smtClean="0">
                <a:solidFill>
                  <a:srgbClr val="FF3399"/>
                </a:solidFill>
                <a:latin typeface="Arial Black" pitchFamily="34" charset="0"/>
              </a:rPr>
              <a:t>закоханих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й </a:t>
            </a:r>
            <a:r>
              <a:rPr lang="uk-UA" sz="2800" dirty="0" smtClean="0">
                <a:solidFill>
                  <a:srgbClr val="00B0F0"/>
                </a:solidFill>
                <a:latin typeface="Arial Black" pitchFamily="34" charset="0"/>
              </a:rPr>
              <a:t>щасливих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.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Люди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люблять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і </a:t>
            </a:r>
            <a:r>
              <a:rPr lang="uk-UA" sz="2800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чекають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,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А чого? Самі </a:t>
            </a: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не знають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…</a:t>
            </a:r>
            <a:endParaRPr lang="uk-UA" sz="2800" dirty="0">
              <a:solidFill>
                <a:srgbClr val="353090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 rot="20472607">
            <a:off x="402983" y="721029"/>
            <a:ext cx="5028757" cy="3334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33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313296309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86512" y="1285860"/>
            <a:ext cx="2611286" cy="2500306"/>
          </a:xfrm>
          <a:prstGeom prst="rect">
            <a:avLst/>
          </a:prstGeom>
          <a:noFill/>
          <a:ln w="19050">
            <a:solidFill>
              <a:srgbClr val="FF3399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2744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1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68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68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68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68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20" accel="100000" fill="hold">
                                          <p:stCondLst>
                                            <p:cond delay="36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20" accel="100000" fill="hold">
                                          <p:stCondLst>
                                            <p:cond delay="36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think-cell Slide" r:id="rId9" imgW="335" imgH="335" progId="TCLayout.ActiveDocument.1">
                  <p:embed/>
                </p:oleObj>
              </mc:Choice>
              <mc:Fallback>
                <p:oleObj name="think-cell Slide" r:id="rId9" imgW="335" imgH="335" progId="TCLayout.ActiveDocument.1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4" descr="D:\анимашки\анимашки\валентинки\indexCA08QYFE.gif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-108520" y="1052735"/>
            <a:ext cx="4500594" cy="545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500298" y="274638"/>
            <a:ext cx="6186502" cy="2297106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У цей день 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все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може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статись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: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Кожен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може </a:t>
            </a:r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закохатись.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/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Будуть </a:t>
            </a:r>
            <a:r>
              <a:rPr lang="uk-UA" sz="2800" dirty="0" smtClean="0">
                <a:solidFill>
                  <a:srgbClr val="FF3399"/>
                </a:solidFill>
                <a:latin typeface="Arial Black" pitchFamily="34" charset="0"/>
              </a:rPr>
              <a:t>серденька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співати,</a:t>
            </a:r>
            <a:b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</a:b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Будуть 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квіти</a:t>
            </a:r>
            <a:r>
              <a:rPr lang="uk-UA" sz="2800" dirty="0" smtClean="0">
                <a:solidFill>
                  <a:srgbClr val="353090"/>
                </a:solidFill>
                <a:latin typeface="Arial Black" pitchFamily="34" charset="0"/>
              </a:rPr>
              <a:t> дарувати,</a:t>
            </a:r>
            <a:endParaRPr lang="uk-UA" sz="2800" dirty="0">
              <a:solidFill>
                <a:srgbClr val="353090"/>
              </a:solidFill>
              <a:latin typeface="Arial Black" pitchFamily="34" charset="0"/>
            </a:endParaRPr>
          </a:p>
        </p:txBody>
      </p:sp>
      <p:pic>
        <p:nvPicPr>
          <p:cNvPr id="8" name="Picture 2" descr="D:\клипарты\любовь\клипнн.png"/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4392074" y="2276872"/>
            <a:ext cx="3761905" cy="380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D:\клипарты\любовь\abbdaa9bea27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 rot="948120">
            <a:off x="494567" y="334774"/>
            <a:ext cx="1002778" cy="849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клипарты\любовь\352f4ea6e0df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 rot="11417564" flipV="1">
            <a:off x="7789857" y="2863848"/>
            <a:ext cx="98605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600000" rev="0"/>
            </a:camera>
            <a:lightRig rig="threePt" dir="t"/>
          </a:scene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900"/>
                            </p:stCondLst>
                            <p:childTnLst>
                              <p:par>
                                <p:cTn id="2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.i.RkK4UGLgCurHptub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rhzLWlsI0GmlK2KWdLAU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hS3OknuWEGXou0Mnxl9r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hqiWFCQJUKbdaw1lIN9O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6sTO0QWnke28zNsw5IVN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gtFo2DV_kWThkA9Ln89O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wNQ1grlZUq0MAl_uZYVq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0s9D9Bn6UqA6S72BHZoW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rEDO82GO0Onn4ASihbZM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WSmxrGC3Eygb6AQo1kSW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89zHMMCcEaBfrOxU6R_j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8fKNOw3CkeIn6NleUhH3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44HDonYRUeNrBdt5tSdi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PsNVQXdQE6Khww6jsHQA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Vwwep3p7U6oBqds4MVUZ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7FRjUPKoUWf3vwABKb4i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9hF4Qw4Hk.y23ZLQ9vFs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dhNulkInUWL2kRUe2Ks6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5RX9tNukimf0.XAeo8E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5k6U15mlku1O9INDOR5u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.M_iBu7IEC1GMe4kcTne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m5kJMrj0UGMKNMh4Kyn.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0REKCKNP0mtnzAVK4.wo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GMZ9f.moEeSPmpX0ep0h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GiHsVceEE21K6.MjwOJd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akKgly7v0yw4ZAA1Etv_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L3MyoBhqEqfnxMFd8sGH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MPKPdlodkKdxzxCIdNlA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nbPkKwqc0CC3FbKovtuL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.A84iM6wE.F2yhOMoMqq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gp_WEfpcEKTP2d9QcZTF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_Shrr7hHESF16_TQhLnM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h38VB8e_kejWvSejI8YW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Xe7zqTqrU2eWAyU0tn1C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GlvjtQ1QkyyqyQ6_YR0Yg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1NKTHrpakSKrB7loHbkT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BgIjimk4E6vX89jZsXFW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QYlUlSUxUCSldex9.EZD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DqqGMQLUO2RSkwtL6hW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2gDIHBxB0WlexvFgptc_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Whqdig1hU67W96O.aWv1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nCw_Vf3Jka0.uu4H_gGi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7tEl2iPOEWq_nElgIQZM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fZ4r_wE50aznQnZkjuM5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gCvh5VliUOMR.Aw3hUqc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e9BSlwLQkyYnWHkTkctr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pIk5o5Ahkq8TxXP0Sd5m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6996</TotalTime>
  <Words>619</Words>
  <Application>Microsoft Office PowerPoint</Application>
  <PresentationFormat>Экран (4:3)</PresentationFormat>
  <Paragraphs>71</Paragraphs>
  <Slides>43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Arial Black</vt:lpstr>
      <vt:lpstr>Calibri</vt:lpstr>
      <vt:lpstr>Times New Roman</vt:lpstr>
      <vt:lpstr>Тема Office</vt:lpstr>
      <vt:lpstr>think-cell Slide</vt:lpstr>
      <vt:lpstr>Виховний захід до Дня Святого Валентина : «Любіть любов, я вас благаю!»</vt:lpstr>
      <vt:lpstr>Презентация PowerPoint</vt:lpstr>
      <vt:lpstr>Звідусіль слова кохання, Поцілунків відчування. Люди люблять і цілують, Всім серця свої дарують.</vt:lpstr>
      <vt:lpstr>Історія свята</vt:lpstr>
      <vt:lpstr>Жив в III ст. в місті Тернії (Римська імперія) Святий великомученик Валентин. Був він священнослужителем, займався науковими дослідженнями та медичною практикою. Із джерел відомо: арешт епіскопа Валентина був викликаний тим, що римський імператор не дозволяв солдатам своїх легіонів одружуватись, а Валентин тайно вінчав легіонерів та їх любимих.</vt:lpstr>
      <vt:lpstr>В очікуванні покарання в одній із римських тюрем, Валентин написав листа дочці свого тюремщика та підписався:  "Ваш Валентин".  Потім зцілив її чудесним чином від сліпоти, але все рівно був страчений. Дата гибелі співпала з римським торжеством на честь Юнони, богині любові. З тих пір люди кожного року 14 лютого згадували Валентина та влаштовували свято  всіх закоханих.</vt:lpstr>
      <vt:lpstr>До речі, англійці вважають, що з  14 лютого природа робить поворот на весну, і у птахів починається сезон шлюбних ігор. Навіть стара англійська приказка говорить: «В день святого Валентина всі птахи в повітрі поєднуються парами».</vt:lpstr>
      <vt:lpstr>День Святого Валентина -  День закоханих й щасливих. Люди люблять і чекають, А чого? Самі не знають…</vt:lpstr>
      <vt:lpstr>У цей день все може статись: Кожен може закохатись. Будуть серденька співати, Будуть квіти дарувати,</vt:lpstr>
      <vt:lpstr>Будуть усмішки сіяти, Хлопці на гітарах грати. Свято ласощів й кохання, Свято радощів й бажання.</vt:lpstr>
      <vt:lpstr>Все червоне і чудове, Все мрійливе і казкове. Навкруги сердець багато. Кожен хоче ВІДЧУВАТИ</vt:lpstr>
      <vt:lpstr>Кохання – це дерево, воно виростає само собою, пускає коріння глибоко в усю нашу істоту і нерідко продовжує зеленіти і цвісти навіть на руїнах нашого серця.  (Віктор Гюго)</vt:lpstr>
      <vt:lpstr>Кохати - це не значить дивитися один на одного, кохати – це значить разом дивитися в одному напрямку.   (Антуан де Сент-Екзюпері ) </vt:lpstr>
      <vt:lpstr>Кохання приносить не тільки радість, а й біду. І все-таки це прекрасно.   (Максим Горький) </vt:lpstr>
      <vt:lpstr>Кохання надихає на великі справи, і воно ж заважає їх здійснювати.   (Олександр Дюма – син.) </vt:lpstr>
      <vt:lpstr>Любовь дороже всех сокровищ. Она – алмаз, которого не могут купить даже самые богатые люди. Она – целый мир, хотя ее обнимают двумя руками.  (Мавр Иокай)</vt:lpstr>
      <vt:lpstr>Коханню всього мало. Воно має щастя, а хоче раю, має рай - хоче неба.    (Віктор Гюго) </vt:lpstr>
      <vt:lpstr>Кохати треба так, щоб пройти повз тисячу ще кращих і жодного разу не обернутися.                                                           (Антуан де Сент-Екзюпері) </vt:lpstr>
      <vt:lpstr>Символи  Дня  Святого Валентина</vt:lpstr>
      <vt:lpstr>Серце</vt:lpstr>
      <vt:lpstr>Купідон</vt:lpstr>
      <vt:lpstr>Презентация PowerPoint</vt:lpstr>
      <vt:lpstr>Презентация PowerPoint</vt:lpstr>
      <vt:lpstr>Презентация PowerPoint</vt:lpstr>
      <vt:lpstr>Презентация PowerPoint</vt:lpstr>
      <vt:lpstr>Ніжність, довіра</vt:lpstr>
      <vt:lpstr>Птахи кохання</vt:lpstr>
      <vt:lpstr>Традиційно кохання символізують голуби. Вони вважаються улюбленими птахами Венери.  Вони все життя не змінюють пари та разом турбуються про пташенят.  Ці птахи - символи вірності та любові,  а також символи дня Святого Валентина.</vt:lpstr>
      <vt:lpstr>Презентация PowerPoint</vt:lpstr>
      <vt:lpstr>Презентация PowerPoint</vt:lpstr>
      <vt:lpstr>В багатьох країнах світу прийнято в день свого одруження обмінюватися каблучками.</vt:lpstr>
      <vt:lpstr>Рукавички</vt:lpstr>
      <vt:lpstr>Традиції</vt:lpstr>
      <vt:lpstr>Солодкий день</vt:lpstr>
      <vt:lpstr>В Англії</vt:lpstr>
      <vt:lpstr>В Америці</vt:lpstr>
      <vt:lpstr>Прийнято також дарувати один одному сердечка, які наливаються валентинками. Їх виготовляють з паперу, хутра, коштовного (і не дуже) каміння, тощо.</vt:lpstr>
      <vt:lpstr>У Франції</vt:lpstr>
      <vt:lpstr>В Данії</vt:lpstr>
      <vt:lpstr>В Японії</vt:lpstr>
      <vt:lpstr>Але в деяких країнах,</vt:lpstr>
      <vt:lpstr>ЗІ СВЯТОМ ВСІХ ВАС!!!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</dc:creator>
  <cp:lastModifiedBy>user</cp:lastModifiedBy>
  <cp:revision>176</cp:revision>
  <dcterms:created xsi:type="dcterms:W3CDTF">2012-02-11T03:41:10Z</dcterms:created>
  <dcterms:modified xsi:type="dcterms:W3CDTF">2017-01-16T18:35:46Z</dcterms:modified>
</cp:coreProperties>
</file>