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2" r:id="rId2"/>
    <p:sldId id="256" r:id="rId3"/>
    <p:sldId id="264" r:id="rId4"/>
    <p:sldId id="268" r:id="rId5"/>
    <p:sldId id="257" r:id="rId6"/>
    <p:sldId id="265" r:id="rId7"/>
    <p:sldId id="258" r:id="rId8"/>
    <p:sldId id="266" r:id="rId9"/>
    <p:sldId id="259" r:id="rId10"/>
    <p:sldId id="267" r:id="rId11"/>
    <p:sldId id="269" r:id="rId12"/>
    <p:sldId id="263" r:id="rId1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0000"/>
    <a:srgbClr val="FFFF99"/>
    <a:srgbClr val="FF6600"/>
    <a:srgbClr val="C947A7"/>
    <a:srgbClr val="FF66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5EF98-1FE7-4082-A244-0D71B4CFBDD8}" type="datetimeFigureOut">
              <a:rPr lang="uk-UA" smtClean="0"/>
              <a:pPr/>
              <a:t>19.01.2016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D630A6-0596-47CF-81DC-8572D850385B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5460-AE21-41FD-924E-097DAE76441A}" type="datetimeFigureOut">
              <a:rPr lang="uk-UA" smtClean="0"/>
              <a:pPr/>
              <a:t>19.01.2016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D46A4-967E-47D1-B2D1-79161873D8D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5460-AE21-41FD-924E-097DAE76441A}" type="datetimeFigureOut">
              <a:rPr lang="uk-UA" smtClean="0"/>
              <a:pPr/>
              <a:t>19.01.2016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D46A4-967E-47D1-B2D1-79161873D8D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5460-AE21-41FD-924E-097DAE76441A}" type="datetimeFigureOut">
              <a:rPr lang="uk-UA" smtClean="0"/>
              <a:pPr/>
              <a:t>19.01.2016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D46A4-967E-47D1-B2D1-79161873D8D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5460-AE21-41FD-924E-097DAE76441A}" type="datetimeFigureOut">
              <a:rPr lang="uk-UA" smtClean="0"/>
              <a:pPr/>
              <a:t>19.01.2016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D46A4-967E-47D1-B2D1-79161873D8D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5460-AE21-41FD-924E-097DAE76441A}" type="datetimeFigureOut">
              <a:rPr lang="uk-UA" smtClean="0"/>
              <a:pPr/>
              <a:t>19.01.2016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D46A4-967E-47D1-B2D1-79161873D8D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5460-AE21-41FD-924E-097DAE76441A}" type="datetimeFigureOut">
              <a:rPr lang="uk-UA" smtClean="0"/>
              <a:pPr/>
              <a:t>19.01.2016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D46A4-967E-47D1-B2D1-79161873D8D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5460-AE21-41FD-924E-097DAE76441A}" type="datetimeFigureOut">
              <a:rPr lang="uk-UA" smtClean="0"/>
              <a:pPr/>
              <a:t>19.01.2016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D46A4-967E-47D1-B2D1-79161873D8D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5460-AE21-41FD-924E-097DAE76441A}" type="datetimeFigureOut">
              <a:rPr lang="uk-UA" smtClean="0"/>
              <a:pPr/>
              <a:t>19.01.2016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D46A4-967E-47D1-B2D1-79161873D8D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5460-AE21-41FD-924E-097DAE76441A}" type="datetimeFigureOut">
              <a:rPr lang="uk-UA" smtClean="0"/>
              <a:pPr/>
              <a:t>19.01.2016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D46A4-967E-47D1-B2D1-79161873D8D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5460-AE21-41FD-924E-097DAE76441A}" type="datetimeFigureOut">
              <a:rPr lang="uk-UA" smtClean="0"/>
              <a:pPr/>
              <a:t>19.01.2016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D46A4-967E-47D1-B2D1-79161873D8D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55460-AE21-41FD-924E-097DAE76441A}" type="datetimeFigureOut">
              <a:rPr lang="uk-UA" smtClean="0"/>
              <a:pPr/>
              <a:t>19.01.2016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D46A4-967E-47D1-B2D1-79161873D8D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55460-AE21-41FD-924E-097DAE76441A}" type="datetimeFigureOut">
              <a:rPr lang="uk-UA" smtClean="0"/>
              <a:pPr/>
              <a:t>19.01.2016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D46A4-967E-47D1-B2D1-79161873D8D8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3314" name="Picture 2" descr="http://www.zastavki.com/pictures/640x480/2012/Drawn_wallpapers_Green_Planet_013437_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764704"/>
            <a:ext cx="7709162" cy="707886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r>
              <a:rPr lang="uk-UA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ЗБЕРІГАЙ  САМ – НАВЧИ  ІНШОГО!</a:t>
            </a:r>
            <a:endParaRPr lang="uk-UA" sz="40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2500306"/>
            <a:ext cx="3071834" cy="707886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r>
              <a:rPr lang="uk-UA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Підготувала </a:t>
            </a:r>
          </a:p>
          <a:p>
            <a:r>
              <a:rPr lang="uk-UA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вчитель математики</a:t>
            </a:r>
          </a:p>
          <a:p>
            <a:r>
              <a:rPr lang="uk-UA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ЗШ №2 </a:t>
            </a:r>
            <a:r>
              <a:rPr lang="uk-UA" sz="2400" b="1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м.Зеленодольська</a:t>
            </a:r>
            <a:r>
              <a:rPr lang="uk-UA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r>
              <a:rPr lang="uk-UA" sz="2400" b="1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Мартиняк</a:t>
            </a:r>
            <a:r>
              <a:rPr lang="uk-UA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О.В.</a:t>
            </a:r>
            <a:endParaRPr lang="uk-UA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err="1" smtClean="0">
                <a:solidFill>
                  <a:srgbClr val="00B050"/>
                </a:solidFill>
              </a:rPr>
              <a:t>Розв</a:t>
            </a:r>
            <a:r>
              <a:rPr lang="en-US" b="1" i="1" dirty="0" smtClean="0">
                <a:solidFill>
                  <a:srgbClr val="00B050"/>
                </a:solidFill>
              </a:rPr>
              <a:t>’</a:t>
            </a:r>
            <a:r>
              <a:rPr lang="ru-RU" b="1" i="1" dirty="0" err="1" smtClean="0">
                <a:solidFill>
                  <a:srgbClr val="00B050"/>
                </a:solidFill>
              </a:rPr>
              <a:t>яж</a:t>
            </a:r>
            <a:r>
              <a:rPr lang="uk-UA" b="1" i="1" dirty="0" smtClean="0">
                <a:solidFill>
                  <a:srgbClr val="00B050"/>
                </a:solidFill>
              </a:rPr>
              <a:t>і</a:t>
            </a:r>
            <a:r>
              <a:rPr lang="ru-RU" b="1" i="1" dirty="0" err="1" smtClean="0">
                <a:solidFill>
                  <a:srgbClr val="00B050"/>
                </a:solidFill>
              </a:rPr>
              <a:t>ть</a:t>
            </a:r>
            <a:r>
              <a:rPr lang="ru-RU" b="1" i="1" dirty="0" smtClean="0">
                <a:solidFill>
                  <a:srgbClr val="00B050"/>
                </a:solidFill>
              </a:rPr>
              <a:t> задачу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800" i="1" dirty="0" smtClean="0">
                <a:solidFill>
                  <a:schemeClr val="tx2">
                    <a:lumMod val="75000"/>
                  </a:schemeClr>
                </a:solidFill>
              </a:rPr>
              <a:t>Для приготування їжі сім</a:t>
            </a:r>
            <a:r>
              <a:rPr lang="en-US" sz="2800" i="1" dirty="0" smtClean="0">
                <a:solidFill>
                  <a:schemeClr val="tx2">
                    <a:lumMod val="75000"/>
                  </a:schemeClr>
                </a:solidFill>
              </a:rPr>
              <a:t>’</a:t>
            </a:r>
            <a:r>
              <a:rPr lang="uk-UA" sz="2800" i="1" dirty="0" smtClean="0">
                <a:solidFill>
                  <a:schemeClr val="tx2">
                    <a:lumMod val="75000"/>
                  </a:schemeClr>
                </a:solidFill>
              </a:rPr>
              <a:t>я використовує за місяць 16 м³ газу. Коли домогосподарка</a:t>
            </a:r>
          </a:p>
          <a:p>
            <a:pPr>
              <a:buNone/>
            </a:pPr>
            <a:r>
              <a:rPr lang="uk-UA" sz="2800" i="1" dirty="0" smtClean="0">
                <a:solidFill>
                  <a:schemeClr val="tx2">
                    <a:lumMod val="75000"/>
                  </a:schemeClr>
                </a:solidFill>
              </a:rPr>
              <a:t>стала використовувати правильний посуд</a:t>
            </a:r>
          </a:p>
          <a:p>
            <a:pPr>
              <a:buNone/>
            </a:pPr>
            <a:r>
              <a:rPr lang="uk-UA" sz="2800" i="1" dirty="0" smtClean="0">
                <a:solidFill>
                  <a:schemeClr val="tx2">
                    <a:lumMod val="75000"/>
                  </a:schemeClr>
                </a:solidFill>
              </a:rPr>
              <a:t>(відповідний до розміру плити, без нагару…),</a:t>
            </a:r>
          </a:p>
          <a:p>
            <a:pPr>
              <a:buNone/>
            </a:pPr>
            <a:r>
              <a:rPr lang="uk-UA" sz="2800" i="1" dirty="0" smtClean="0">
                <a:solidFill>
                  <a:schemeClr val="tx2">
                    <a:lumMod val="75000"/>
                  </a:schemeClr>
                </a:solidFill>
              </a:rPr>
              <a:t>витрати скоротились до 12 м³.</a:t>
            </a:r>
          </a:p>
          <a:p>
            <a:pPr>
              <a:buNone/>
            </a:pPr>
            <a:r>
              <a:rPr lang="uk-UA" sz="2800" i="1" dirty="0" smtClean="0">
                <a:solidFill>
                  <a:schemeClr val="tx2">
                    <a:lumMod val="75000"/>
                  </a:schemeClr>
                </a:solidFill>
              </a:rPr>
              <a:t>На скільки відсотків </a:t>
            </a:r>
          </a:p>
          <a:p>
            <a:pPr>
              <a:buNone/>
            </a:pPr>
            <a:r>
              <a:rPr lang="uk-UA" sz="2800" i="1" dirty="0" smtClean="0">
                <a:solidFill>
                  <a:schemeClr val="tx2">
                    <a:lumMod val="75000"/>
                  </a:schemeClr>
                </a:solidFill>
              </a:rPr>
              <a:t>скоротились витрати газу?</a:t>
            </a:r>
            <a:endParaRPr lang="uk-UA" sz="2800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Битва за ГТ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97152"/>
            <a:ext cx="2555776" cy="1916832"/>
          </a:xfrm>
          <a:prstGeom prst="rect">
            <a:avLst/>
          </a:prstGeom>
          <a:noFill/>
        </p:spPr>
      </p:pic>
      <p:pic>
        <p:nvPicPr>
          <p:cNvPr id="2050" name="Picture 2" descr="Викладачі ВКонтакт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933056"/>
            <a:ext cx="3446599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Плакат по энергосбережению: приготовление пищ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8024" cy="6669360"/>
          </a:xfrm>
          <a:prstGeom prst="rect">
            <a:avLst/>
          </a:prstGeom>
          <a:noFill/>
        </p:spPr>
      </p:pic>
      <p:pic>
        <p:nvPicPr>
          <p:cNvPr id="5" name="Picture 4" descr="Плакат по энергосбережению: кипячение вод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5" y="0"/>
            <a:ext cx="4355975" cy="6669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3794" name="Picture 2" descr="Дякую за увагу - Презентация 17666/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9144000" cy="6858001"/>
          </a:xfrm>
          <a:prstGeom prst="rect">
            <a:avLst/>
          </a:prstGeom>
          <a:noFill/>
        </p:spPr>
      </p:pic>
      <p:pic>
        <p:nvPicPr>
          <p:cNvPr id="1030" name="Picture 6" descr="Экономим электроэнергию с комфортным освещением - НПК &quot;ЭкоСвет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573016"/>
            <a:ext cx="1950310" cy="2592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16632"/>
            <a:ext cx="5372133" cy="918102"/>
          </a:xfrm>
        </p:spPr>
        <p:txBody>
          <a:bodyPr>
            <a:normAutofit fontScale="90000"/>
          </a:bodyPr>
          <a:lstStyle/>
          <a:p>
            <a:r>
              <a:rPr lang="uk-UA" sz="2400" b="1" i="1" dirty="0" smtClean="0">
                <a:solidFill>
                  <a:srgbClr val="C00000"/>
                </a:solidFill>
              </a:rPr>
              <a:t>                       </a:t>
            </a:r>
            <a:r>
              <a:rPr lang="uk-UA" sz="3600" b="1" i="1" dirty="0" smtClean="0">
                <a:solidFill>
                  <a:srgbClr val="C00000"/>
                </a:solidFill>
              </a:rPr>
              <a:t>Відгадайте ключове слово</a:t>
            </a:r>
            <a:endParaRPr lang="uk-UA" sz="3600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060848"/>
            <a:ext cx="4283968" cy="2484276"/>
          </a:xfrm>
        </p:spPr>
        <p:txBody>
          <a:bodyPr>
            <a:noAutofit/>
          </a:bodyPr>
          <a:lstStyle/>
          <a:p>
            <a:pPr algn="l"/>
            <a:r>
              <a:rPr lang="uk-UA" sz="1800" b="1" dirty="0" smtClean="0">
                <a:solidFill>
                  <a:schemeClr val="accent4">
                    <a:lumMod val="50000"/>
                  </a:schemeClr>
                </a:solidFill>
              </a:rPr>
              <a:t>1. Предмет, який вивчається в школі.</a:t>
            </a:r>
          </a:p>
          <a:p>
            <a:pPr algn="l"/>
            <a:r>
              <a:rPr lang="uk-UA" sz="1800" b="1" dirty="0" smtClean="0">
                <a:solidFill>
                  <a:schemeClr val="accent4">
                    <a:lumMod val="50000"/>
                  </a:schemeClr>
                </a:solidFill>
              </a:rPr>
              <a:t>2. Число, на яке ділиться дане число.</a:t>
            </a:r>
          </a:p>
          <a:p>
            <a:pPr algn="l"/>
            <a:r>
              <a:rPr lang="uk-UA" sz="1800" b="1" dirty="0" smtClean="0">
                <a:solidFill>
                  <a:schemeClr val="accent4">
                    <a:lumMod val="50000"/>
                  </a:schemeClr>
                </a:solidFill>
              </a:rPr>
              <a:t>3. Число, яке має більше ніж два   </a:t>
            </a:r>
          </a:p>
          <a:p>
            <a:pPr algn="l"/>
            <a:r>
              <a:rPr lang="uk-UA" sz="1800" b="1" dirty="0" smtClean="0">
                <a:solidFill>
                  <a:schemeClr val="accent4">
                    <a:lumMod val="50000"/>
                  </a:schemeClr>
                </a:solidFill>
              </a:rPr>
              <a:t>      дільники.</a:t>
            </a:r>
          </a:p>
          <a:p>
            <a:pPr marL="342900" indent="-342900" algn="l"/>
            <a:r>
              <a:rPr lang="uk-UA" sz="1800" b="1" dirty="0" smtClean="0">
                <a:solidFill>
                  <a:schemeClr val="accent4">
                    <a:lumMod val="50000"/>
                  </a:schemeClr>
                </a:solidFill>
              </a:rPr>
              <a:t>4. Ділення чисельника і знаменника дробу на одне і те саме число,  відмінне від нуля.</a:t>
            </a:r>
          </a:p>
          <a:p>
            <a:pPr marL="342900" indent="-342900" algn="l"/>
            <a:r>
              <a:rPr lang="uk-UA" sz="1800" b="1" dirty="0" smtClean="0">
                <a:solidFill>
                  <a:schemeClr val="accent4">
                    <a:lumMod val="50000"/>
                  </a:schemeClr>
                </a:solidFill>
              </a:rPr>
              <a:t>5. Кут більший за 0° та менший за 90°.</a:t>
            </a:r>
          </a:p>
          <a:p>
            <a:pPr marL="342900" indent="-342900" algn="l"/>
            <a:r>
              <a:rPr lang="uk-UA" sz="1800" b="1" dirty="0" smtClean="0">
                <a:solidFill>
                  <a:schemeClr val="accent4">
                    <a:lumMod val="50000"/>
                  </a:schemeClr>
                </a:solidFill>
              </a:rPr>
              <a:t>6. Число, яке має тільки два дільники.</a:t>
            </a:r>
          </a:p>
          <a:p>
            <a:pPr marL="342900" indent="-342900" algn="l"/>
            <a:r>
              <a:rPr lang="uk-UA" sz="1800" b="1" dirty="0" smtClean="0">
                <a:solidFill>
                  <a:schemeClr val="accent4">
                    <a:lumMod val="50000"/>
                  </a:schemeClr>
                </a:solidFill>
              </a:rPr>
              <a:t>7. Числа, які відрізняються тільки знаками.</a:t>
            </a:r>
          </a:p>
          <a:p>
            <a:pPr marL="342900" indent="-342900" algn="l"/>
            <a:r>
              <a:rPr lang="uk-UA" sz="1800" b="1" dirty="0" smtClean="0">
                <a:solidFill>
                  <a:schemeClr val="accent4">
                    <a:lumMod val="50000"/>
                  </a:schemeClr>
                </a:solidFill>
              </a:rPr>
              <a:t>8. Відокремлює цілу частину від дробової.</a:t>
            </a:r>
          </a:p>
          <a:p>
            <a:pPr marL="342900" indent="-342900" algn="l"/>
            <a:r>
              <a:rPr lang="uk-UA" sz="1800" b="1" dirty="0" smtClean="0">
                <a:solidFill>
                  <a:schemeClr val="accent4">
                    <a:lumMod val="50000"/>
                  </a:schemeClr>
                </a:solidFill>
              </a:rPr>
              <a:t>9. Відрізок, що сполучає центр кола та будь-яку точку кола.</a:t>
            </a:r>
            <a:endParaRPr lang="uk-UA" sz="1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1266" name="Picture 2" descr="Блог - Персональный сай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620688"/>
            <a:ext cx="1976875" cy="1404156"/>
          </a:xfrm>
          <a:prstGeom prst="rect">
            <a:avLst/>
          </a:prstGeom>
          <a:noFill/>
        </p:spPr>
      </p:pic>
      <p:pic>
        <p:nvPicPr>
          <p:cNvPr id="11268" name="Picture 4" descr="Клипарт ученая сова, для Фотошоп в PSD и PNG, без фона Канцтовары Клипарты для Фотошоп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8640"/>
            <a:ext cx="2208244" cy="1800200"/>
          </a:xfrm>
          <a:prstGeom prst="rect">
            <a:avLst/>
          </a:prstGeom>
          <a:noFill/>
        </p:spPr>
      </p:pic>
      <p:pic>
        <p:nvPicPr>
          <p:cNvPr id="11270" name="Picture 6" descr="Листва и лампы - векторный клипарт &quot; NIFIGA-SEBE.RU - фотографии, клипарты, вектор, картинки и шаблон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5763125"/>
            <a:ext cx="903582" cy="1094875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l="31562" t="42080" r="31972" b="29029"/>
          <a:stretch>
            <a:fillRect/>
          </a:stretch>
        </p:blipFill>
        <p:spPr bwMode="auto">
          <a:xfrm>
            <a:off x="4071902" y="2357430"/>
            <a:ext cx="507209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786314" y="2357430"/>
          <a:ext cx="3600400" cy="3520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</a:tblGrid>
              <a:tr h="352039"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м</a:t>
                      </a:r>
                      <a:endParaRPr lang="uk-UA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а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т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е</a:t>
                      </a:r>
                      <a:endParaRPr lang="uk-UA" sz="15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м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а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т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и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к</a:t>
                      </a:r>
                      <a:endParaRPr lang="uk-UA" sz="15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а</a:t>
                      </a:r>
                      <a:endParaRPr lang="uk-UA" sz="15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143504" y="2714620"/>
          <a:ext cx="2520280" cy="3520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</a:tblGrid>
              <a:tr h="352039"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д</a:t>
                      </a:r>
                      <a:endParaRPr lang="uk-UA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і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л</a:t>
                      </a:r>
                      <a:endParaRPr lang="uk-UA" sz="15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ь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н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и</a:t>
                      </a:r>
                      <a:endParaRPr lang="uk-UA" sz="15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к</a:t>
                      </a:r>
                      <a:endParaRPr lang="uk-UA" sz="15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4071934" y="3071810"/>
          <a:ext cx="2880320" cy="3520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</a:tblGrid>
              <a:tr h="352039"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с</a:t>
                      </a:r>
                      <a:endParaRPr lang="uk-UA" sz="15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к</a:t>
                      </a:r>
                      <a:endParaRPr lang="uk-UA" sz="15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л</a:t>
                      </a:r>
                      <a:endParaRPr lang="uk-UA" sz="15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а</a:t>
                      </a:r>
                      <a:endParaRPr lang="uk-UA" sz="15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д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е</a:t>
                      </a:r>
                      <a:endParaRPr lang="uk-UA" sz="15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н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е</a:t>
                      </a:r>
                      <a:endParaRPr lang="uk-UA" sz="15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5543600" y="3429000"/>
          <a:ext cx="3600400" cy="3520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</a:tblGrid>
              <a:tr h="352039"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с</a:t>
                      </a:r>
                      <a:endParaRPr lang="uk-UA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к</a:t>
                      </a:r>
                      <a:endParaRPr lang="uk-UA" sz="15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о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р</a:t>
                      </a:r>
                      <a:endParaRPr lang="uk-UA" sz="15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о</a:t>
                      </a:r>
                      <a:endParaRPr lang="uk-UA" sz="15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ч</a:t>
                      </a:r>
                      <a:endParaRPr lang="uk-UA" sz="15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е</a:t>
                      </a:r>
                      <a:endParaRPr lang="uk-UA" sz="15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н</a:t>
                      </a:r>
                      <a:endParaRPr lang="uk-UA" sz="15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н</a:t>
                      </a:r>
                      <a:endParaRPr lang="uk-UA" sz="15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я</a:t>
                      </a:r>
                      <a:endParaRPr lang="uk-UA" sz="15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4786314" y="3786190"/>
          <a:ext cx="2520280" cy="3520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</a:tblGrid>
              <a:tr h="352039"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г</a:t>
                      </a:r>
                      <a:endParaRPr lang="uk-UA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о</a:t>
                      </a:r>
                      <a:endParaRPr lang="uk-UA" sz="15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с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т</a:t>
                      </a:r>
                      <a:endParaRPr lang="uk-UA" sz="15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р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и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й</a:t>
                      </a:r>
                      <a:endParaRPr lang="uk-UA" sz="15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5500694" y="4143380"/>
          <a:ext cx="2160240" cy="3520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40"/>
                <a:gridCol w="360040"/>
                <a:gridCol w="360040"/>
                <a:gridCol w="360040"/>
                <a:gridCol w="360040"/>
                <a:gridCol w="360040"/>
              </a:tblGrid>
              <a:tr h="352039"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п</a:t>
                      </a:r>
                      <a:endParaRPr lang="uk-UA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р</a:t>
                      </a:r>
                      <a:endParaRPr lang="uk-UA" sz="15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о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с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т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е</a:t>
                      </a:r>
                      <a:endParaRPr lang="uk-UA" sz="15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4429124" y="4500570"/>
          <a:ext cx="3600400" cy="3520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</a:tblGrid>
              <a:tr h="352039"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п</a:t>
                      </a:r>
                      <a:endParaRPr lang="uk-UA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р</a:t>
                      </a:r>
                      <a:endParaRPr lang="uk-UA" sz="15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о</a:t>
                      </a:r>
                      <a:endParaRPr lang="uk-UA" sz="15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т</a:t>
                      </a:r>
                      <a:endParaRPr lang="uk-UA" sz="15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и</a:t>
                      </a:r>
                      <a:endParaRPr lang="uk-UA" sz="15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л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е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ж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н</a:t>
                      </a:r>
                      <a:endParaRPr lang="uk-UA" sz="15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і</a:t>
                      </a:r>
                      <a:endParaRPr lang="uk-UA" sz="15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857884" y="4857760"/>
          <a:ext cx="1440160" cy="3520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40"/>
                <a:gridCol w="360040"/>
                <a:gridCol w="360040"/>
                <a:gridCol w="360040"/>
              </a:tblGrid>
              <a:tr h="352039"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к</a:t>
                      </a:r>
                      <a:endParaRPr lang="uk-UA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о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м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а</a:t>
                      </a:r>
                      <a:endParaRPr lang="uk-UA" sz="15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5500694" y="5214950"/>
          <a:ext cx="2160240" cy="320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40"/>
                <a:gridCol w="360040"/>
                <a:gridCol w="360040"/>
                <a:gridCol w="360040"/>
                <a:gridCol w="360040"/>
                <a:gridCol w="360040"/>
              </a:tblGrid>
              <a:tr h="280601"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р</a:t>
                      </a:r>
                      <a:endParaRPr lang="uk-UA" sz="15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а</a:t>
                      </a:r>
                      <a:endParaRPr lang="uk-UA" sz="15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д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і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у</a:t>
                      </a:r>
                      <a:endParaRPr lang="uk-UA" sz="1500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500" dirty="0" smtClean="0"/>
                        <a:t>с</a:t>
                      </a:r>
                      <a:endParaRPr lang="uk-UA" sz="15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10944" cy="850106"/>
          </a:xfrm>
        </p:spPr>
        <p:txBody>
          <a:bodyPr/>
          <a:lstStyle/>
          <a:p>
            <a:r>
              <a:rPr lang="uk-UA" sz="3200" b="1" i="1" dirty="0" smtClean="0">
                <a:solidFill>
                  <a:srgbClr val="C00000"/>
                </a:solidFill>
              </a:rPr>
              <a:t> </a:t>
            </a:r>
            <a:r>
              <a:rPr lang="uk-UA" sz="3600" b="1" i="1" dirty="0" err="1" smtClean="0">
                <a:solidFill>
                  <a:srgbClr val="00B050"/>
                </a:solidFill>
              </a:rPr>
              <a:t>Розв</a:t>
            </a:r>
            <a:r>
              <a:rPr lang="en-US" sz="3600" b="1" i="1" dirty="0" smtClean="0">
                <a:solidFill>
                  <a:srgbClr val="00B050"/>
                </a:solidFill>
              </a:rPr>
              <a:t>’</a:t>
            </a:r>
            <a:r>
              <a:rPr lang="ru-RU" sz="3600" b="1" i="1" dirty="0" err="1" smtClean="0">
                <a:solidFill>
                  <a:srgbClr val="00B050"/>
                </a:solidFill>
              </a:rPr>
              <a:t>яж</a:t>
            </a:r>
            <a:r>
              <a:rPr lang="uk-UA" sz="3600" b="1" i="1" dirty="0" smtClean="0">
                <a:solidFill>
                  <a:srgbClr val="00B050"/>
                </a:solidFill>
              </a:rPr>
              <a:t>і</a:t>
            </a:r>
            <a:r>
              <a:rPr lang="ru-RU" sz="3600" b="1" i="1" dirty="0" err="1" smtClean="0">
                <a:solidFill>
                  <a:srgbClr val="00B050"/>
                </a:solidFill>
              </a:rPr>
              <a:t>ть</a:t>
            </a:r>
            <a:r>
              <a:rPr lang="ru-RU" sz="3600" b="1" i="1" dirty="0" smtClean="0">
                <a:solidFill>
                  <a:srgbClr val="00B050"/>
                </a:solidFill>
              </a:rPr>
              <a:t> задачу</a:t>
            </a:r>
            <a:endParaRPr lang="uk-UA" sz="36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8229600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800" i="1" dirty="0" smtClean="0">
                <a:solidFill>
                  <a:srgbClr val="002060"/>
                </a:solidFill>
              </a:rPr>
              <a:t>Скільки електроенергії можна зберегти, якщо на 10 хвилин вимкнути світло під час перерви:</a:t>
            </a:r>
          </a:p>
          <a:p>
            <a:pPr>
              <a:buNone/>
            </a:pPr>
            <a:r>
              <a:rPr lang="uk-UA" sz="2800" i="1" dirty="0" smtClean="0">
                <a:solidFill>
                  <a:srgbClr val="002060"/>
                </a:solidFill>
              </a:rPr>
              <a:t>    1) в одному кабінеті</a:t>
            </a:r>
          </a:p>
          <a:p>
            <a:pPr>
              <a:buNone/>
            </a:pPr>
            <a:r>
              <a:rPr lang="uk-UA" sz="2800" i="1" dirty="0" smtClean="0">
                <a:solidFill>
                  <a:srgbClr val="002060"/>
                </a:solidFill>
              </a:rPr>
              <a:t>    2) в усіх навчальних кабінетах школи</a:t>
            </a:r>
          </a:p>
          <a:p>
            <a:pPr>
              <a:buNone/>
            </a:pPr>
            <a:r>
              <a:rPr lang="uk-UA" sz="2800" i="1" dirty="0" smtClean="0">
                <a:solidFill>
                  <a:schemeClr val="accent3">
                    <a:lumMod val="50000"/>
                  </a:schemeClr>
                </a:solidFill>
              </a:rPr>
              <a:t>         </a:t>
            </a:r>
            <a:r>
              <a:rPr lang="uk-UA" sz="2800" i="1" dirty="0" smtClean="0">
                <a:solidFill>
                  <a:srgbClr val="00B050"/>
                </a:solidFill>
              </a:rPr>
              <a:t>(в кабінеті 6 лампочок по 100 Вт</a:t>
            </a:r>
            <a:r>
              <a:rPr lang="uk-UA" sz="2800" i="1" dirty="0" smtClean="0">
                <a:solidFill>
                  <a:srgbClr val="00B050"/>
                </a:solidFill>
              </a:rPr>
              <a:t>)</a:t>
            </a:r>
          </a:p>
          <a:p>
            <a:pPr>
              <a:buNone/>
            </a:pPr>
            <a:r>
              <a:rPr lang="uk-UA" sz="2800" i="1" dirty="0" smtClean="0">
                <a:solidFill>
                  <a:srgbClr val="00B050"/>
                </a:solidFill>
              </a:rPr>
              <a:t> </a:t>
            </a:r>
            <a:r>
              <a:rPr lang="uk-UA" sz="2800" i="1" dirty="0" smtClean="0">
                <a:solidFill>
                  <a:srgbClr val="00B050"/>
                </a:solidFill>
              </a:rPr>
              <a:t>  </a:t>
            </a:r>
            <a:r>
              <a:rPr lang="uk-UA" sz="2800" i="1" dirty="0" smtClean="0">
                <a:solidFill>
                  <a:srgbClr val="002060"/>
                </a:solidFill>
              </a:rPr>
              <a:t> 3) скільки заощадимо гривень</a:t>
            </a:r>
            <a:r>
              <a:rPr lang="uk-UA" sz="2800" i="1" dirty="0" smtClean="0">
                <a:solidFill>
                  <a:srgbClr val="00B050"/>
                </a:solidFill>
              </a:rPr>
              <a:t>     </a:t>
            </a:r>
            <a:endParaRPr lang="uk-UA" sz="2800" i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uk-UA" sz="2800" i="1" dirty="0">
              <a:solidFill>
                <a:srgbClr val="00B050"/>
              </a:solidFill>
            </a:endParaRPr>
          </a:p>
        </p:txBody>
      </p:sp>
      <p:pic>
        <p:nvPicPr>
          <p:cNvPr id="8194" name="Picture 2" descr="http://cs306300.vk.me/g42504247/a_601350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149080"/>
            <a:ext cx="1905000" cy="2514600"/>
          </a:xfrm>
          <a:prstGeom prst="rect">
            <a:avLst/>
          </a:prstGeom>
          <a:noFill/>
        </p:spPr>
      </p:pic>
      <p:pic>
        <p:nvPicPr>
          <p:cNvPr id="8198" name="Picture 6" descr="Ассоциации в картинках (Архив 11) - Страница 23 - Компьютерный форум NoWa.c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07959">
            <a:off x="7111058" y="-351649"/>
            <a:ext cx="2130188" cy="2481819"/>
          </a:xfrm>
          <a:prstGeom prst="rect">
            <a:avLst/>
          </a:prstGeom>
          <a:noFill/>
        </p:spPr>
      </p:pic>
      <p:pic>
        <p:nvPicPr>
          <p:cNvPr id="8200" name="Picture 8" descr="Новост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005064"/>
            <a:ext cx="3096344" cy="273630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000496" y="2071678"/>
            <a:ext cx="11484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solidFill>
                  <a:srgbClr val="C00000"/>
                </a:solidFill>
              </a:rPr>
              <a:t>100 Вт</a:t>
            </a:r>
            <a:endParaRPr lang="uk-UA" sz="28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72264" y="2571744"/>
            <a:ext cx="12221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solidFill>
                  <a:srgbClr val="C00000"/>
                </a:solidFill>
              </a:rPr>
              <a:t>2,4 кВт</a:t>
            </a:r>
            <a:endParaRPr lang="uk-UA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Плакат по энергосбережению: на что хватит 1кВтч энерг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"/>
            <a:ext cx="4572000" cy="6858000"/>
          </a:xfrm>
          <a:prstGeom prst="rect">
            <a:avLst/>
          </a:prstGeom>
          <a:noFill/>
        </p:spPr>
      </p:pic>
      <p:pic>
        <p:nvPicPr>
          <p:cNvPr id="5" name="Picture 2" descr="Плакат по энергосбережению: экономия на освещен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6669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5616624" cy="620688"/>
          </a:xfrm>
        </p:spPr>
        <p:txBody>
          <a:bodyPr>
            <a:normAutofit fontScale="90000"/>
          </a:bodyPr>
          <a:lstStyle/>
          <a:p>
            <a:r>
              <a:rPr lang="uk-UA" sz="2000" b="1" dirty="0" smtClean="0">
                <a:solidFill>
                  <a:srgbClr val="0070C0"/>
                </a:solidFill>
              </a:rPr>
              <a:t/>
            </a:r>
            <a:br>
              <a:rPr lang="uk-UA" sz="2000" b="1" dirty="0" smtClean="0">
                <a:solidFill>
                  <a:srgbClr val="0070C0"/>
                </a:solidFill>
              </a:rPr>
            </a:br>
            <a:r>
              <a:rPr lang="uk-UA" sz="2000" b="1" dirty="0" smtClean="0">
                <a:solidFill>
                  <a:srgbClr val="0070C0"/>
                </a:solidFill>
              </a:rPr>
              <a:t/>
            </a:r>
            <a:br>
              <a:rPr lang="uk-UA" sz="2000" b="1" dirty="0" smtClean="0">
                <a:solidFill>
                  <a:srgbClr val="0070C0"/>
                </a:solidFill>
              </a:rPr>
            </a:br>
            <a:r>
              <a:rPr lang="uk-UA" sz="2000" b="1" dirty="0" smtClean="0">
                <a:solidFill>
                  <a:srgbClr val="0070C0"/>
                </a:solidFill>
              </a:rPr>
              <a:t>                                            </a:t>
            </a:r>
            <a:r>
              <a:rPr lang="uk-UA" sz="3600" b="1" i="1" dirty="0" smtClean="0">
                <a:solidFill>
                  <a:srgbClr val="0070C0"/>
                </a:solidFill>
              </a:rPr>
              <a:t>Відгадайте </a:t>
            </a:r>
            <a:br>
              <a:rPr lang="uk-UA" sz="3600" b="1" i="1" dirty="0" smtClean="0">
                <a:solidFill>
                  <a:srgbClr val="0070C0"/>
                </a:solidFill>
              </a:rPr>
            </a:br>
            <a:r>
              <a:rPr lang="uk-UA" sz="3600" b="1" i="1" dirty="0" smtClean="0">
                <a:solidFill>
                  <a:srgbClr val="0070C0"/>
                </a:solidFill>
              </a:rPr>
              <a:t>                  ключове слово</a:t>
            </a:r>
            <a:br>
              <a:rPr lang="uk-UA" sz="3600" b="1" i="1" dirty="0" smtClean="0">
                <a:solidFill>
                  <a:srgbClr val="0070C0"/>
                </a:solidFill>
              </a:rPr>
            </a:br>
            <a:r>
              <a:rPr lang="uk-UA" sz="3600" b="1" i="1" dirty="0" smtClean="0">
                <a:solidFill>
                  <a:srgbClr val="0070C0"/>
                </a:solidFill>
              </a:rPr>
              <a:t/>
            </a:r>
            <a:br>
              <a:rPr lang="uk-UA" sz="3600" b="1" i="1" dirty="0" smtClean="0">
                <a:solidFill>
                  <a:srgbClr val="0070C0"/>
                </a:solidFill>
              </a:rPr>
            </a:br>
            <a:endParaRPr lang="uk-UA" sz="3600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2132856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1.  Сота частина числа.</a:t>
            </a:r>
          </a:p>
          <a:p>
            <a:pPr marL="342900" indent="-342900"/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2.  Відстань від початку  координат до точки, що позначає</a:t>
            </a:r>
          </a:p>
          <a:p>
            <a:pPr marL="342900" indent="-342900"/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     дане число на координатній прямій.</a:t>
            </a:r>
          </a:p>
          <a:p>
            <a:pPr marL="342900" indent="-342900"/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3.  Число, яке пишуть зі знаком  “-”.</a:t>
            </a:r>
          </a:p>
          <a:p>
            <a:pPr marL="342900" indent="-342900"/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4. Число, яке пишуть зі знаком  “+”.</a:t>
            </a:r>
            <a:endParaRPr lang="uk-UA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4338" name="Picture 2" descr="Репетитор по математике: продам в разделе Услуги по выгодной цене, в продаже Репетитор по математике с комментариями пользовате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88640"/>
            <a:ext cx="2612056" cy="1872208"/>
          </a:xfrm>
          <a:prstGeom prst="rect">
            <a:avLst/>
          </a:prstGeom>
          <a:noFill/>
        </p:spPr>
      </p:pic>
      <p:pic>
        <p:nvPicPr>
          <p:cNvPr id="14340" name="Picture 4" descr="Методический кабинет МБОУ О(С)ОШ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541" y="134634"/>
            <a:ext cx="2472139" cy="1782198"/>
          </a:xfrm>
          <a:prstGeom prst="rect">
            <a:avLst/>
          </a:prstGeom>
          <a:noFill/>
        </p:spPr>
      </p:pic>
      <p:pic>
        <p:nvPicPr>
          <p:cNvPr id="14346" name="Picture 10" descr="Енергозбереженн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869160"/>
            <a:ext cx="2880320" cy="1988840"/>
          </a:xfrm>
          <a:prstGeom prst="rect">
            <a:avLst/>
          </a:prstGeom>
          <a:noFill/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0" y="4214818"/>
          <a:ext cx="6408710" cy="216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2610"/>
                <a:gridCol w="582610"/>
                <a:gridCol w="582610"/>
                <a:gridCol w="582610"/>
                <a:gridCol w="582610"/>
                <a:gridCol w="582610"/>
                <a:gridCol w="582610"/>
                <a:gridCol w="582610"/>
                <a:gridCol w="582610"/>
                <a:gridCol w="582610"/>
                <a:gridCol w="582610"/>
              </a:tblGrid>
              <a:tr h="503118"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77002"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7002"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3118"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2100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000232" y="4214818"/>
          <a:ext cx="4714912" cy="5031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9364"/>
                <a:gridCol w="589364"/>
                <a:gridCol w="589364"/>
                <a:gridCol w="589364"/>
                <a:gridCol w="589364"/>
                <a:gridCol w="589364"/>
                <a:gridCol w="589364"/>
                <a:gridCol w="589364"/>
              </a:tblGrid>
              <a:tr h="503118"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в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і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д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с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о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т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о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к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428728" y="4714884"/>
          <a:ext cx="3495660" cy="5770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2610"/>
                <a:gridCol w="582610"/>
                <a:gridCol w="582610"/>
                <a:gridCol w="582610"/>
                <a:gridCol w="582610"/>
                <a:gridCol w="582610"/>
              </a:tblGrid>
              <a:tr h="577002"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м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о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д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у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л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ь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857224" y="5286388"/>
          <a:ext cx="4078270" cy="5770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2610"/>
                <a:gridCol w="582610"/>
                <a:gridCol w="582610"/>
                <a:gridCol w="582610"/>
                <a:gridCol w="582610"/>
                <a:gridCol w="582610"/>
                <a:gridCol w="582610"/>
              </a:tblGrid>
              <a:tr h="577002"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в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і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д</a:t>
                      </a:r>
                      <a:r>
                        <a:rPr lang="en-US" sz="2100" dirty="0" smtClean="0"/>
                        <a:t>’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є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м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н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е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85720" y="5857892"/>
          <a:ext cx="4078270" cy="5031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2610"/>
                <a:gridCol w="582610"/>
                <a:gridCol w="582610"/>
                <a:gridCol w="582610"/>
                <a:gridCol w="582610"/>
                <a:gridCol w="582610"/>
                <a:gridCol w="582610"/>
              </a:tblGrid>
              <a:tr h="503118"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д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о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д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а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т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н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100" dirty="0" smtClean="0"/>
                        <a:t>е</a:t>
                      </a:r>
                      <a:endParaRPr lang="uk-UA" sz="21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i="1" dirty="0" err="1" smtClean="0">
                <a:solidFill>
                  <a:srgbClr val="00B050"/>
                </a:solidFill>
              </a:rPr>
              <a:t>Розв</a:t>
            </a:r>
            <a:r>
              <a:rPr lang="en-US" sz="3600" b="1" i="1" dirty="0" smtClean="0">
                <a:solidFill>
                  <a:srgbClr val="00B050"/>
                </a:solidFill>
              </a:rPr>
              <a:t>’</a:t>
            </a:r>
            <a:r>
              <a:rPr lang="ru-RU" sz="3600" b="1" i="1" dirty="0" err="1" smtClean="0">
                <a:solidFill>
                  <a:srgbClr val="00B050"/>
                </a:solidFill>
              </a:rPr>
              <a:t>яж</a:t>
            </a:r>
            <a:r>
              <a:rPr lang="uk-UA" sz="3600" b="1" i="1" dirty="0" smtClean="0">
                <a:solidFill>
                  <a:srgbClr val="00B050"/>
                </a:solidFill>
              </a:rPr>
              <a:t>і</a:t>
            </a:r>
            <a:r>
              <a:rPr lang="ru-RU" sz="3600" b="1" i="1" dirty="0" err="1" smtClean="0">
                <a:solidFill>
                  <a:srgbClr val="00B050"/>
                </a:solidFill>
              </a:rPr>
              <a:t>ть</a:t>
            </a:r>
            <a:r>
              <a:rPr lang="ru-RU" sz="3600" b="1" i="1" dirty="0" smtClean="0">
                <a:solidFill>
                  <a:srgbClr val="00B050"/>
                </a:solidFill>
              </a:rPr>
              <a:t> задачу</a:t>
            </a:r>
            <a:endParaRPr lang="uk-UA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uk-UA" i="1" dirty="0" smtClean="0">
                <a:solidFill>
                  <a:schemeClr val="tx2">
                    <a:lumMod val="75000"/>
                  </a:schemeClr>
                </a:solidFill>
              </a:rPr>
              <a:t>З крану капає вода зі швидкістю 1 капля за секунду. Об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</a:rPr>
              <a:t>’</a:t>
            </a:r>
            <a:r>
              <a:rPr lang="uk-UA" i="1" dirty="0" err="1" smtClean="0">
                <a:solidFill>
                  <a:schemeClr val="tx2">
                    <a:lumMod val="75000"/>
                  </a:schemeClr>
                </a:solidFill>
              </a:rPr>
              <a:t>єм</a:t>
            </a:r>
            <a:r>
              <a:rPr lang="uk-UA" i="1" dirty="0" smtClean="0">
                <a:solidFill>
                  <a:schemeClr val="tx2">
                    <a:lumMod val="75000"/>
                  </a:schemeClr>
                </a:solidFill>
              </a:rPr>
              <a:t> однієї каплі 0,05 </a:t>
            </a:r>
            <a:r>
              <a:rPr lang="uk-UA" i="1" dirty="0" err="1" smtClean="0">
                <a:solidFill>
                  <a:schemeClr val="tx2">
                    <a:lumMod val="75000"/>
                  </a:schemeClr>
                </a:solidFill>
              </a:rPr>
              <a:t>мл</a:t>
            </a:r>
            <a:r>
              <a:rPr lang="uk-UA" i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uk-UA" i="1" dirty="0" smtClean="0">
                <a:solidFill>
                  <a:schemeClr val="tx2">
                    <a:lumMod val="75000"/>
                  </a:schemeClr>
                </a:solidFill>
              </a:rPr>
              <a:t>    Скільки води витікає :</a:t>
            </a:r>
          </a:p>
          <a:p>
            <a:pPr>
              <a:buNone/>
            </a:pPr>
            <a:r>
              <a:rPr lang="uk-UA" i="1" dirty="0" smtClean="0">
                <a:solidFill>
                  <a:schemeClr val="tx2">
                    <a:lumMod val="75000"/>
                  </a:schemeClr>
                </a:solidFill>
              </a:rPr>
              <a:t>                        1) за  годину;    </a:t>
            </a:r>
            <a:endParaRPr lang="uk-UA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i="1" dirty="0" smtClean="0">
                <a:solidFill>
                  <a:schemeClr val="tx2">
                    <a:lumMod val="75000"/>
                  </a:schemeClr>
                </a:solidFill>
              </a:rPr>
              <a:t>                        2) за  добу;        </a:t>
            </a:r>
            <a:endParaRPr lang="uk-UA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i="1" dirty="0" smtClean="0">
                <a:solidFill>
                  <a:schemeClr val="tx2">
                    <a:lumMod val="75000"/>
                  </a:schemeClr>
                </a:solidFill>
              </a:rPr>
              <a:t>                        3) за рік?            </a:t>
            </a:r>
            <a:endParaRPr lang="uk-UA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dirty="0" smtClean="0"/>
              <a:t>                                     </a:t>
            </a:r>
            <a:endParaRPr lang="uk-UA" dirty="0"/>
          </a:p>
        </p:txBody>
      </p:sp>
      <p:pic>
        <p:nvPicPr>
          <p:cNvPr id="3074" name="Picture 2" descr="Водопроводный кран - Стоковое фото Ng Siow Boon #40572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068960"/>
            <a:ext cx="2088232" cy="2088232"/>
          </a:xfrm>
          <a:prstGeom prst="rect">
            <a:avLst/>
          </a:prstGeom>
          <a:noFill/>
        </p:spPr>
      </p:pic>
      <p:pic>
        <p:nvPicPr>
          <p:cNvPr id="3076" name="Picture 4" descr="Зеленоград. Объявления от Столичной ярмарки"/>
          <p:cNvPicPr>
            <a:picLocks noChangeAspect="1" noChangeArrowheads="1"/>
          </p:cNvPicPr>
          <p:nvPr/>
        </p:nvPicPr>
        <p:blipFill>
          <a:blip r:embed="rId3" cstate="print"/>
          <a:srcRect l="2268" t="2268" r="4748" b="9284"/>
          <a:stretch>
            <a:fillRect/>
          </a:stretch>
        </p:blipFill>
        <p:spPr bwMode="auto">
          <a:xfrm>
            <a:off x="6300192" y="4221089"/>
            <a:ext cx="2793540" cy="2636912"/>
          </a:xfrm>
          <a:prstGeom prst="rect">
            <a:avLst/>
          </a:prstGeom>
          <a:noFill/>
        </p:spPr>
      </p:pic>
      <p:pic>
        <p:nvPicPr>
          <p:cNvPr id="3078" name="Picture 6" descr="Комментарии &quot; Страшные истории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725144"/>
            <a:ext cx="2887080" cy="1484784"/>
          </a:xfrm>
          <a:prstGeom prst="rect">
            <a:avLst/>
          </a:prstGeom>
          <a:noFill/>
        </p:spPr>
      </p:pic>
      <p:pic>
        <p:nvPicPr>
          <p:cNvPr id="3080" name="Picture 8" descr="Дневник Лара_С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16632"/>
            <a:ext cx="1030144" cy="1556791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148064" y="3284985"/>
          <a:ext cx="2088232" cy="17281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8232"/>
              </a:tblGrid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800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60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800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2800" b="1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5364088" y="3284984"/>
            <a:ext cx="10727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800" b="1" i="1" dirty="0" smtClean="0">
                <a:solidFill>
                  <a:srgbClr val="C00000"/>
                </a:solidFill>
              </a:rPr>
              <a:t>180</a:t>
            </a:r>
            <a:r>
              <a:rPr lang="uk-UA" b="1" i="1" dirty="0" smtClean="0">
                <a:solidFill>
                  <a:srgbClr val="C00000"/>
                </a:solidFill>
              </a:rPr>
              <a:t> </a:t>
            </a:r>
            <a:r>
              <a:rPr lang="uk-UA" b="1" i="1" dirty="0" err="1" smtClean="0">
                <a:solidFill>
                  <a:srgbClr val="C00000"/>
                </a:solidFill>
              </a:rPr>
              <a:t>мл</a:t>
            </a:r>
            <a:endParaRPr lang="uk-UA" b="1" dirty="0" smtClean="0"/>
          </a:p>
        </p:txBody>
      </p:sp>
      <p:sp>
        <p:nvSpPr>
          <p:cNvPr id="16" name="Прямоугольник 15"/>
          <p:cNvSpPr/>
          <p:nvPr/>
        </p:nvSpPr>
        <p:spPr>
          <a:xfrm>
            <a:off x="5148064" y="3861048"/>
            <a:ext cx="2076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800" b="1" i="1" dirty="0" smtClean="0">
                <a:solidFill>
                  <a:srgbClr val="C00000"/>
                </a:solidFill>
              </a:rPr>
              <a:t>4320 мл≈4 л</a:t>
            </a:r>
            <a:endParaRPr lang="uk-UA" sz="2800" b="1" dirty="0" smtClean="0"/>
          </a:p>
        </p:txBody>
      </p:sp>
      <p:sp>
        <p:nvSpPr>
          <p:cNvPr id="17" name="Прямоугольник 16"/>
          <p:cNvSpPr/>
          <p:nvPr/>
        </p:nvSpPr>
        <p:spPr>
          <a:xfrm>
            <a:off x="5220072" y="4437112"/>
            <a:ext cx="1186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800" b="1" i="1" dirty="0" smtClean="0">
                <a:solidFill>
                  <a:srgbClr val="C00000"/>
                </a:solidFill>
              </a:rPr>
              <a:t>1456 л</a:t>
            </a:r>
            <a:endParaRPr lang="uk-UA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2800" b="1" dirty="0" smtClean="0">
                <a:solidFill>
                  <a:srgbClr val="0070C0"/>
                </a:solidFill>
              </a:rPr>
              <a:t> </a:t>
            </a:r>
            <a:r>
              <a:rPr lang="uk-UA" b="1" i="1" dirty="0" smtClean="0">
                <a:solidFill>
                  <a:srgbClr val="C947A7"/>
                </a:solidFill>
              </a:rPr>
              <a:t>Відгадайте </a:t>
            </a:r>
            <a:br>
              <a:rPr lang="uk-UA" b="1" i="1" dirty="0" smtClean="0">
                <a:solidFill>
                  <a:srgbClr val="C947A7"/>
                </a:solidFill>
              </a:rPr>
            </a:br>
            <a:r>
              <a:rPr lang="uk-UA" b="1" i="1" dirty="0" smtClean="0">
                <a:solidFill>
                  <a:srgbClr val="C947A7"/>
                </a:solidFill>
              </a:rPr>
              <a:t>                  ключове слово</a:t>
            </a:r>
            <a:r>
              <a:rPr lang="uk-UA" b="1" i="1" dirty="0" smtClean="0">
                <a:solidFill>
                  <a:srgbClr val="0070C0"/>
                </a:solidFill>
              </a:rPr>
              <a:t/>
            </a:r>
            <a:br>
              <a:rPr lang="uk-UA" b="1" i="1" dirty="0" smtClean="0">
                <a:solidFill>
                  <a:srgbClr val="0070C0"/>
                </a:solidFill>
              </a:rPr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132856"/>
            <a:ext cx="8229600" cy="1666781"/>
          </a:xfrm>
        </p:spPr>
        <p:txBody>
          <a:bodyPr>
            <a:normAutofit fontScale="92500" lnSpcReduction="10000"/>
          </a:bodyPr>
          <a:lstStyle/>
          <a:p>
            <a:pPr>
              <a:buAutoNum type="arabicPeriod"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Одиниця вимірювання довжини.</a:t>
            </a:r>
          </a:p>
          <a:p>
            <a:pPr>
              <a:buAutoNum type="arabicPeriod"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Подія, яка не відбудеться ні за яких умов.</a:t>
            </a:r>
          </a:p>
          <a:p>
            <a:pPr>
              <a:buAutoNum type="arabicPeriod"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Рівність двох відношень.</a:t>
            </a:r>
          </a:p>
          <a:p>
            <a:pPr>
              <a:buAutoNum type="arabicPeriod"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Натуральні числа, нуль та числа протилежні натуральним.</a:t>
            </a:r>
          </a:p>
          <a:p>
            <a:pPr>
              <a:buAutoNum type="arabicPeriod"/>
            </a:pPr>
            <a:r>
              <a:rPr lang="uk-UA" sz="2000" b="1" dirty="0" smtClean="0">
                <a:solidFill>
                  <a:schemeClr val="accent2">
                    <a:lumMod val="50000"/>
                  </a:schemeClr>
                </a:solidFill>
              </a:rPr>
              <a:t>Частка від  ділення двох чисел.</a:t>
            </a:r>
            <a:endParaRPr lang="uk-UA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5362" name="Picture 2" descr="&quot;Как человек без математики жил&quot;. Премия так и осталась не выданной, ибо, по-видимому, не нашлось ни одного сочинителя, котор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2"/>
            <a:ext cx="2747797" cy="1944216"/>
          </a:xfrm>
          <a:prstGeom prst="rect">
            <a:avLst/>
          </a:prstGeom>
          <a:noFill/>
        </p:spPr>
      </p:pic>
      <p:pic>
        <p:nvPicPr>
          <p:cNvPr id="15364" name="Picture 4" descr="Энергосбережение - как перспективное направление реформ ЖК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268760"/>
            <a:ext cx="2880320" cy="1944216"/>
          </a:xfrm>
          <a:prstGeom prst="rect">
            <a:avLst/>
          </a:prstGeom>
          <a:noFill/>
        </p:spPr>
      </p:pic>
      <p:graphicFrame>
        <p:nvGraphicFramePr>
          <p:cNvPr id="15" name="Содержимое 3"/>
          <p:cNvGraphicFramePr>
            <a:graphicFrameLocks/>
          </p:cNvGraphicFramePr>
          <p:nvPr/>
        </p:nvGraphicFramePr>
        <p:xfrm>
          <a:off x="683569" y="4005064"/>
          <a:ext cx="6984778" cy="2520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6186"/>
                <a:gridCol w="576186"/>
                <a:gridCol w="576186"/>
                <a:gridCol w="576186"/>
                <a:gridCol w="576186"/>
                <a:gridCol w="576186"/>
                <a:gridCol w="576186"/>
                <a:gridCol w="576186"/>
                <a:gridCol w="576186"/>
                <a:gridCol w="646973"/>
                <a:gridCol w="505399"/>
                <a:gridCol w="646732"/>
              </a:tblGrid>
              <a:tr h="504056"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50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50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50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50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uk-UA" sz="150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50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150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04056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500" dirty="0"/>
                    </a:p>
                  </a:txBody>
                  <a:tcPr marL="121920" marR="121920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835696" y="4005064"/>
          <a:ext cx="2352264" cy="5184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8066"/>
                <a:gridCol w="588066"/>
                <a:gridCol w="588066"/>
                <a:gridCol w="588066"/>
              </a:tblGrid>
              <a:tr h="518458"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м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е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т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р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2411760" y="4509120"/>
          <a:ext cx="5292594" cy="5184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8066"/>
                <a:gridCol w="588066"/>
                <a:gridCol w="588066"/>
                <a:gridCol w="588066"/>
                <a:gridCol w="588066"/>
                <a:gridCol w="588066"/>
                <a:gridCol w="588066"/>
                <a:gridCol w="588066"/>
                <a:gridCol w="588066"/>
              </a:tblGrid>
              <a:tr h="518458"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н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е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м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о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ж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л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и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в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а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259632" y="5013176"/>
          <a:ext cx="5292594" cy="5184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8066"/>
                <a:gridCol w="588066"/>
                <a:gridCol w="588066"/>
                <a:gridCol w="588066"/>
                <a:gridCol w="588066"/>
                <a:gridCol w="588066"/>
                <a:gridCol w="588066"/>
                <a:gridCol w="588066"/>
                <a:gridCol w="588066"/>
              </a:tblGrid>
              <a:tr h="518458"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п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р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о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п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о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р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ц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і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я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1835696" y="5517232"/>
          <a:ext cx="2352264" cy="5184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8066"/>
                <a:gridCol w="588066"/>
                <a:gridCol w="588066"/>
                <a:gridCol w="588066"/>
              </a:tblGrid>
              <a:tr h="518458"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ц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і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л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і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683568" y="6021288"/>
          <a:ext cx="5880660" cy="5184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8066"/>
                <a:gridCol w="588066"/>
                <a:gridCol w="588066"/>
                <a:gridCol w="588066"/>
                <a:gridCol w="588066"/>
                <a:gridCol w="588066"/>
                <a:gridCol w="588066"/>
                <a:gridCol w="588066"/>
                <a:gridCol w="588066"/>
                <a:gridCol w="588066"/>
              </a:tblGrid>
              <a:tr h="518458"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в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і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д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н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о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ш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е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н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н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 smtClean="0"/>
                        <a:t>я</a:t>
                      </a:r>
                      <a:endParaRPr lang="uk-UA" sz="18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6120680" cy="1143000"/>
          </a:xfrm>
        </p:spPr>
        <p:txBody>
          <a:bodyPr/>
          <a:lstStyle/>
          <a:p>
            <a:r>
              <a:rPr lang="uk-UA" b="1" i="1" dirty="0" err="1" smtClean="0">
                <a:solidFill>
                  <a:srgbClr val="00B050"/>
                </a:solidFill>
              </a:rPr>
              <a:t>Розв</a:t>
            </a:r>
            <a:r>
              <a:rPr lang="en-US" b="1" i="1" dirty="0" smtClean="0">
                <a:solidFill>
                  <a:srgbClr val="00B050"/>
                </a:solidFill>
              </a:rPr>
              <a:t>’</a:t>
            </a:r>
            <a:r>
              <a:rPr lang="ru-RU" b="1" i="1" dirty="0" err="1" smtClean="0">
                <a:solidFill>
                  <a:srgbClr val="00B050"/>
                </a:solidFill>
              </a:rPr>
              <a:t>яж</a:t>
            </a:r>
            <a:r>
              <a:rPr lang="uk-UA" b="1" i="1" dirty="0" smtClean="0">
                <a:solidFill>
                  <a:srgbClr val="00B050"/>
                </a:solidFill>
              </a:rPr>
              <a:t>і</a:t>
            </a:r>
            <a:r>
              <a:rPr lang="ru-RU" b="1" i="1" dirty="0" err="1" smtClean="0">
                <a:solidFill>
                  <a:srgbClr val="00B050"/>
                </a:solidFill>
              </a:rPr>
              <a:t>ть</a:t>
            </a:r>
            <a:r>
              <a:rPr lang="ru-RU" b="1" i="1" dirty="0" smtClean="0">
                <a:solidFill>
                  <a:srgbClr val="00B050"/>
                </a:solidFill>
              </a:rPr>
              <a:t> задачу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7281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800" i="1" dirty="0" smtClean="0">
                <a:solidFill>
                  <a:srgbClr val="7030A0"/>
                </a:solidFill>
              </a:rPr>
              <a:t>Температура повітря в кімнаті спочатку була 15°С. Після того, як утеплили вікна та замінили довгі штори на короткі, температура повітря підвищилась на 30%.</a:t>
            </a:r>
          </a:p>
          <a:p>
            <a:pPr>
              <a:buNone/>
            </a:pPr>
            <a:r>
              <a:rPr lang="uk-UA" sz="2800" i="1" dirty="0" smtClean="0">
                <a:solidFill>
                  <a:srgbClr val="7030A0"/>
                </a:solidFill>
              </a:rPr>
              <a:t>                          Якою стала температура </a:t>
            </a:r>
          </a:p>
          <a:p>
            <a:pPr>
              <a:buNone/>
            </a:pPr>
            <a:r>
              <a:rPr lang="uk-UA" sz="2800" i="1" dirty="0" smtClean="0">
                <a:solidFill>
                  <a:srgbClr val="7030A0"/>
                </a:solidFill>
              </a:rPr>
              <a:t>                          повітря  в кімнаті? </a:t>
            </a:r>
          </a:p>
          <a:p>
            <a:pPr>
              <a:buNone/>
            </a:pPr>
            <a:endParaRPr lang="uk-UA" sz="2800" i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uk-UA" sz="2800" i="1" dirty="0" smtClean="0">
                <a:solidFill>
                  <a:srgbClr val="7030A0"/>
                </a:solidFill>
              </a:rPr>
              <a:t>                                    </a:t>
            </a:r>
            <a:r>
              <a:rPr lang="uk-UA" sz="3600" b="1" i="1" dirty="0" smtClean="0">
                <a:solidFill>
                  <a:srgbClr val="C00000"/>
                </a:solidFill>
              </a:rPr>
              <a:t>19,5°С</a:t>
            </a:r>
            <a:endParaRPr lang="uk-UA" sz="3600" b="1" i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Преимущест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005064"/>
            <a:ext cx="2251886" cy="2736304"/>
          </a:xfrm>
          <a:prstGeom prst="rect">
            <a:avLst/>
          </a:prstGeom>
          <a:noFill/>
        </p:spPr>
      </p:pic>
      <p:pic>
        <p:nvPicPr>
          <p:cNvPr id="2052" name="Picture 4" descr="консервация изображений, стоковых фотографий и иллюстраций Bigsto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077072"/>
            <a:ext cx="2508821" cy="2304256"/>
          </a:xfrm>
          <a:prstGeom prst="rect">
            <a:avLst/>
          </a:prstGeom>
          <a:noFill/>
        </p:spPr>
      </p:pic>
      <p:pic>
        <p:nvPicPr>
          <p:cNvPr id="2054" name="Picture 6" descr="Юмор, анекдоты, шутки))) Записи в рубрике Юмор, анекдоты, шутки))) Большая ошибка мечтать о себе больше, чем следует, и ценить 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0"/>
            <a:ext cx="1717823" cy="1728192"/>
          </a:xfrm>
          <a:prstGeom prst="rect">
            <a:avLst/>
          </a:prstGeom>
          <a:noFill/>
        </p:spPr>
      </p:pic>
      <p:pic>
        <p:nvPicPr>
          <p:cNvPr id="2056" name="Picture 8" descr="Как сэкономить на метро. Узнаем прямо сейчас. Как заработать деньг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304256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2800" b="1" dirty="0" smtClean="0">
                <a:solidFill>
                  <a:srgbClr val="FF6600"/>
                </a:solidFill>
              </a:rPr>
              <a:t>                                      </a:t>
            </a:r>
            <a:r>
              <a:rPr lang="uk-UA" b="1" i="1" dirty="0" smtClean="0">
                <a:solidFill>
                  <a:srgbClr val="FF6600"/>
                </a:solidFill>
              </a:rPr>
              <a:t>Відгадайте </a:t>
            </a:r>
            <a:br>
              <a:rPr lang="uk-UA" b="1" i="1" dirty="0" smtClean="0">
                <a:solidFill>
                  <a:srgbClr val="FF6600"/>
                </a:solidFill>
              </a:rPr>
            </a:br>
            <a:r>
              <a:rPr lang="uk-UA" b="1" i="1" dirty="0" smtClean="0">
                <a:solidFill>
                  <a:srgbClr val="FF6600"/>
                </a:solidFill>
              </a:rPr>
              <a:t>                  ключове слово</a:t>
            </a:r>
            <a:r>
              <a:rPr lang="uk-UA" b="1" i="1" dirty="0" smtClean="0">
                <a:solidFill>
                  <a:srgbClr val="0070C0"/>
                </a:solidFill>
              </a:rPr>
              <a:t/>
            </a:r>
            <a:br>
              <a:rPr lang="uk-UA" b="1" i="1" dirty="0" smtClean="0">
                <a:solidFill>
                  <a:srgbClr val="0070C0"/>
                </a:solidFill>
              </a:rPr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08821"/>
            <a:ext cx="8229600" cy="1504763"/>
          </a:xfrm>
        </p:spPr>
        <p:txBody>
          <a:bodyPr>
            <a:noAutofit/>
          </a:bodyPr>
          <a:lstStyle/>
          <a:p>
            <a:pPr>
              <a:buAutoNum type="arabicPeriod"/>
            </a:pP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Частина прямої, обмежена з одного боку точкою.</a:t>
            </a:r>
          </a:p>
          <a:p>
            <a:pPr>
              <a:buAutoNum type="arabicPeriod"/>
            </a:pP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Одиниця вимірювання кутів.</a:t>
            </a:r>
          </a:p>
          <a:p>
            <a:pPr>
              <a:buAutoNum type="arabicPeriod"/>
            </a:pP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Вимірюється в гектарах.</a:t>
            </a:r>
          </a:p>
          <a:p>
            <a:pPr>
              <a:buAutoNum type="arabicPeriod"/>
            </a:pP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 Прилад для побудови кола.</a:t>
            </a:r>
          </a:p>
          <a:p>
            <a:pPr>
              <a:buAutoNum type="arabicPeriod"/>
            </a:pP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Рівність, що містить невідоме число.</a:t>
            </a:r>
          </a:p>
          <a:p>
            <a:pPr>
              <a:buAutoNum type="arabicPeriod"/>
            </a:pPr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Одиниця вимірювання маси.</a:t>
            </a:r>
            <a:endParaRPr lang="uk-UA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491878" y="4149080"/>
          <a:ext cx="4608513" cy="25382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2057"/>
                <a:gridCol w="512057"/>
                <a:gridCol w="512057"/>
                <a:gridCol w="512057"/>
                <a:gridCol w="512057"/>
                <a:gridCol w="512057"/>
                <a:gridCol w="512057"/>
                <a:gridCol w="512057"/>
                <a:gridCol w="512057"/>
              </a:tblGrid>
              <a:tr h="4230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  <a:tr h="42304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304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304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304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304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140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uk-UA" sz="1400" dirty="0"/>
                    </a:p>
                  </a:txBody>
                  <a:tcPr marL="121920" marR="12192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026" name="Picture 2" descr="Конспект урока геометрии 7 класс по теме &quot;Смежные углы&quot; ИнтерНика - открытое педагогическое объедин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188640"/>
            <a:ext cx="2880320" cy="1656184"/>
          </a:xfrm>
          <a:prstGeom prst="rect">
            <a:avLst/>
          </a:prstGeom>
          <a:noFill/>
        </p:spPr>
      </p:pic>
      <p:pic>
        <p:nvPicPr>
          <p:cNvPr id="1028" name="Picture 4" descr="Папка cmtm математ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05064"/>
            <a:ext cx="2050994" cy="2755177"/>
          </a:xfrm>
          <a:prstGeom prst="rect">
            <a:avLst/>
          </a:prstGeom>
          <a:noFill/>
        </p:spPr>
      </p:pic>
      <p:pic>
        <p:nvPicPr>
          <p:cNvPr id="1032" name="Picture 8" descr="Биокатализатор FFI - рабочие характеристики биокатализаторов топлив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204864"/>
            <a:ext cx="3072341" cy="1800200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499992" y="4149080"/>
          <a:ext cx="3640406" cy="4230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0058"/>
                <a:gridCol w="520058"/>
                <a:gridCol w="520058"/>
                <a:gridCol w="520058"/>
                <a:gridCol w="520058"/>
                <a:gridCol w="520058"/>
                <a:gridCol w="520058"/>
              </a:tblGrid>
              <a:tr h="423047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п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р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о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м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і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н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ь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500430" y="4572008"/>
          <a:ext cx="3120348" cy="4230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0058"/>
                <a:gridCol w="520058"/>
                <a:gridCol w="520058"/>
                <a:gridCol w="520058"/>
                <a:gridCol w="520058"/>
                <a:gridCol w="520058"/>
              </a:tblGrid>
              <a:tr h="423047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г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р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а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д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у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с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000496" y="5000636"/>
          <a:ext cx="2600290" cy="4230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0058"/>
                <a:gridCol w="520058"/>
                <a:gridCol w="520058"/>
                <a:gridCol w="520058"/>
                <a:gridCol w="520058"/>
              </a:tblGrid>
              <a:tr h="423047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п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л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о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щ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а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000496" y="5429264"/>
          <a:ext cx="3640406" cy="4230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0058"/>
                <a:gridCol w="520058"/>
                <a:gridCol w="520058"/>
                <a:gridCol w="520058"/>
                <a:gridCol w="520058"/>
                <a:gridCol w="520058"/>
                <a:gridCol w="520058"/>
              </a:tblGrid>
              <a:tr h="423047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ц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и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р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к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у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л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ь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500430" y="5857892"/>
          <a:ext cx="4160464" cy="4230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0058"/>
                <a:gridCol w="520058"/>
                <a:gridCol w="520058"/>
                <a:gridCol w="520058"/>
                <a:gridCol w="520058"/>
                <a:gridCol w="520058"/>
                <a:gridCol w="520058"/>
                <a:gridCol w="520058"/>
              </a:tblGrid>
              <a:tr h="423047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р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і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в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н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я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н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н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я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000496" y="6286520"/>
          <a:ext cx="2080232" cy="4230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0058"/>
                <a:gridCol w="520058"/>
                <a:gridCol w="520058"/>
                <a:gridCol w="520058"/>
              </a:tblGrid>
              <a:tr h="423047"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т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о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н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а</a:t>
                      </a:r>
                      <a:endParaRPr lang="uk-UA" sz="1400" dirty="0"/>
                    </a:p>
                  </a:txBody>
                  <a:tcPr marL="121920" marR="12192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753</TotalTime>
  <Words>609</Words>
  <Application>Microsoft Office PowerPoint</Application>
  <PresentationFormat>Экран (4:3)</PresentationFormat>
  <Paragraphs>235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                       Відгадайте ключове слово</vt:lpstr>
      <vt:lpstr> Розв’яжіть задачу</vt:lpstr>
      <vt:lpstr>Слайд 4</vt:lpstr>
      <vt:lpstr>                                              Відгадайте                    ключове слово  </vt:lpstr>
      <vt:lpstr>Розв’яжіть задачу</vt:lpstr>
      <vt:lpstr> Відгадайте                    ключове слово </vt:lpstr>
      <vt:lpstr>Розв’яжіть задачу</vt:lpstr>
      <vt:lpstr>                                      Відгадайте                    ключове слово </vt:lpstr>
      <vt:lpstr>Розв’яжіть задачу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Саня</dc:creator>
  <cp:lastModifiedBy>ф</cp:lastModifiedBy>
  <cp:revision>84</cp:revision>
  <dcterms:created xsi:type="dcterms:W3CDTF">2015-01-23T17:30:05Z</dcterms:created>
  <dcterms:modified xsi:type="dcterms:W3CDTF">2016-01-19T19:47:32Z</dcterms:modified>
</cp:coreProperties>
</file>