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77" r:id="rId3"/>
    <p:sldId id="278" r:id="rId4"/>
    <p:sldId id="279" r:id="rId5"/>
    <p:sldId id="280" r:id="rId6"/>
    <p:sldId id="269" r:id="rId7"/>
    <p:sldId id="281" r:id="rId8"/>
    <p:sldId id="273" r:id="rId9"/>
    <p:sldId id="282" r:id="rId10"/>
    <p:sldId id="283" r:id="rId11"/>
    <p:sldId id="284" r:id="rId12"/>
    <p:sldId id="285" r:id="rId13"/>
    <p:sldId id="286" r:id="rId14"/>
    <p:sldId id="28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4C90E7-B9B0-4F3C-A1B4-E2629ADBD523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6E672-DCDF-474E-ABF5-90641714A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253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36DF52A-C295-40CA-91AC-D052CC576C1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36DF52A-C295-40CA-91AC-D052CC576C1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916832"/>
            <a:ext cx="8319585" cy="1446550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uk-UA" sz="4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Конкурсно-розважальна </a:t>
            </a:r>
            <a:r>
              <a:rPr lang="uk-UA" sz="4000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програма</a:t>
            </a:r>
            <a:endParaRPr lang="uk-UA" sz="4000" b="1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4800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«Чорний ящик»</a:t>
            </a:r>
            <a:endParaRPr lang="ru-RU" sz="4800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959" y="3429000"/>
            <a:ext cx="2746738" cy="274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58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5094" y="1355284"/>
            <a:ext cx="761811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i="1" dirty="0"/>
              <a:t>Конкурс 3. </a:t>
            </a:r>
            <a:endParaRPr lang="uk-UA" sz="4800" b="1" i="1" dirty="0" smtClean="0"/>
          </a:p>
          <a:p>
            <a:pPr algn="ctr"/>
            <a:r>
              <a:rPr lang="uk-UA" sz="4800" b="1" i="1" dirty="0" smtClean="0"/>
              <a:t>«</a:t>
            </a:r>
            <a:r>
              <a:rPr lang="uk-UA" sz="4800" b="1" i="1" dirty="0"/>
              <a:t>Формули – це просто»</a:t>
            </a:r>
            <a:endParaRPr lang="ru-RU" sz="4800" b="1" i="1" dirty="0"/>
          </a:p>
        </p:txBody>
      </p:sp>
      <p:pic>
        <p:nvPicPr>
          <p:cNvPr id="7170" name="Picture 2" descr="Результат пошуку зображень за запитом &quot;формула физика png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924944"/>
            <a:ext cx="4963713" cy="350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518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0"/>
            <a:ext cx="52380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Формули</a:t>
            </a:r>
            <a:r>
              <a:rPr lang="uk-UA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це </a:t>
            </a:r>
            <a:r>
              <a:rPr lang="uk-UA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Надпись 2"/>
              <p:cNvSpPr txBox="1"/>
              <p:nvPr/>
            </p:nvSpPr>
            <p:spPr>
              <a:xfrm>
                <a:off x="6300192" y="872138"/>
                <a:ext cx="2660025" cy="518457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uk-UA" sz="20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А</a:t>
                </a:r>
                <a:r>
                  <a:rPr lang="en-US" sz="2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r>
                  <a:rPr lang="en-US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𝑫</m:t>
                    </m:r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𝑭</m:t>
                        </m:r>
                      </m:den>
                    </m:f>
                  </m:oMath>
                </a14:m>
                <a:endParaRPr lang="uk-UA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uk-UA" sz="2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Б.</a:t>
                </a:r>
                <a:r>
                  <a:rPr lang="uk-UA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±</m:t>
                    </m:r>
                    <m:f>
                      <m:fPr>
                        <m:ctrlP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𝒇</m:t>
                        </m:r>
                      </m:den>
                    </m:f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±</m:t>
                    </m:r>
                    <m:f>
                      <m:fPr>
                        <m:ctrlP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𝒅</m:t>
                        </m:r>
                      </m:den>
                    </m:f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=±</m:t>
                    </m:r>
                    <m:f>
                      <m:fPr>
                        <m:ctrlP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𝑭</m:t>
                        </m:r>
                      </m:den>
                    </m:f>
                  </m:oMath>
                </a14:m>
                <a:endParaRPr lang="uk-UA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uk-UA" sz="2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В.</a:t>
                </a:r>
                <a:r>
                  <a:rPr lang="uk-UA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𝒅𝒔𝒊𝒏</m:t>
                    </m:r>
                    <m:r>
                      <a:rPr lang="en-US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𝝋</m:t>
                    </m:r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𝒌</m:t>
                    </m:r>
                    <m:r>
                      <a:rPr lang="en-US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𝝀</m:t>
                    </m:r>
                  </m:oMath>
                </a14:m>
                <a:endParaRPr lang="uk-UA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uk-UA" sz="2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Г.</a:t>
                </a:r>
                <a:r>
                  <a:rPr lang="uk-UA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𝒏</m:t>
                    </m:r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𝒗</m:t>
                        </m:r>
                      </m:den>
                    </m:f>
                  </m:oMath>
                </a14:m>
                <a:endParaRPr lang="uk-UA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uk-UA" sz="2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Д.</a:t>
                </a:r>
                <a:r>
                  <a:rPr lang="uk-UA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𝜟</m:t>
                    </m:r>
                    <m:r>
                      <a:rPr lang="en-US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𝒅</m:t>
                    </m:r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=±</m:t>
                    </m:r>
                    <m:r>
                      <a:rPr lang="ru-RU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𝒌</m:t>
                    </m:r>
                    <m:r>
                      <a:rPr lang="ru-RU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𝝀</m:t>
                    </m:r>
                  </m:oMath>
                </a14:m>
                <a:endParaRPr lang="uk-UA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uk-UA" sz="2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Є.</a:t>
                </a:r>
                <a:r>
                  <a:rPr lang="uk-UA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𝜟</m:t>
                    </m:r>
                    <m:r>
                      <a:rPr lang="en-US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𝒅</m:t>
                    </m:r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=±(</m:t>
                    </m:r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𝟐</m:t>
                    </m:r>
                    <m:r>
                      <a:rPr lang="ru-RU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𝒌</m:t>
                    </m:r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𝟏</m:t>
                    </m:r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  <m:f>
                      <m:fPr>
                        <m:ctrlP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ru-RU" sz="2000" b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λ</m:t>
                        </m:r>
                      </m:num>
                      <m:den>
                        <m:r>
                          <m:rPr>
                            <m:nor/>
                          </m:rPr>
                          <a:rPr lang="ru-RU" sz="2000" b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uk-UA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uk-UA" sz="2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Ж</a:t>
                </a:r>
                <a:r>
                  <a:rPr lang="ru-RU" sz="2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r>
                  <a:rPr lang="ru-RU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𝝂</m:t>
                    </m:r>
                    <m:r>
                      <a:rPr lang="ru-RU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ru-RU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𝝀</m:t>
                        </m:r>
                      </m:den>
                    </m:f>
                  </m:oMath>
                </a14:m>
                <a:endParaRPr lang="uk-UA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uk-UA" sz="2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К.</a:t>
                </a:r>
                <a:r>
                  <a:rPr lang="uk-UA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𝒔𝒊𝒏</m:t>
                        </m:r>
                        <m:r>
                          <a:rPr lang="en-US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𝜶</m:t>
                        </m:r>
                      </m:num>
                      <m:den>
                        <m:r>
                          <a:rPr lang="en-US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𝒔𝒊𝒏</m:t>
                        </m:r>
                        <m:r>
                          <a:rPr lang="en-US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𝜸</m:t>
                        </m:r>
                      </m:den>
                    </m:f>
                    <m:r>
                      <a:rPr lang="uk-UA" sz="2000" b="1" i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uk-UA" sz="2000" b="1" i="1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uk-UA" sz="2000" b="1" i="1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𝒏</m:t>
                            </m:r>
                          </m:e>
                          <m:sub>
                            <m:r>
                              <a:rPr lang="uk-UA" sz="2000" b="1" i="1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uk-UA" sz="2000" b="1" i="1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𝒏</m:t>
                            </m:r>
                          </m:e>
                          <m:sub>
                            <m:r>
                              <a:rPr lang="uk-UA" sz="2000" b="1" i="1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endParaRPr lang="uk-UA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uk-UA" sz="12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</a:p>
            </p:txBody>
          </p:sp>
        </mc:Choice>
        <mc:Fallback>
          <p:sp>
            <p:nvSpPr>
              <p:cNvPr id="5" name="Надпись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872138"/>
                <a:ext cx="2660025" cy="5184576"/>
              </a:xfrm>
              <a:prstGeom prst="rect">
                <a:avLst/>
              </a:prstGeom>
              <a:blipFill rotWithShape="0">
                <a:blip r:embed="rId2"/>
                <a:stretch>
                  <a:fillRect l="-2517"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угольник 1"/>
          <p:cNvSpPr/>
          <p:nvPr/>
        </p:nvSpPr>
        <p:spPr>
          <a:xfrm>
            <a:off x="-180528" y="1340767"/>
            <a:ext cx="63184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0" marR="25400" indent="540385" algn="just">
              <a:lnSpc>
                <a:spcPct val="150000"/>
              </a:lnSpc>
              <a:tabLst>
                <a:tab pos="3060700" algn="l"/>
              </a:tabLst>
            </a:pP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Умова мінімуму інтерференції</a:t>
            </a:r>
          </a:p>
          <a:p>
            <a:pPr marL="25400" marR="25400" indent="540385" algn="just">
              <a:lnSpc>
                <a:spcPct val="150000"/>
              </a:lnSpc>
              <a:tabLst>
                <a:tab pos="3060700" algn="l"/>
              </a:tabLst>
            </a:pP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Закон заломлення світла</a:t>
            </a:r>
          </a:p>
          <a:p>
            <a:pPr marL="25400" marR="25400" indent="540385" algn="just">
              <a:lnSpc>
                <a:spcPct val="150000"/>
              </a:lnSpc>
              <a:tabLst>
                <a:tab pos="3060700" algn="l"/>
              </a:tabLst>
            </a:pP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3.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Формула тонкої лінзи</a:t>
            </a:r>
          </a:p>
          <a:p>
            <a:pPr marL="25400" marR="25400" indent="540385" algn="just">
              <a:lnSpc>
                <a:spcPct val="150000"/>
              </a:lnSpc>
              <a:tabLst>
                <a:tab pos="3060700" algn="l"/>
              </a:tabLst>
            </a:pP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4.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Умова максимуму інтерференції</a:t>
            </a:r>
          </a:p>
          <a:p>
            <a:pPr marL="25400" marR="25400" indent="540385" algn="just">
              <a:lnSpc>
                <a:spcPct val="150000"/>
              </a:lnSpc>
              <a:tabLst>
                <a:tab pos="3060700" algn="l"/>
              </a:tabLst>
            </a:pP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5.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Формула дифракційної решітки</a:t>
            </a:r>
          </a:p>
          <a:p>
            <a:pPr marL="25400" marR="25400" indent="540385" algn="just">
              <a:lnSpc>
                <a:spcPct val="150000"/>
              </a:lnSpc>
              <a:tabLst>
                <a:tab pos="3060700" algn="l"/>
              </a:tabLst>
            </a:pP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6.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Оптична сила лінзи</a:t>
            </a:r>
          </a:p>
          <a:p>
            <a:pPr marL="25400" marR="25400" indent="540385" algn="just">
              <a:lnSpc>
                <a:spcPct val="150000"/>
              </a:lnSpc>
              <a:tabLst>
                <a:tab pos="3060700" algn="l"/>
              </a:tabLst>
            </a:pP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7.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Абсолютний показник заломлення </a:t>
            </a:r>
          </a:p>
          <a:p>
            <a:pPr marL="25400" marR="25400" indent="540385" algn="just">
              <a:lnSpc>
                <a:spcPct val="150000"/>
              </a:lnSpc>
              <a:tabLst>
                <a:tab pos="3060700" algn="l"/>
              </a:tabLst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середовища</a:t>
            </a:r>
          </a:p>
          <a:p>
            <a:pPr marL="25400" marR="25400" indent="540385" algn="just">
              <a:lnSpc>
                <a:spcPct val="150000"/>
              </a:lnSpc>
              <a:tabLst>
                <a:tab pos="3060700" algn="l"/>
              </a:tabLst>
            </a:pP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8.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Частота світла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355976" y="1628800"/>
            <a:ext cx="1944216" cy="266429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139952" y="2132856"/>
            <a:ext cx="2160240" cy="34552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491880" y="1988840"/>
            <a:ext cx="2808312" cy="54838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553453" y="3059007"/>
            <a:ext cx="1746739" cy="58601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355976" y="1294405"/>
            <a:ext cx="1944216" cy="26386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4896036" y="3059007"/>
            <a:ext cx="1404156" cy="137810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603178" y="4941168"/>
            <a:ext cx="3697014" cy="36999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528689" y="2554952"/>
            <a:ext cx="1771503" cy="95601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2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1355284"/>
            <a:ext cx="654493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i="1" dirty="0"/>
              <a:t>Конкурс 4. </a:t>
            </a:r>
            <a:endParaRPr lang="uk-UA" sz="4800" b="1" i="1" dirty="0" smtClean="0"/>
          </a:p>
          <a:p>
            <a:pPr algn="ctr"/>
            <a:r>
              <a:rPr lang="uk-UA" sz="4800" b="1" i="1" dirty="0" smtClean="0"/>
              <a:t>«</a:t>
            </a:r>
            <a:r>
              <a:rPr lang="uk-UA" sz="4800" b="1" i="1" dirty="0"/>
              <a:t>Конкурс капітанів»</a:t>
            </a:r>
            <a:endParaRPr lang="ru-RU" sz="4800" b="1" i="1" dirty="0"/>
          </a:p>
        </p:txBody>
      </p:sp>
      <p:pic>
        <p:nvPicPr>
          <p:cNvPr id="9218" name="Picture 2" descr="Результат пошуку зображень за запитом &quot;капитан png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76872"/>
            <a:ext cx="3096344" cy="394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210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36633" y="1355284"/>
            <a:ext cx="36229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i="1" dirty="0"/>
              <a:t>Конкурс 5. </a:t>
            </a:r>
            <a:endParaRPr lang="uk-UA" sz="4800" b="1" i="1" dirty="0" smtClean="0"/>
          </a:p>
          <a:p>
            <a:pPr algn="ctr"/>
            <a:r>
              <a:rPr lang="uk-UA" sz="4800" b="1" i="1" dirty="0" smtClean="0"/>
              <a:t>«</a:t>
            </a:r>
            <a:r>
              <a:rPr lang="uk-UA" sz="4800" b="1" i="1" dirty="0"/>
              <a:t>Науковці»</a:t>
            </a:r>
            <a:endParaRPr lang="ru-RU" sz="4800" b="1" i="1" dirty="0"/>
          </a:p>
        </p:txBody>
      </p:sp>
      <p:pic>
        <p:nvPicPr>
          <p:cNvPr id="8194" name="Picture 2" descr="Результат пошуку зображень за запитом &quot;исследователь png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389" y="3140968"/>
            <a:ext cx="1895465" cy="299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229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916832"/>
            <a:ext cx="8319585" cy="1446550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uk-UA" sz="4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Конкурсно-розважальна </a:t>
            </a:r>
            <a:r>
              <a:rPr lang="uk-UA" sz="4000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програма</a:t>
            </a:r>
            <a:endParaRPr lang="uk-UA" sz="4000" b="1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4800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«Чорний ящик»</a:t>
            </a:r>
            <a:endParaRPr lang="ru-RU" sz="4800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959" y="3429000"/>
            <a:ext cx="2746738" cy="274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14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5" y="1628800"/>
            <a:ext cx="63369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i="1" dirty="0"/>
              <a:t>Розминка </a:t>
            </a:r>
            <a:endParaRPr lang="en-US" sz="4800" b="1" i="1" dirty="0" smtClean="0"/>
          </a:p>
          <a:p>
            <a:pPr algn="ctr"/>
            <a:r>
              <a:rPr lang="uk-UA" sz="4800" b="1" i="1" dirty="0" smtClean="0"/>
              <a:t>«</a:t>
            </a:r>
            <a:r>
              <a:rPr lang="uk-UA" sz="4800" b="1" i="1" dirty="0"/>
              <a:t>Оптичні прилади»</a:t>
            </a:r>
            <a:endParaRPr lang="ru-RU" sz="4800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546" y="3429000"/>
            <a:ext cx="2339210" cy="258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30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803529" y="6064008"/>
            <a:ext cx="55767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Мультимедійний проектор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Результат пошуку зображень за запитом &quot;Телескоп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08720"/>
            <a:ext cx="511256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5896" y="6093296"/>
            <a:ext cx="2046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Телескоп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908720"/>
            <a:ext cx="6246629" cy="51125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25973" y="6093296"/>
            <a:ext cx="26943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Діапроектор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188640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 smtClean="0"/>
              <a:t>Оптичні прилади</a:t>
            </a:r>
            <a:endParaRPr lang="uk-UA" sz="2800" i="1" dirty="0"/>
          </a:p>
        </p:txBody>
      </p:sp>
      <p:pic>
        <p:nvPicPr>
          <p:cNvPr id="2054" name="Picture 6" descr="Результат пошуку зображень за запитом &quot;Лупа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908720"/>
            <a:ext cx="4896544" cy="512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11529" y="6102636"/>
            <a:ext cx="11769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Лупа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6" name="Picture 8" descr="Пов’язане зображення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" r="4731"/>
          <a:stretch/>
        </p:blipFill>
        <p:spPr bwMode="auto">
          <a:xfrm>
            <a:off x="827584" y="921756"/>
            <a:ext cx="7502179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358376" y="6089600"/>
            <a:ext cx="2618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Псевдоскоп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8" name="Picture 10" descr="Результат пошуку зображень за запитом &quot;Мультимедійний проектор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49251"/>
            <a:ext cx="7703996" cy="413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Пов’язане зображенн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78" y="871801"/>
            <a:ext cx="6889593" cy="516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718814" y="6094033"/>
            <a:ext cx="13919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Лазер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79551" y="6071243"/>
            <a:ext cx="24553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Тепловізор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AutoShape 14" descr="Результат пошуку зображень за запитом &quot;Тепловізор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64" name="Picture 16" descr="Результат пошуку зображень за запитом &quot;Тепловізор&quot;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67" y="871064"/>
            <a:ext cx="4207379" cy="516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Результат пошуку зображень за запитом &quot;Фотоаппарат&quot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613" y="870327"/>
            <a:ext cx="5560568" cy="5180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330296" y="6075649"/>
            <a:ext cx="26024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Фотоапарат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676456" y="26558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4751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4" grpId="0"/>
      <p:bldP spid="4" grpId="1"/>
      <p:bldP spid="8" grpId="0"/>
      <p:bldP spid="8" grpId="1"/>
      <p:bldP spid="7" grpId="0"/>
      <p:bldP spid="7" grpId="1"/>
      <p:bldP spid="15" grpId="0"/>
      <p:bldP spid="15" grpId="1"/>
      <p:bldP spid="19" grpId="0"/>
      <p:bldP spid="19" grpId="1"/>
      <p:bldP spid="20" grpId="0"/>
      <p:bldP spid="20" grpId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75656" y="188640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 smtClean="0"/>
              <a:t>Оптичні прилади</a:t>
            </a:r>
            <a:endParaRPr lang="uk-UA" sz="2800" i="1" dirty="0"/>
          </a:p>
        </p:txBody>
      </p:sp>
      <p:sp>
        <p:nvSpPr>
          <p:cNvPr id="9" name="AutoShape 14" descr="Результат пошуку зображень за запитом &quot;Тепловізор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" name="TextBox 20"/>
          <p:cNvSpPr txBox="1"/>
          <p:nvPr/>
        </p:nvSpPr>
        <p:spPr>
          <a:xfrm>
            <a:off x="3619113" y="6075649"/>
            <a:ext cx="22658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Мікроскоп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Результат пошуку зображень за запитом &quot;мікроскоп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809" y="881567"/>
            <a:ext cx="3780420" cy="504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3368691" y="6091831"/>
            <a:ext cx="2775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Відеокамера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60227" y="6083117"/>
            <a:ext cx="27835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Спектроскоп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6" name="Picture 4" descr="Результат пошуку зображень за запитом &quot;спектроскоп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77675"/>
            <a:ext cx="6336704" cy="504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3844462" y="6075649"/>
            <a:ext cx="18151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Бінокль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8" name="Picture 6" descr="Результат пошуку зображень за запитом &quot;бінокль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64" y="881566"/>
            <a:ext cx="800088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770403" y="6091832"/>
            <a:ext cx="1963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Теодоліт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14296" y="6066934"/>
            <a:ext cx="19329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Окуляри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80" name="Picture 8" descr="Результат пошуку зображень за запитом &quot;Теодоліт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319" y="894982"/>
            <a:ext cx="3778921" cy="503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Результат пошуку зображень за запитом &quot;окуляри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64" y="1432123"/>
            <a:ext cx="7968668" cy="4077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3684546" y="6080898"/>
            <a:ext cx="21349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Перископ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90206" y="6066934"/>
            <a:ext cx="2923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Кінопроектор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84" name="Picture 12" descr="Пов’язане зображенн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128" y="902014"/>
            <a:ext cx="3345547" cy="503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4" descr="Результат пошуку зображень за запитом &quot;кинопроектор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" name="AutoShape 16" descr="Результат пошуку зображень за запитом &quot;кинопроектор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3090" name="Picture 18" descr="Результат пошуку зображень за запитом &quot;кинопроектор&quot;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68"/>
          <a:stretch/>
        </p:blipFill>
        <p:spPr bwMode="auto">
          <a:xfrm>
            <a:off x="1475656" y="865489"/>
            <a:ext cx="6269637" cy="5073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Результат пошуку зображень за запитом &quot;Відеокамера&quot;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81" y="879621"/>
            <a:ext cx="756084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644452" y="3425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4187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3" grpId="0"/>
      <p:bldP spid="23" grpId="1"/>
      <p:bldP spid="25" grpId="0"/>
      <p:bldP spid="25" grpId="1"/>
      <p:bldP spid="27" grpId="0"/>
      <p:bldP spid="27" grpId="1"/>
      <p:bldP spid="28" grpId="0"/>
      <p:bldP spid="28" grpId="1"/>
      <p:bldP spid="31" grpId="0"/>
      <p:bldP spid="31" grpId="1"/>
      <p:bldP spid="32" grpId="0"/>
      <p:bldP spid="3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43808" y="1355284"/>
            <a:ext cx="383540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i="1" dirty="0"/>
              <a:t>Конкурс 1. </a:t>
            </a:r>
            <a:endParaRPr lang="uk-UA" sz="4800" b="1" i="1" dirty="0" smtClean="0"/>
          </a:p>
          <a:p>
            <a:pPr algn="ctr"/>
            <a:r>
              <a:rPr lang="uk-UA" sz="4800" b="1" i="1" dirty="0" smtClean="0"/>
              <a:t>«</a:t>
            </a:r>
            <a:r>
              <a:rPr lang="uk-UA" sz="4800" b="1" i="1" dirty="0"/>
              <a:t>Кросворд»</a:t>
            </a:r>
            <a:endParaRPr lang="ru-RU" sz="4800" b="1" i="1" dirty="0"/>
          </a:p>
        </p:txBody>
      </p:sp>
      <p:pic>
        <p:nvPicPr>
          <p:cNvPr id="4100" name="Picture 4" descr="Результат пошуку зображень за запитом &quot;кросворд png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026" y="3140968"/>
            <a:ext cx="362097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349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68914" y="44624"/>
            <a:ext cx="2406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uk-UA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росворд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3573016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0" marR="25400" indent="540385">
              <a:lnSpc>
                <a:spcPct val="150000"/>
              </a:lnSpc>
              <a:spcAft>
                <a:spcPts val="0"/>
              </a:spcAft>
            </a:pPr>
            <a:r>
              <a:rPr lang="uk-UA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Питання</a:t>
            </a:r>
          </a:p>
          <a:p>
            <a:r>
              <a:rPr lang="uk-UA" sz="1600" dirty="0">
                <a:solidFill>
                  <a:srgbClr val="FFFF00"/>
                </a:solidFill>
              </a:rPr>
              <a:t>1.</a:t>
            </a:r>
            <a:r>
              <a:rPr lang="uk-UA" sz="1600" dirty="0"/>
              <a:t> Як називається явище під час якого біле світло розкладається на складові (кольори)?</a:t>
            </a:r>
          </a:p>
          <a:p>
            <a:r>
              <a:rPr lang="uk-UA" sz="1600" dirty="0">
                <a:solidFill>
                  <a:srgbClr val="FFFF00"/>
                </a:solidFill>
              </a:rPr>
              <a:t>2.</a:t>
            </a:r>
            <a:r>
              <a:rPr lang="uk-UA" sz="1600" dirty="0"/>
              <a:t> Оптика, що вивчає світло на основі </a:t>
            </a:r>
            <a:r>
              <a:rPr lang="uk-UA" sz="1600" dirty="0" smtClean="0"/>
              <a:t>електромагнітної </a:t>
            </a:r>
            <a:r>
              <a:rPr lang="uk-UA" sz="1600" dirty="0"/>
              <a:t>теорії Максвелла та теорії </a:t>
            </a:r>
            <a:r>
              <a:rPr lang="uk-UA" sz="1600" dirty="0" err="1"/>
              <a:t>Гюйгенса</a:t>
            </a:r>
            <a:r>
              <a:rPr lang="uk-UA" sz="1600" dirty="0"/>
              <a:t> називається…</a:t>
            </a:r>
          </a:p>
          <a:p>
            <a:r>
              <a:rPr lang="uk-UA" sz="1600" dirty="0">
                <a:solidFill>
                  <a:srgbClr val="FFFF00"/>
                </a:solidFill>
              </a:rPr>
              <a:t>3.</a:t>
            </a:r>
            <a:r>
              <a:rPr lang="uk-UA" sz="1600" dirty="0"/>
              <a:t> Як називається явище під час якого світлові хвилі здатні огинати перешкоди порівняно не великих розмірів?</a:t>
            </a:r>
          </a:p>
          <a:p>
            <a:r>
              <a:rPr lang="uk-UA" sz="1600" dirty="0">
                <a:solidFill>
                  <a:srgbClr val="FFFF00"/>
                </a:solidFill>
              </a:rPr>
              <a:t>4.</a:t>
            </a:r>
            <a:r>
              <a:rPr lang="uk-UA" sz="1600" dirty="0"/>
              <a:t> Як називається явище під час якого відбувається накладання двох світлових хвиль, що коливаються в одній фазі?</a:t>
            </a:r>
          </a:p>
          <a:p>
            <a:r>
              <a:rPr lang="uk-UA" sz="1600" dirty="0">
                <a:solidFill>
                  <a:srgbClr val="FFFF00"/>
                </a:solidFill>
              </a:rPr>
              <a:t>5.</a:t>
            </a:r>
            <a:r>
              <a:rPr lang="uk-UA" sz="1600" dirty="0"/>
              <a:t> Назвіть світлове явище, що характеризується просторово-часовою впорядкованістю орієнтації векторів </a:t>
            </a:r>
            <a:r>
              <a:rPr lang="uk-UA" sz="1600" dirty="0" err="1"/>
              <a:t>напруженостей</a:t>
            </a:r>
            <a:r>
              <a:rPr lang="uk-UA" sz="1600" dirty="0"/>
              <a:t> електричного та магнітного полів</a:t>
            </a:r>
            <a:r>
              <a:rPr lang="uk-UA" sz="1600" dirty="0" smtClean="0"/>
              <a:t>.</a:t>
            </a:r>
          </a:p>
          <a:p>
            <a:r>
              <a:rPr lang="uk-UA" sz="1600" dirty="0">
                <a:solidFill>
                  <a:srgbClr val="FFFF00"/>
                </a:solidFill>
              </a:rPr>
              <a:t>6.</a:t>
            </a:r>
            <a:r>
              <a:rPr lang="uk-UA" sz="1600" dirty="0"/>
              <a:t> </a:t>
            </a:r>
            <a:r>
              <a:rPr lang="uk-UA" sz="1600" dirty="0" smtClean="0"/>
              <a:t>Як називається </a:t>
            </a:r>
            <a:r>
              <a:rPr lang="uk-UA" sz="1600" dirty="0"/>
              <a:t>властивість хвиль, що коливаються в одній фазі, які можуть накладатись одна на одну, утворюючи деяку картину?</a:t>
            </a:r>
          </a:p>
          <a:p>
            <a:endParaRPr lang="uk-UA" sz="1600" dirty="0" smtClean="0"/>
          </a:p>
          <a:p>
            <a:endParaRPr lang="uk-UA" sz="1600" dirty="0"/>
          </a:p>
          <a:p>
            <a:pPr marL="25400" marR="25400" indent="540385" algn="ctr">
              <a:lnSpc>
                <a:spcPct val="150000"/>
              </a:lnSpc>
              <a:spcAft>
                <a:spcPts val="0"/>
              </a:spcAft>
            </a:pPr>
            <a:endParaRPr lang="uk-UA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647560"/>
              </p:ext>
            </p:extLst>
          </p:nvPr>
        </p:nvGraphicFramePr>
        <p:xfrm>
          <a:off x="459560" y="692696"/>
          <a:ext cx="8188368" cy="302433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31401"/>
                <a:gridCol w="431401"/>
                <a:gridCol w="469119"/>
                <a:gridCol w="419614"/>
                <a:gridCol w="401934"/>
                <a:gridCol w="431401"/>
                <a:gridCol w="431401"/>
                <a:gridCol w="431401"/>
                <a:gridCol w="431401"/>
                <a:gridCol w="469119"/>
                <a:gridCol w="469119"/>
                <a:gridCol w="431401"/>
                <a:gridCol w="431401"/>
                <a:gridCol w="431401"/>
                <a:gridCol w="431401"/>
                <a:gridCol w="431401"/>
                <a:gridCol w="401934"/>
                <a:gridCol w="406648"/>
                <a:gridCol w="405470"/>
              </a:tblGrid>
              <a:tr h="525510">
                <a:tc gridSpan="5">
                  <a:txBody>
                    <a:bodyPr/>
                    <a:lstStyle/>
                    <a:p>
                      <a:pPr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l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baseline="30000" dirty="0" smtClean="0">
                          <a:solidFill>
                            <a:srgbClr val="FFFF00"/>
                          </a:solidFill>
                          <a:effectLst/>
                        </a:rPr>
                        <a:t>1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 rowSpan="2" gridSpan="5">
                  <a:txBody>
                    <a:bodyPr/>
                    <a:lstStyle/>
                    <a:p>
                      <a:pPr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5510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endParaRPr lang="uk-UA" sz="24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l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baseline="30000" dirty="0" smtClean="0">
                          <a:solidFill>
                            <a:srgbClr val="FFFF00"/>
                          </a:solidFill>
                          <a:effectLst/>
                        </a:rPr>
                        <a:t>2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 gridSpan="5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5510">
                <a:tc>
                  <a:txBody>
                    <a:bodyPr/>
                    <a:lstStyle/>
                    <a:p>
                      <a:pPr marL="38100" marR="38100" algn="l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baseline="30000" dirty="0" smtClean="0">
                          <a:solidFill>
                            <a:srgbClr val="FFFF00"/>
                          </a:solidFill>
                          <a:effectLst/>
                        </a:rPr>
                        <a:t>3</a:t>
                      </a:r>
                      <a:endParaRPr lang="uk-UA" sz="24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 gridSpan="10"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R w="12700" cmpd="sng">
                      <a:noFill/>
                    </a:ln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96787">
                <a:tc rowSpan="2" gridSpan="5"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mpd="sng">
                      <a:noFill/>
                    </a:lnL>
                    <a:lnB w="12700" cmpd="sng">
                      <a:noFill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l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baseline="30000" dirty="0" smtClean="0">
                          <a:solidFill>
                            <a:srgbClr val="FFFF00"/>
                          </a:solidFill>
                          <a:effectLst/>
                        </a:rPr>
                        <a:t>4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 rowSpan="2"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525510">
                <a:tc gridSpan="5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l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baseline="30000" dirty="0" smtClean="0">
                          <a:solidFill>
                            <a:srgbClr val="FFFF00"/>
                          </a:solidFill>
                          <a:effectLst/>
                        </a:rPr>
                        <a:t>5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 gridSpan="2"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R w="12700" cmpd="sng">
                      <a:noFill/>
                    </a:ln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5510">
                <a:tc gridSpan="6">
                  <a:txBody>
                    <a:bodyPr/>
                    <a:lstStyle/>
                    <a:p>
                      <a:pPr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l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baseline="30000" dirty="0" smtClean="0">
                          <a:solidFill>
                            <a:srgbClr val="FFFF00"/>
                          </a:solidFill>
                          <a:effectLst/>
                        </a:rPr>
                        <a:t>6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14263"/>
              </p:ext>
            </p:extLst>
          </p:nvPr>
        </p:nvGraphicFramePr>
        <p:xfrm>
          <a:off x="467544" y="692696"/>
          <a:ext cx="8188368" cy="302433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31401"/>
                <a:gridCol w="431401"/>
                <a:gridCol w="469119"/>
                <a:gridCol w="419614"/>
                <a:gridCol w="401934"/>
                <a:gridCol w="431401"/>
                <a:gridCol w="431401"/>
                <a:gridCol w="431401"/>
                <a:gridCol w="431401"/>
                <a:gridCol w="469119"/>
                <a:gridCol w="469119"/>
                <a:gridCol w="431401"/>
                <a:gridCol w="431401"/>
                <a:gridCol w="431401"/>
                <a:gridCol w="431401"/>
                <a:gridCol w="431401"/>
                <a:gridCol w="401934"/>
                <a:gridCol w="406648"/>
                <a:gridCol w="405470"/>
              </a:tblGrid>
              <a:tr h="525510">
                <a:tc gridSpan="5">
                  <a:txBody>
                    <a:bodyPr/>
                    <a:lstStyle/>
                    <a:p>
                      <a:pPr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l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baseline="30000" dirty="0">
                          <a:solidFill>
                            <a:srgbClr val="FFFF00"/>
                          </a:solidFill>
                          <a:effectLst/>
                        </a:rPr>
                        <a:t>1</a:t>
                      </a:r>
                      <a:r>
                        <a:rPr lang="uk-UA" sz="2400" dirty="0">
                          <a:effectLst/>
                        </a:rPr>
                        <a:t>д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и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 smtClean="0">
                          <a:solidFill>
                            <a:srgbClr val="FFFF00"/>
                          </a:solidFill>
                          <a:effectLst/>
                        </a:rPr>
                        <a:t>С</a:t>
                      </a:r>
                      <a:endParaRPr lang="uk-UA" sz="24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п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е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р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с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і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я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pPr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5510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endParaRPr lang="uk-UA" sz="24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mpd="sng">
                      <a:noFill/>
                    </a:lnL>
                    <a:lnT w="12700" cmpd="sng">
                      <a:noFill/>
                    </a:lnT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l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baseline="30000" dirty="0">
                          <a:solidFill>
                            <a:srgbClr val="FFFF00"/>
                          </a:solidFill>
                          <a:effectLst/>
                        </a:rPr>
                        <a:t>2</a:t>
                      </a:r>
                      <a:r>
                        <a:rPr lang="uk-UA" sz="2400" dirty="0">
                          <a:effectLst/>
                        </a:rPr>
                        <a:t>х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 smtClean="0">
                          <a:solidFill>
                            <a:srgbClr val="FFFF00"/>
                          </a:solidFill>
                          <a:effectLst/>
                        </a:rPr>
                        <a:t>В</a:t>
                      </a:r>
                      <a:endParaRPr lang="uk-UA" sz="24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и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л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ь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о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в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а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5510">
                <a:tc>
                  <a:txBody>
                    <a:bodyPr/>
                    <a:lstStyle/>
                    <a:p>
                      <a:pPr marL="38100" marR="38100" algn="l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baseline="30000" dirty="0">
                          <a:solidFill>
                            <a:srgbClr val="FFFF00"/>
                          </a:solidFill>
                          <a:effectLst/>
                        </a:rPr>
                        <a:t>3</a:t>
                      </a:r>
                      <a:r>
                        <a:rPr lang="uk-UA" sz="2400" dirty="0">
                          <a:solidFill>
                            <a:schemeClr val="tx1"/>
                          </a:solidFill>
                          <a:effectLst/>
                        </a:rPr>
                        <a:t>д</a:t>
                      </a:r>
                      <a:endParaRPr lang="uk-UA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и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ф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р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а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к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ц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solidFill>
                            <a:srgbClr val="FFFF00"/>
                          </a:solidFill>
                          <a:effectLst/>
                        </a:rPr>
                        <a:t>і</a:t>
                      </a:r>
                      <a:endParaRPr lang="uk-UA" sz="24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я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R w="12700" cmpd="sng">
                      <a:noFill/>
                    </a:ln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96787">
                <a:tc rowSpan="2" gridSpan="5"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mpd="sng">
                      <a:noFill/>
                    </a:lnL>
                    <a:lnB w="12700" cmpd="sng">
                      <a:noFill/>
                    </a:lnB>
                    <a:solidFill>
                      <a:schemeClr val="bg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l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baseline="30000" dirty="0">
                          <a:solidFill>
                            <a:srgbClr val="FFFF00"/>
                          </a:solidFill>
                          <a:effectLst/>
                        </a:rPr>
                        <a:t>4</a:t>
                      </a:r>
                      <a:r>
                        <a:rPr lang="uk-UA" sz="2400" dirty="0">
                          <a:effectLst/>
                        </a:rPr>
                        <a:t>і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н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solidFill>
                            <a:srgbClr val="FFFF00"/>
                          </a:solidFill>
                          <a:effectLst/>
                        </a:rPr>
                        <a:t>т</a:t>
                      </a:r>
                      <a:endParaRPr lang="uk-UA" sz="24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е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р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ф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е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р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е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н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ц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і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я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bg2"/>
                    </a:solidFill>
                  </a:tcPr>
                </a:tc>
              </a:tr>
              <a:tr h="525510">
                <a:tc gridSpan="5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l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baseline="30000" dirty="0">
                          <a:solidFill>
                            <a:srgbClr val="FFFF00"/>
                          </a:solidFill>
                          <a:effectLst/>
                        </a:rPr>
                        <a:t>5</a:t>
                      </a:r>
                      <a:r>
                        <a:rPr lang="uk-UA" sz="2400" dirty="0">
                          <a:effectLst/>
                        </a:rPr>
                        <a:t>п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о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solidFill>
                            <a:srgbClr val="FFFF00"/>
                          </a:solidFill>
                          <a:effectLst/>
                        </a:rPr>
                        <a:t>л</a:t>
                      </a:r>
                      <a:endParaRPr lang="uk-UA" sz="24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я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р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и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з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а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ц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і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я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R w="12700" cmpd="sng">
                      <a:noFill/>
                    </a:ln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5510">
                <a:tc gridSpan="6">
                  <a:txBody>
                    <a:bodyPr/>
                    <a:lstStyle/>
                    <a:p>
                      <a:pPr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uk-U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l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baseline="30000" dirty="0">
                          <a:solidFill>
                            <a:srgbClr val="FFFF00"/>
                          </a:solidFill>
                          <a:effectLst/>
                        </a:rPr>
                        <a:t>6</a:t>
                      </a:r>
                      <a:r>
                        <a:rPr lang="uk-UA" sz="2400" dirty="0">
                          <a:effectLst/>
                        </a:rPr>
                        <a:t>к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solidFill>
                            <a:srgbClr val="FFFF00"/>
                          </a:solidFill>
                          <a:effectLst/>
                        </a:rPr>
                        <a:t>о</a:t>
                      </a:r>
                      <a:endParaRPr lang="uk-UA" sz="24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г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е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р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е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н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т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н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і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с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>
                          <a:effectLst/>
                        </a:rPr>
                        <a:t>т</a:t>
                      </a:r>
                      <a:endParaRPr lang="uk-UA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31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tabLst>
                          <a:tab pos="179705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  <a:tab pos="449580" algn="l"/>
                          <a:tab pos="539750" algn="l"/>
                          <a:tab pos="899795" algn="l"/>
                          <a:tab pos="1259840" algn="l"/>
                          <a:tab pos="1619885" algn="l"/>
                          <a:tab pos="1979930" algn="l"/>
                          <a:tab pos="2339975" algn="l"/>
                          <a:tab pos="2700020" algn="l"/>
                          <a:tab pos="2879725" algn="l"/>
                        </a:tabLst>
                      </a:pPr>
                      <a:r>
                        <a:rPr lang="uk-UA" sz="2400" dirty="0">
                          <a:effectLst/>
                        </a:rPr>
                        <a:t>ь</a:t>
                      </a:r>
                      <a:endParaRPr lang="uk-UA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859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18817" y="1355284"/>
            <a:ext cx="665066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i="1" dirty="0"/>
              <a:t>Конкурс 2. </a:t>
            </a:r>
            <a:endParaRPr lang="uk-UA" sz="4800" b="1" i="1" dirty="0" smtClean="0"/>
          </a:p>
          <a:p>
            <a:pPr algn="ctr"/>
            <a:r>
              <a:rPr lang="uk-UA" sz="4800" b="1" i="1" dirty="0" smtClean="0"/>
              <a:t>«</a:t>
            </a:r>
            <a:r>
              <a:rPr lang="uk-UA" sz="4800" b="1" i="1" dirty="0"/>
              <a:t>Ми знаємо оптику»</a:t>
            </a:r>
            <a:endParaRPr lang="ru-RU" sz="4800" b="1" i="1" dirty="0"/>
          </a:p>
        </p:txBody>
      </p:sp>
      <p:pic>
        <p:nvPicPr>
          <p:cNvPr id="409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963" y="2924944"/>
            <a:ext cx="2010376" cy="288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413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6671" y="-99392"/>
            <a:ext cx="4515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</a:t>
            </a:r>
            <a:r>
              <a:rPr lang="ru-RU" sz="36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знаємо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оптику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5516" y="476672"/>
            <a:ext cx="86769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</a:rPr>
              <a:t>1.</a:t>
            </a:r>
            <a:r>
              <a:rPr lang="uk-UA" sz="2000" b="1" dirty="0" smtClean="0"/>
              <a:t> </a:t>
            </a:r>
            <a:r>
              <a:rPr lang="ru-RU" sz="2000" b="1" dirty="0" err="1"/>
              <a:t>Чому</a:t>
            </a:r>
            <a:r>
              <a:rPr lang="ru-RU" sz="2000" b="1" dirty="0"/>
              <a:t> </a:t>
            </a:r>
            <a:r>
              <a:rPr lang="ru-RU" sz="2000" b="1" dirty="0" err="1"/>
              <a:t>дорівнює</a:t>
            </a:r>
            <a:r>
              <a:rPr lang="ru-RU" sz="2000" b="1" dirty="0"/>
              <a:t> кут </a:t>
            </a:r>
            <a:r>
              <a:rPr lang="ru-RU" sz="2000" b="1" dirty="0" err="1"/>
              <a:t>падіння</a:t>
            </a:r>
            <a:r>
              <a:rPr lang="ru-RU" sz="2000" b="1" dirty="0"/>
              <a:t>, </a:t>
            </a:r>
            <a:r>
              <a:rPr lang="ru-RU" sz="2000" b="1" dirty="0" err="1"/>
              <a:t>якщо</a:t>
            </a:r>
            <a:r>
              <a:rPr lang="ru-RU" sz="2000" b="1" dirty="0"/>
              <a:t> кут </a:t>
            </a:r>
            <a:r>
              <a:rPr lang="ru-RU" sz="2000" b="1" dirty="0" err="1"/>
              <a:t>між</a:t>
            </a:r>
            <a:r>
              <a:rPr lang="ru-RU" sz="2000" b="1" dirty="0"/>
              <a:t> </a:t>
            </a:r>
            <a:r>
              <a:rPr lang="ru-RU" sz="2000" b="1" dirty="0" err="1"/>
              <a:t>падаючим</a:t>
            </a:r>
            <a:r>
              <a:rPr lang="ru-RU" sz="2000" b="1" dirty="0"/>
              <a:t> та </a:t>
            </a:r>
            <a:r>
              <a:rPr lang="ru-RU" sz="2000" b="1" dirty="0" err="1"/>
              <a:t>відбитим</a:t>
            </a:r>
            <a:r>
              <a:rPr lang="ru-RU" sz="2000" b="1" dirty="0"/>
              <a:t> </a:t>
            </a:r>
            <a:r>
              <a:rPr lang="ru-RU" sz="2000" b="1" dirty="0" err="1"/>
              <a:t>променем</a:t>
            </a:r>
            <a:r>
              <a:rPr lang="ru-RU" sz="2000" b="1" dirty="0"/>
              <a:t> </a:t>
            </a:r>
            <a:r>
              <a:rPr lang="ru-RU" sz="2000" b="1" dirty="0" err="1"/>
              <a:t>складає</a:t>
            </a:r>
            <a:r>
              <a:rPr lang="ru-RU" sz="2000" b="1" dirty="0"/>
              <a:t> 60°?</a:t>
            </a:r>
            <a:r>
              <a:rPr lang="uk-UA" sz="2000" b="1" dirty="0" smtClean="0"/>
              <a:t> </a:t>
            </a:r>
            <a:endParaRPr lang="uk-UA" sz="2000" b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215516" y="1092806"/>
            <a:ext cx="7761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2.</a:t>
            </a:r>
            <a:r>
              <a:rPr lang="uk-UA" dirty="0"/>
              <a:t> </a:t>
            </a:r>
            <a:r>
              <a:rPr lang="ru-RU" dirty="0"/>
              <a:t>В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одиницях</a:t>
            </a:r>
            <a:r>
              <a:rPr lang="ru-RU" dirty="0"/>
              <a:t> у </a:t>
            </a:r>
            <a:r>
              <a:rPr lang="ru-RU" dirty="0" err="1"/>
              <a:t>оптиці</a:t>
            </a:r>
            <a:r>
              <a:rPr lang="ru-RU" dirty="0"/>
              <a:t> </a:t>
            </a:r>
            <a:r>
              <a:rPr lang="ru-RU" dirty="0" err="1"/>
              <a:t>прийнято</a:t>
            </a:r>
            <a:r>
              <a:rPr lang="ru-RU" dirty="0"/>
              <a:t> </a:t>
            </a:r>
            <a:r>
              <a:rPr lang="ru-RU" dirty="0" err="1"/>
              <a:t>записувати</a:t>
            </a:r>
            <a:r>
              <a:rPr lang="ru-RU" dirty="0"/>
              <a:t> </a:t>
            </a:r>
            <a:r>
              <a:rPr lang="ru-RU" dirty="0" err="1"/>
              <a:t>довжину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хвилі</a:t>
            </a:r>
            <a:r>
              <a:rPr lang="ru-RU" dirty="0" smtClean="0"/>
              <a:t> </a:t>
            </a:r>
            <a:r>
              <a:rPr lang="ru-RU" dirty="0" err="1"/>
              <a:t>світла</a:t>
            </a:r>
            <a:r>
              <a:rPr lang="ru-RU" dirty="0"/>
              <a:t>?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215516" y="1740878"/>
            <a:ext cx="87956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3.</a:t>
            </a:r>
            <a:r>
              <a:rPr lang="uk-UA" dirty="0"/>
              <a:t> </a:t>
            </a:r>
            <a:r>
              <a:rPr lang="uk-UA" dirty="0"/>
              <a:t>Яку ваду зору (далекозорість чи короткозорість) має людина, якщо для нормалізації зору вона використовує окуляри з оптичною силою +2 діоптрія?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33556" y="2676982"/>
            <a:ext cx="8604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4.</a:t>
            </a:r>
            <a:r>
              <a:rPr lang="uk-UA" dirty="0"/>
              <a:t> </a:t>
            </a:r>
            <a:r>
              <a:rPr lang="uk-UA" dirty="0"/>
              <a:t>Під час якого явища спостерігається розкладання білого світла на складові та утворення спектру?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262263" y="3325054"/>
            <a:ext cx="87867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 smtClean="0">
                <a:solidFill>
                  <a:srgbClr val="FFFF00"/>
                </a:solidFill>
              </a:rPr>
              <a:t>5.</a:t>
            </a:r>
            <a:r>
              <a:rPr lang="uk-UA" dirty="0" smtClean="0"/>
              <a:t> Який </a:t>
            </a:r>
            <a:r>
              <a:rPr lang="uk-UA" dirty="0"/>
              <a:t>вчений висунув теорію, в якій зазначено, що світло є потоком частинок – корпускул?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55027" y="3901118"/>
            <a:ext cx="8803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6.</a:t>
            </a:r>
            <a:r>
              <a:rPr lang="uk-UA" dirty="0"/>
              <a:t> </a:t>
            </a:r>
            <a:r>
              <a:rPr lang="uk-UA" dirty="0"/>
              <a:t>Які джерела світла можуть давати когерентні світлові промені?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14" name="TextBox 13"/>
          <p:cNvSpPr txBox="1"/>
          <p:nvPr/>
        </p:nvSpPr>
        <p:spPr>
          <a:xfrm>
            <a:off x="274375" y="4189150"/>
            <a:ext cx="770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7.</a:t>
            </a:r>
            <a:r>
              <a:rPr lang="uk-UA" dirty="0"/>
              <a:t> </a:t>
            </a:r>
            <a:r>
              <a:rPr lang="uk-UA" dirty="0"/>
              <a:t>Яке випромінювання лежить за границею довжин хвиль, </a:t>
            </a:r>
            <a:r>
              <a:rPr lang="uk-UA"/>
              <a:t>що </a:t>
            </a:r>
            <a:r>
              <a:rPr lang="uk-UA" smtClean="0"/>
              <a:t>відповідають </a:t>
            </a:r>
            <a:r>
              <a:rPr lang="uk-UA" dirty="0"/>
              <a:t>фіолетовому кольору?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15" name="TextBox 14"/>
          <p:cNvSpPr txBox="1"/>
          <p:nvPr/>
        </p:nvSpPr>
        <p:spPr>
          <a:xfrm>
            <a:off x="271554" y="4837222"/>
            <a:ext cx="8756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8.</a:t>
            </a:r>
            <a:r>
              <a:rPr lang="uk-UA" dirty="0"/>
              <a:t> </a:t>
            </a:r>
            <a:r>
              <a:rPr lang="uk-UA" dirty="0"/>
              <a:t>Скільки основних кольорів входить до </a:t>
            </a:r>
            <a:r>
              <a:rPr lang="uk-UA" dirty="0" smtClean="0"/>
              <a:t>спектра білого світла?</a:t>
            </a:r>
            <a:endParaRPr lang="uk-UA" dirty="0"/>
          </a:p>
        </p:txBody>
      </p:sp>
      <p:sp>
        <p:nvSpPr>
          <p:cNvPr id="16" name="TextBox 15"/>
          <p:cNvSpPr txBox="1"/>
          <p:nvPr/>
        </p:nvSpPr>
        <p:spPr>
          <a:xfrm>
            <a:off x="3319672" y="764704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(30°)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39244" y="4837222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(7)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37480" y="1412776"/>
            <a:ext cx="2071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(у нанометрах)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30633" y="2348880"/>
            <a:ext cx="2173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(далекозорість)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43700" y="2996952"/>
            <a:ext cx="16353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(дисперсія)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86494" y="3613086"/>
            <a:ext cx="1902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(Ісак Ньютон)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75961" y="4149080"/>
            <a:ext cx="1268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лазери</a:t>
            </a:r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80112" y="4477182"/>
            <a:ext cx="2536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(ультрафіолетове)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8746" y="5125254"/>
            <a:ext cx="8756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9</a:t>
            </a:r>
            <a:r>
              <a:rPr lang="uk-UA" dirty="0" smtClean="0">
                <a:solidFill>
                  <a:srgbClr val="FFFF00"/>
                </a:solidFill>
              </a:rPr>
              <a:t>.</a:t>
            </a:r>
            <a:r>
              <a:rPr lang="uk-UA" dirty="0" smtClean="0"/>
              <a:t> </a:t>
            </a:r>
            <a:r>
              <a:rPr lang="uk-UA" dirty="0"/>
              <a:t>Як називається темна область простору, закрита від джерела світла непрозорим об'єктом?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21" name="TextBox 20"/>
          <p:cNvSpPr txBox="1"/>
          <p:nvPr/>
        </p:nvSpPr>
        <p:spPr>
          <a:xfrm>
            <a:off x="4124601" y="5445224"/>
            <a:ext cx="8947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(тінь)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8746" y="5773326"/>
            <a:ext cx="86813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 smtClean="0">
                <a:solidFill>
                  <a:srgbClr val="FFFF00"/>
                </a:solidFill>
              </a:rPr>
              <a:t>10.</a:t>
            </a:r>
            <a:r>
              <a:rPr lang="uk-UA" dirty="0" smtClean="0"/>
              <a:t> </a:t>
            </a:r>
            <a:r>
              <a:rPr lang="uk-UA" dirty="0"/>
              <a:t>Як називається відбиття світла поверхнею, при якому світлові промені, що були паралельними, відбиваються в різних напрямках?</a:t>
            </a:r>
            <a:endParaRPr lang="uk-UA" dirty="0"/>
          </a:p>
        </p:txBody>
      </p:sp>
      <p:sp>
        <p:nvSpPr>
          <p:cNvPr id="23" name="TextBox 22"/>
          <p:cNvSpPr txBox="1"/>
          <p:nvPr/>
        </p:nvSpPr>
        <p:spPr>
          <a:xfrm>
            <a:off x="1944788" y="6381328"/>
            <a:ext cx="14618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(дифузне)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406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6671" y="-99392"/>
            <a:ext cx="4515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</a:t>
            </a:r>
            <a:r>
              <a:rPr lang="ru-RU" sz="36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знаємо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оптику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5516" y="476672"/>
            <a:ext cx="86769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</a:rPr>
              <a:t>1.</a:t>
            </a:r>
            <a:r>
              <a:rPr lang="uk-UA" sz="2000" b="1" dirty="0" smtClean="0"/>
              <a:t> </a:t>
            </a:r>
            <a:r>
              <a:rPr lang="ru-RU" sz="2000" b="1" dirty="0" err="1"/>
              <a:t>Чому</a:t>
            </a:r>
            <a:r>
              <a:rPr lang="ru-RU" sz="2000" b="1" dirty="0"/>
              <a:t> </a:t>
            </a:r>
            <a:r>
              <a:rPr lang="ru-RU" sz="2000" b="1" dirty="0" err="1"/>
              <a:t>дорівнює</a:t>
            </a:r>
            <a:r>
              <a:rPr lang="ru-RU" sz="2000" b="1" dirty="0"/>
              <a:t> кут </a:t>
            </a:r>
            <a:r>
              <a:rPr lang="ru-RU" sz="2000" b="1" dirty="0" err="1"/>
              <a:t>падіння</a:t>
            </a:r>
            <a:r>
              <a:rPr lang="ru-RU" sz="2000" b="1" dirty="0"/>
              <a:t> </a:t>
            </a:r>
            <a:r>
              <a:rPr lang="ru-RU" sz="2000" b="1" dirty="0" err="1"/>
              <a:t>променя</a:t>
            </a:r>
            <a:r>
              <a:rPr lang="ru-RU" sz="2000" b="1" dirty="0"/>
              <a:t>, </a:t>
            </a:r>
            <a:r>
              <a:rPr lang="ru-RU" sz="2000" b="1" dirty="0" err="1"/>
              <a:t>якщо</a:t>
            </a:r>
            <a:r>
              <a:rPr lang="ru-RU" sz="2000" b="1" dirty="0"/>
              <a:t> кут </a:t>
            </a:r>
            <a:r>
              <a:rPr lang="ru-RU" sz="2000" b="1" dirty="0" err="1"/>
              <a:t>між</a:t>
            </a:r>
            <a:r>
              <a:rPr lang="ru-RU" sz="2000" b="1" dirty="0"/>
              <a:t> </a:t>
            </a:r>
            <a:r>
              <a:rPr lang="ru-RU" sz="2000" b="1" dirty="0" err="1"/>
              <a:t>променем</a:t>
            </a:r>
            <a:r>
              <a:rPr lang="ru-RU" sz="2000" b="1" dirty="0"/>
              <a:t> та </a:t>
            </a:r>
            <a:r>
              <a:rPr lang="ru-RU" sz="2000" b="1" dirty="0" err="1"/>
              <a:t>площиною</a:t>
            </a:r>
            <a:r>
              <a:rPr lang="ru-RU" sz="2000" b="1" dirty="0"/>
              <a:t>, на яку </a:t>
            </a:r>
            <a:r>
              <a:rPr lang="ru-RU" sz="2000" b="1" dirty="0" err="1"/>
              <a:t>він</a:t>
            </a:r>
            <a:r>
              <a:rPr lang="ru-RU" sz="2000" b="1" dirty="0"/>
              <a:t> </a:t>
            </a:r>
            <a:r>
              <a:rPr lang="ru-RU" sz="2000" b="1" dirty="0" err="1"/>
              <a:t>падає</a:t>
            </a:r>
            <a:r>
              <a:rPr lang="ru-RU" sz="2000" b="1" dirty="0"/>
              <a:t>, становить 45°?</a:t>
            </a:r>
            <a:r>
              <a:rPr lang="uk-UA" sz="2000" b="1" dirty="0" smtClean="0"/>
              <a:t> </a:t>
            </a:r>
            <a:endParaRPr lang="uk-UA" sz="2000" b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215516" y="1092806"/>
            <a:ext cx="8744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2.</a:t>
            </a:r>
            <a:r>
              <a:rPr lang="uk-UA" dirty="0"/>
              <a:t> </a:t>
            </a:r>
            <a:r>
              <a:rPr lang="uk-UA" dirty="0"/>
              <a:t>В яких одиницях в системі СІ вимірюється оптична сила </a:t>
            </a:r>
            <a:r>
              <a:rPr lang="uk-UA" dirty="0" smtClean="0"/>
              <a:t>лінз</a:t>
            </a:r>
            <a:r>
              <a:rPr lang="uk-UA" dirty="0"/>
              <a:t>?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215516" y="1412776"/>
            <a:ext cx="87956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3.</a:t>
            </a:r>
            <a:r>
              <a:rPr lang="uk-UA" dirty="0"/>
              <a:t> </a:t>
            </a:r>
            <a:r>
              <a:rPr lang="uk-UA" dirty="0"/>
              <a:t>Окуляри з якими лінзами (збиральними чи </a:t>
            </a:r>
            <a:endParaRPr lang="uk-UA" dirty="0" smtClean="0"/>
          </a:p>
          <a:p>
            <a:r>
              <a:rPr lang="uk-UA" dirty="0" smtClean="0"/>
              <a:t>розсіювальними</a:t>
            </a:r>
            <a:r>
              <a:rPr lang="uk-UA" dirty="0"/>
              <a:t>) необхідно використати людині, яка страждає короткозорістю, для нормалізації зору?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33556" y="2348880"/>
            <a:ext cx="8726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4.</a:t>
            </a:r>
            <a:r>
              <a:rPr lang="uk-UA" dirty="0"/>
              <a:t> </a:t>
            </a:r>
            <a:r>
              <a:rPr lang="uk-UA" dirty="0"/>
              <a:t>Під час якого явища спостерігається утворення світлих </a:t>
            </a:r>
            <a:r>
              <a:rPr lang="uk-UA" dirty="0" smtClean="0"/>
              <a:t>і темних </a:t>
            </a:r>
            <a:r>
              <a:rPr lang="uk-UA" dirty="0" err="1" smtClean="0"/>
              <a:t>кілець</a:t>
            </a:r>
            <a:r>
              <a:rPr lang="uk-UA" dirty="0" smtClean="0"/>
              <a:t> </a:t>
            </a:r>
            <a:r>
              <a:rPr lang="uk-UA" dirty="0"/>
              <a:t>внаслідок накладання світлових хвиль?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262263" y="2996952"/>
            <a:ext cx="87867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 smtClean="0">
                <a:solidFill>
                  <a:srgbClr val="FFFF00"/>
                </a:solidFill>
              </a:rPr>
              <a:t>5.</a:t>
            </a:r>
            <a:r>
              <a:rPr lang="uk-UA" dirty="0" smtClean="0"/>
              <a:t> </a:t>
            </a:r>
            <a:r>
              <a:rPr lang="uk-UA" dirty="0"/>
              <a:t>Який вчений висунув теорію, в якій зазначено, що світло є хвилею?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55027" y="3573016"/>
            <a:ext cx="8803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6.</a:t>
            </a:r>
            <a:r>
              <a:rPr lang="uk-UA" dirty="0"/>
              <a:t> </a:t>
            </a:r>
            <a:r>
              <a:rPr lang="uk-UA" dirty="0"/>
              <a:t>Які пристрої здатні перетворювати енергію світла (сонячну енергію) на електричну?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14" name="TextBox 13"/>
          <p:cNvSpPr txBox="1"/>
          <p:nvPr/>
        </p:nvSpPr>
        <p:spPr>
          <a:xfrm>
            <a:off x="274375" y="4189150"/>
            <a:ext cx="770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7.</a:t>
            </a:r>
            <a:r>
              <a:rPr lang="uk-UA" dirty="0"/>
              <a:t> </a:t>
            </a:r>
            <a:r>
              <a:rPr lang="uk-UA" dirty="0"/>
              <a:t>Яке випромінювання лежить за границею довжин хвиль, що </a:t>
            </a:r>
            <a:r>
              <a:rPr lang="uk-UA" dirty="0" smtClean="0"/>
              <a:t>відповідають </a:t>
            </a:r>
            <a:r>
              <a:rPr lang="uk-UA" dirty="0"/>
              <a:t>червоному кольору?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15" name="TextBox 14"/>
          <p:cNvSpPr txBox="1"/>
          <p:nvPr/>
        </p:nvSpPr>
        <p:spPr>
          <a:xfrm>
            <a:off x="271554" y="4829090"/>
            <a:ext cx="8756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8.</a:t>
            </a:r>
            <a:r>
              <a:rPr lang="uk-UA" dirty="0"/>
              <a:t> </a:t>
            </a:r>
            <a:r>
              <a:rPr lang="uk-UA" dirty="0"/>
              <a:t>Чому дорівнює </a:t>
            </a:r>
            <a:r>
              <a:rPr lang="uk-UA" dirty="0" smtClean="0"/>
              <a:t>швидкість </a:t>
            </a:r>
            <a:r>
              <a:rPr lang="uk-UA" dirty="0"/>
              <a:t>світла </a:t>
            </a:r>
            <a:r>
              <a:rPr lang="uk-UA" dirty="0" smtClean="0"/>
              <a:t>у вакуумі</a:t>
            </a:r>
            <a:r>
              <a:rPr lang="uk-UA" dirty="0"/>
              <a:t>?</a:t>
            </a:r>
            <a:endParaRPr lang="uk-UA" dirty="0"/>
          </a:p>
        </p:txBody>
      </p:sp>
      <p:sp>
        <p:nvSpPr>
          <p:cNvPr id="16" name="TextBox 15"/>
          <p:cNvSpPr txBox="1"/>
          <p:nvPr/>
        </p:nvSpPr>
        <p:spPr>
          <a:xfrm>
            <a:off x="6007828" y="763484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(45°)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64901" y="4829090"/>
            <a:ext cx="18117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(300000 км/с)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89849" y="1344674"/>
            <a:ext cx="1758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(у діоптріях)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27149" y="2056320"/>
            <a:ext cx="38533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(з 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розсіювальними лінзами)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31388" y="2636912"/>
            <a:ext cx="2201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(інтерференція)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83213" y="3284984"/>
            <a:ext cx="26948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uk-UA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Христиан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Гюйгенс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4033" y="3873241"/>
            <a:ext cx="23455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сонячні батареї</a:t>
            </a:r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44397" y="4475940"/>
            <a:ext cx="21561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(інфрачервоне)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8746" y="5125254"/>
            <a:ext cx="8756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9</a:t>
            </a:r>
            <a:r>
              <a:rPr lang="uk-UA" dirty="0" smtClean="0">
                <a:solidFill>
                  <a:srgbClr val="FFFF00"/>
                </a:solidFill>
              </a:rPr>
              <a:t>.</a:t>
            </a:r>
            <a:r>
              <a:rPr lang="uk-UA" dirty="0" smtClean="0"/>
              <a:t> </a:t>
            </a:r>
            <a:r>
              <a:rPr lang="uk-UA" dirty="0"/>
              <a:t>Як називається слабо освітлений простір між областями повної тіні </a:t>
            </a:r>
            <a:r>
              <a:rPr lang="uk-UA" dirty="0" smtClean="0"/>
              <a:t>та </a:t>
            </a:r>
            <a:r>
              <a:rPr lang="uk-UA" dirty="0"/>
              <a:t>повного світла?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21" name="TextBox 20"/>
          <p:cNvSpPr txBox="1"/>
          <p:nvPr/>
        </p:nvSpPr>
        <p:spPr>
          <a:xfrm>
            <a:off x="3247409" y="5425593"/>
            <a:ext cx="154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(напівтінь)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8746" y="5773326"/>
            <a:ext cx="86813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 smtClean="0">
                <a:solidFill>
                  <a:srgbClr val="FFFF00"/>
                </a:solidFill>
              </a:rPr>
              <a:t>10.</a:t>
            </a:r>
            <a:r>
              <a:rPr lang="uk-UA" dirty="0" smtClean="0"/>
              <a:t> </a:t>
            </a:r>
            <a:r>
              <a:rPr lang="uk-UA" dirty="0"/>
              <a:t>Як називається відбиття світла поверхнею, при якому світлові промені, що були паралельними, відбиваються і теж лишаються паралельними?</a:t>
            </a:r>
            <a:endParaRPr lang="uk-UA" dirty="0"/>
          </a:p>
        </p:txBody>
      </p:sp>
      <p:sp>
        <p:nvSpPr>
          <p:cNvPr id="23" name="TextBox 22"/>
          <p:cNvSpPr txBox="1"/>
          <p:nvPr/>
        </p:nvSpPr>
        <p:spPr>
          <a:xfrm>
            <a:off x="2448466" y="6369829"/>
            <a:ext cx="18355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(дзеркальне)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8468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20" grpId="0"/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1368</TotalTime>
  <Words>719</Words>
  <Application>Microsoft Office PowerPoint</Application>
  <PresentationFormat>Экран (4:3)</PresentationFormat>
  <Paragraphs>195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Cambria Math</vt:lpstr>
      <vt:lpstr>Franklin Gothic Book</vt:lpstr>
      <vt:lpstr>Times New Roman</vt:lpstr>
      <vt:lpstr>Wingdings 2</vt:lpstr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Валерий</dc:creator>
  <cp:lastModifiedBy>Valeriy VS</cp:lastModifiedBy>
  <cp:revision>83</cp:revision>
  <dcterms:created xsi:type="dcterms:W3CDTF">2013-02-26T20:07:25Z</dcterms:created>
  <dcterms:modified xsi:type="dcterms:W3CDTF">2017-02-22T20:19:53Z</dcterms:modified>
</cp:coreProperties>
</file>