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56" r:id="rId2"/>
    <p:sldId id="269" r:id="rId3"/>
    <p:sldId id="272" r:id="rId4"/>
    <p:sldId id="277" r:id="rId5"/>
    <p:sldId id="273" r:id="rId6"/>
    <p:sldId id="274" r:id="rId7"/>
    <p:sldId id="275" r:id="rId8"/>
    <p:sldId id="276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7" r:id="rId18"/>
    <p:sldId id="289" r:id="rId19"/>
    <p:sldId id="290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8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4C90E7-B9B0-4F3C-A1B4-E2629ADBD523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6E672-DCDF-474E-ABF5-90641714A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253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F52A-C295-40CA-91AC-D052CC576C19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36DF52A-C295-40CA-91AC-D052CC576C19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36DF52A-C295-40CA-91AC-D052CC576C19}" type="datetimeFigureOut">
              <a:rPr lang="ru-RU" smtClean="0"/>
              <a:t>20.02.2017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7F2DD44-EE8B-4717-A9B5-85BA974759D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avi"/><Relationship Id="rId1" Type="http://schemas.microsoft.com/office/2007/relationships/media" Target="../media/media8.avi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avi"/><Relationship Id="rId1" Type="http://schemas.microsoft.com/office/2007/relationships/media" Target="../media/media9.avi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avi"/><Relationship Id="rId1" Type="http://schemas.microsoft.com/office/2007/relationships/media" Target="../media/media10.avi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avi"/><Relationship Id="rId1" Type="http://schemas.microsoft.com/office/2007/relationships/media" Target="../media/media11.avi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2.avi"/><Relationship Id="rId1" Type="http://schemas.microsoft.com/office/2007/relationships/media" Target="../media/media12.avi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avi"/><Relationship Id="rId1" Type="http://schemas.microsoft.com/office/2007/relationships/media" Target="../media/media6.avi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avi"/><Relationship Id="rId1" Type="http://schemas.microsoft.com/office/2007/relationships/media" Target="../media/media7.avi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348880"/>
            <a:ext cx="8319585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dirty="0" smtClean="0">
                <a:ln>
                  <a:solidFill>
                    <a:sysClr val="windowText" lastClr="000000"/>
                  </a:solidFill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Конкурсно-розважальна </a:t>
            </a:r>
            <a:r>
              <a:rPr lang="uk-UA" sz="4000" dirty="0">
                <a:ln>
                  <a:solidFill>
                    <a:sysClr val="windowText" lastClr="000000"/>
                  </a:solidFill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програма</a:t>
            </a:r>
            <a:endParaRPr lang="uk-UA" sz="4000" b="1" dirty="0" smtClean="0">
              <a:ln>
                <a:solidFill>
                  <a:sysClr val="windowText" lastClr="000000"/>
                </a:solidFill>
              </a:ln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4500" b="1" dirty="0" smtClean="0">
                <a:ln>
                  <a:solidFill>
                    <a:sysClr val="windowText" lastClr="000000"/>
                  </a:solidFill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«Фізика навколо нас»</a:t>
            </a:r>
            <a:endParaRPr lang="ru-RU" sz="4500" b="1" dirty="0">
              <a:ln>
                <a:solidFill>
                  <a:sysClr val="windowText" lastClr="000000"/>
                </a:solidFill>
              </a:ln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rrci.moy.su/Ris_str/fizik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6" y="3749263"/>
            <a:ext cx="3158199" cy="308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Математика, Формула, Физика, Школа, Математическ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3056"/>
            <a:ext cx="4394003" cy="310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58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49619" y="260648"/>
            <a:ext cx="40447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Полярне сяйво</a:t>
            </a:r>
          </a:p>
        </p:txBody>
      </p:sp>
      <p:pic>
        <p:nvPicPr>
          <p:cNvPr id="2" name="Полярне сяйво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4076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77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49619" y="260648"/>
            <a:ext cx="43883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Реактивний рух</a:t>
            </a:r>
          </a:p>
        </p:txBody>
      </p:sp>
      <p:pic>
        <p:nvPicPr>
          <p:cNvPr id="3" name="Реактивний рух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243292"/>
            <a:ext cx="9144000" cy="525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5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6222" y="260648"/>
            <a:ext cx="35715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Невагомість</a:t>
            </a:r>
          </a:p>
        </p:txBody>
      </p:sp>
      <p:pic>
        <p:nvPicPr>
          <p:cNvPr id="2" name="Невагомість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4076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3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 descr="http://chudesamag.ru/wp-content/uploads/2012/06/bochonok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8" b="97532" l="9162" r="89977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12033" y="1854301"/>
            <a:ext cx="6739112" cy="449098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83568" y="1412776"/>
            <a:ext cx="78986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/>
              <a:t>Тур 2</a:t>
            </a:r>
            <a:r>
              <a:rPr lang="uk-UA" sz="4800" b="1" i="1" dirty="0" smtClean="0"/>
              <a:t>. Заморочки з бочки</a:t>
            </a:r>
            <a:endParaRPr lang="ru-RU" sz="4800" b="1" i="1" dirty="0"/>
          </a:p>
        </p:txBody>
      </p:sp>
      <p:sp>
        <p:nvSpPr>
          <p:cNvPr id="9" name="Овал 8"/>
          <p:cNvSpPr/>
          <p:nvPr/>
        </p:nvSpPr>
        <p:spPr>
          <a:xfrm>
            <a:off x="4653311" y="5500436"/>
            <a:ext cx="642942" cy="4413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bg2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064601" y="5019798"/>
            <a:ext cx="642942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7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583180" y="4949403"/>
            <a:ext cx="642942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9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952711" y="5693190"/>
            <a:ext cx="674990" cy="3866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744405" y="5294475"/>
            <a:ext cx="642942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4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20202638">
            <a:off x="5107979" y="4836760"/>
            <a:ext cx="765410" cy="4839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10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101754" y="5622269"/>
            <a:ext cx="642942" cy="3445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bg2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246550" y="5399527"/>
            <a:ext cx="642942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3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335885" y="5815595"/>
            <a:ext cx="642942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548572" y="5622878"/>
            <a:ext cx="642942" cy="4310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6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112238" y="5562531"/>
            <a:ext cx="64294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5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308731" y="5262568"/>
            <a:ext cx="642942" cy="3445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bg2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744696" y="5340324"/>
            <a:ext cx="632090" cy="3920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8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 rot="20654113">
            <a:off x="5378200" y="4516101"/>
            <a:ext cx="591253" cy="3445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bg2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796589" y="5241517"/>
            <a:ext cx="674990" cy="38665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1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Результат пошуку зображень за запитом &quot;физика png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996" y="3640629"/>
            <a:ext cx="2758337" cy="275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8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9273" y="44624"/>
            <a:ext cx="4510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Заморочки з бочки</a:t>
            </a:r>
            <a:endParaRPr lang="ru-RU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5516" y="692696"/>
            <a:ext cx="8676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</a:rPr>
              <a:t>1.</a:t>
            </a:r>
            <a:r>
              <a:rPr lang="uk-UA" sz="2000" b="1" dirty="0" smtClean="0">
                <a:solidFill>
                  <a:prstClr val="white"/>
                </a:solidFill>
              </a:rPr>
              <a:t> </a:t>
            </a:r>
            <a:r>
              <a:rPr lang="ru-RU" sz="2000" b="1" dirty="0" err="1">
                <a:solidFill>
                  <a:prstClr val="white"/>
                </a:solidFill>
              </a:rPr>
              <a:t>Який</a:t>
            </a:r>
            <a:r>
              <a:rPr lang="ru-RU" sz="2000" b="1" dirty="0">
                <a:solidFill>
                  <a:prstClr val="white"/>
                </a:solidFill>
              </a:rPr>
              <a:t> </a:t>
            </a:r>
            <a:r>
              <a:rPr lang="ru-RU" sz="2000" b="1" dirty="0" err="1">
                <a:solidFill>
                  <a:prstClr val="white"/>
                </a:solidFill>
              </a:rPr>
              <a:t>пристрій</a:t>
            </a:r>
            <a:r>
              <a:rPr lang="ru-RU" sz="2000" b="1" dirty="0">
                <a:solidFill>
                  <a:prstClr val="white"/>
                </a:solidFill>
              </a:rPr>
              <a:t> </a:t>
            </a:r>
            <a:r>
              <a:rPr lang="ru-RU" sz="2000" b="1" dirty="0" err="1">
                <a:solidFill>
                  <a:prstClr val="white"/>
                </a:solidFill>
              </a:rPr>
              <a:t>вказує</a:t>
            </a:r>
            <a:r>
              <a:rPr lang="ru-RU" sz="2000" b="1" dirty="0">
                <a:solidFill>
                  <a:prstClr val="white"/>
                </a:solidFill>
              </a:rPr>
              <a:t> на </a:t>
            </a:r>
            <a:r>
              <a:rPr lang="ru-RU" sz="2000" b="1" dirty="0" err="1">
                <a:solidFill>
                  <a:prstClr val="white"/>
                </a:solidFill>
              </a:rPr>
              <a:t>напрямок</a:t>
            </a:r>
            <a:r>
              <a:rPr lang="ru-RU" sz="2000" b="1" dirty="0">
                <a:solidFill>
                  <a:prstClr val="white"/>
                </a:solidFill>
              </a:rPr>
              <a:t> </a:t>
            </a:r>
            <a:r>
              <a:rPr lang="ru-RU" sz="2000" b="1" dirty="0" err="1">
                <a:solidFill>
                  <a:prstClr val="white"/>
                </a:solidFill>
              </a:rPr>
              <a:t>магнітного</a:t>
            </a:r>
            <a:r>
              <a:rPr lang="ru-RU" sz="2000" b="1" dirty="0">
                <a:solidFill>
                  <a:prstClr val="white"/>
                </a:solidFill>
              </a:rPr>
              <a:t> поля </a:t>
            </a:r>
            <a:r>
              <a:rPr lang="ru-RU" sz="2000" b="1" dirty="0" err="1">
                <a:solidFill>
                  <a:prstClr val="white"/>
                </a:solidFill>
              </a:rPr>
              <a:t>Землі</a:t>
            </a:r>
            <a:r>
              <a:rPr lang="ru-RU" sz="2000" b="1" dirty="0">
                <a:solidFill>
                  <a:prstClr val="white"/>
                </a:solidFill>
              </a:rPr>
              <a:t>?</a:t>
            </a:r>
            <a:endParaRPr lang="uk-UA" sz="2000" b="1" dirty="0" smtClean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5516" y="1081658"/>
            <a:ext cx="57629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2.</a:t>
            </a:r>
            <a:r>
              <a:rPr lang="uk-UA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Завдяки</a:t>
            </a:r>
            <a:r>
              <a:rPr lang="ru-RU" dirty="0">
                <a:solidFill>
                  <a:prstClr val="white"/>
                </a:solidFill>
              </a:rPr>
              <a:t>, </a:t>
            </a:r>
            <a:r>
              <a:rPr lang="ru-RU" dirty="0" err="1">
                <a:solidFill>
                  <a:prstClr val="white"/>
                </a:solidFill>
              </a:rPr>
              <a:t>якій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сили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стріла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вилітає</a:t>
            </a:r>
            <a:r>
              <a:rPr lang="ru-RU" dirty="0">
                <a:solidFill>
                  <a:prstClr val="white"/>
                </a:solidFill>
              </a:rPr>
              <a:t> з лука?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5516" y="1468754"/>
            <a:ext cx="8795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3.</a:t>
            </a:r>
            <a:r>
              <a:rPr lang="uk-UA" dirty="0">
                <a:solidFill>
                  <a:prstClr val="white"/>
                </a:solidFill>
              </a:rPr>
              <a:t> </a:t>
            </a:r>
            <a:r>
              <a:rPr lang="ru-RU" dirty="0">
                <a:solidFill>
                  <a:prstClr val="white"/>
                </a:solidFill>
              </a:rPr>
              <a:t>З </a:t>
            </a:r>
            <a:r>
              <a:rPr lang="ru-RU" dirty="0" err="1">
                <a:solidFill>
                  <a:prstClr val="white"/>
                </a:solidFill>
              </a:rPr>
              <a:t>якою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швидкістю</a:t>
            </a:r>
            <a:r>
              <a:rPr lang="ru-RU" dirty="0">
                <a:solidFill>
                  <a:prstClr val="white"/>
                </a:solidFill>
              </a:rPr>
              <a:t> повинна </a:t>
            </a:r>
            <a:r>
              <a:rPr lang="ru-RU" dirty="0" err="1">
                <a:solidFill>
                  <a:prstClr val="white"/>
                </a:solidFill>
              </a:rPr>
              <a:t>бігти</a:t>
            </a:r>
            <a:r>
              <a:rPr lang="ru-RU" dirty="0">
                <a:solidFill>
                  <a:prstClr val="white"/>
                </a:solidFill>
              </a:rPr>
              <a:t> собака, </a:t>
            </a:r>
            <a:r>
              <a:rPr lang="ru-RU" dirty="0" err="1">
                <a:solidFill>
                  <a:prstClr val="white"/>
                </a:solidFill>
              </a:rPr>
              <a:t>щоб</a:t>
            </a:r>
            <a:r>
              <a:rPr lang="ru-RU" dirty="0">
                <a:solidFill>
                  <a:prstClr val="white"/>
                </a:solidFill>
              </a:rPr>
              <a:t> не </a:t>
            </a:r>
            <a:r>
              <a:rPr lang="ru-RU" dirty="0" err="1">
                <a:solidFill>
                  <a:prstClr val="white"/>
                </a:solidFill>
              </a:rPr>
              <a:t>чути</a:t>
            </a:r>
            <a:r>
              <a:rPr lang="ru-RU" dirty="0">
                <a:solidFill>
                  <a:prstClr val="white"/>
                </a:solidFill>
              </a:rPr>
              <a:t> звука </a:t>
            </a:r>
            <a:r>
              <a:rPr lang="ru-RU" dirty="0" err="1">
                <a:solidFill>
                  <a:prstClr val="white"/>
                </a:solidFill>
              </a:rPr>
              <a:t>дзвіночка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привязаного</a:t>
            </a:r>
            <a:r>
              <a:rPr lang="ru-RU" dirty="0">
                <a:solidFill>
                  <a:prstClr val="white"/>
                </a:solidFill>
              </a:rPr>
              <a:t> до </a:t>
            </a:r>
            <a:r>
              <a:rPr lang="ru-RU" dirty="0" err="1">
                <a:solidFill>
                  <a:prstClr val="white"/>
                </a:solidFill>
              </a:rPr>
              <a:t>її</a:t>
            </a:r>
            <a:r>
              <a:rPr lang="ru-RU" dirty="0">
                <a:solidFill>
                  <a:prstClr val="white"/>
                </a:solidFill>
              </a:rPr>
              <a:t> хвоста?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7486" y="2211781"/>
            <a:ext cx="8664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4.</a:t>
            </a:r>
            <a:r>
              <a:rPr lang="uk-UA" dirty="0">
                <a:solidFill>
                  <a:prstClr val="white"/>
                </a:solidFill>
              </a:rPr>
              <a:t> Який вчений структурував всі хімічні елементи в єдину таблицю? 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4375" y="2916074"/>
            <a:ext cx="87867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5.</a:t>
            </a:r>
            <a:r>
              <a:rPr lang="uk-UA" dirty="0">
                <a:solidFill>
                  <a:prstClr val="white"/>
                </a:solidFill>
              </a:rPr>
              <a:t> Чому дорівнює переміщення тіла, якщо воно рухалось по колу і зробило повний оберт</a:t>
            </a:r>
            <a:r>
              <a:rPr lang="uk-UA" dirty="0" smtClean="0">
                <a:solidFill>
                  <a:prstClr val="white"/>
                </a:solidFill>
              </a:rPr>
              <a:t>?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587" y="3620636"/>
            <a:ext cx="8803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6. </a:t>
            </a:r>
            <a:r>
              <a:rPr lang="uk-UA" dirty="0">
                <a:solidFill>
                  <a:prstClr val="white"/>
                </a:solidFill>
              </a:rPr>
              <a:t>Чи правильним є твердження, що всі тіла складаються з атомів і молекул, які перебувають в постійному хаотичному русі?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5028" y="4325034"/>
            <a:ext cx="6839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7.</a:t>
            </a:r>
            <a:r>
              <a:rPr lang="uk-UA" dirty="0">
                <a:solidFill>
                  <a:prstClr val="white"/>
                </a:solidFill>
              </a:rPr>
              <a:t> </a:t>
            </a:r>
            <a:r>
              <a:rPr lang="uk-UA" dirty="0"/>
              <a:t>В яких одиницях в системі СІ вимірюється сила?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028" y="4666412"/>
            <a:ext cx="8756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8.</a:t>
            </a:r>
            <a:r>
              <a:rPr lang="uk-UA" dirty="0">
                <a:solidFill>
                  <a:prstClr val="white"/>
                </a:solidFill>
              </a:rPr>
              <a:t> Яка температура у Кельвінах, якщо термометр  показує 20 градусів Цельсія?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47616" y="684017"/>
            <a:ext cx="1295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(Компас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82674" y="4951708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(293К)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84083" y="1081658"/>
            <a:ext cx="23578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(Сила 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пружності)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61074" y="1774874"/>
            <a:ext cx="3963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достатньо</a:t>
            </a: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стояти</a:t>
            </a: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місці</a:t>
            </a:r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13050" y="2507352"/>
            <a:ext cx="17748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(Менделєєв)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73729" y="3196138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(0)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01967" y="3904984"/>
            <a:ext cx="7761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(Так)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79290" y="4307231"/>
            <a:ext cx="13450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(Ньютон)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5028" y="5370537"/>
            <a:ext cx="86374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9</a:t>
            </a:r>
            <a:r>
              <a:rPr lang="uk-UA" dirty="0" smtClean="0">
                <a:solidFill>
                  <a:srgbClr val="FFFF00"/>
                </a:solidFill>
              </a:rPr>
              <a:t>.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r>
              <a:rPr lang="uk-UA" dirty="0"/>
              <a:t>Як називається фізична величина, яка </a:t>
            </a:r>
            <a:r>
              <a:rPr lang="uk-UA" dirty="0" err="1"/>
              <a:t>чисельно</a:t>
            </a:r>
            <a:r>
              <a:rPr lang="uk-UA" dirty="0"/>
              <a:t> </a:t>
            </a:r>
            <a:endParaRPr lang="uk-UA" dirty="0" smtClean="0"/>
          </a:p>
          <a:p>
            <a:r>
              <a:rPr lang="uk-UA" dirty="0" smtClean="0"/>
              <a:t>рівна </a:t>
            </a:r>
            <a:r>
              <a:rPr lang="uk-UA" dirty="0"/>
              <a:t>відношенню пройденого тілом шляху до </a:t>
            </a:r>
            <a:endParaRPr lang="uk-UA" dirty="0" smtClean="0"/>
          </a:p>
          <a:p>
            <a:r>
              <a:rPr lang="uk-UA" dirty="0" smtClean="0"/>
              <a:t>затраченого </a:t>
            </a:r>
            <a:r>
              <a:rPr lang="uk-UA" dirty="0"/>
              <a:t>часу?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82674" y="5986248"/>
            <a:ext cx="17139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(Швидкість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5027" y="6335582"/>
            <a:ext cx="7557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 smtClean="0">
                <a:solidFill>
                  <a:srgbClr val="FFFF00"/>
                </a:solidFill>
              </a:rPr>
              <a:t>10.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r>
              <a:rPr lang="uk-UA" dirty="0"/>
              <a:t>Скільки годин тривають три доби?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90028" y="6332094"/>
            <a:ext cx="16013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(72 години)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78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9273" y="44624"/>
            <a:ext cx="4510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Заморочки з бочки</a:t>
            </a:r>
            <a:endParaRPr lang="ru-RU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5516" y="632882"/>
            <a:ext cx="86769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</a:rPr>
              <a:t>1.</a:t>
            </a:r>
            <a:r>
              <a:rPr lang="uk-UA" sz="2000" b="1" dirty="0" smtClean="0">
                <a:solidFill>
                  <a:prstClr val="white"/>
                </a:solidFill>
              </a:rPr>
              <a:t> </a:t>
            </a:r>
            <a:r>
              <a:rPr lang="ru-RU" sz="2000" b="1" dirty="0" err="1">
                <a:solidFill>
                  <a:prstClr val="white"/>
                </a:solidFill>
              </a:rPr>
              <a:t>Який</a:t>
            </a:r>
            <a:r>
              <a:rPr lang="ru-RU" sz="2000" b="1" dirty="0">
                <a:solidFill>
                  <a:prstClr val="white"/>
                </a:solidFill>
              </a:rPr>
              <a:t> </a:t>
            </a:r>
            <a:r>
              <a:rPr lang="ru-RU" sz="2000" b="1" dirty="0" err="1">
                <a:solidFill>
                  <a:prstClr val="white"/>
                </a:solidFill>
              </a:rPr>
              <a:t>пристрій</a:t>
            </a:r>
            <a:r>
              <a:rPr lang="ru-RU" sz="2000" b="1" dirty="0">
                <a:solidFill>
                  <a:prstClr val="white"/>
                </a:solidFill>
              </a:rPr>
              <a:t> </a:t>
            </a:r>
            <a:r>
              <a:rPr lang="ru-RU" sz="2000" b="1" dirty="0" err="1">
                <a:solidFill>
                  <a:prstClr val="white"/>
                </a:solidFill>
              </a:rPr>
              <a:t>використовується</a:t>
            </a:r>
            <a:r>
              <a:rPr lang="ru-RU" sz="2000" b="1" dirty="0">
                <a:solidFill>
                  <a:prstClr val="white"/>
                </a:solidFill>
              </a:rPr>
              <a:t> для </a:t>
            </a:r>
            <a:r>
              <a:rPr lang="ru-RU" sz="2000" b="1" dirty="0" err="1">
                <a:solidFill>
                  <a:prstClr val="white"/>
                </a:solidFill>
              </a:rPr>
              <a:t>визначення</a:t>
            </a:r>
            <a:r>
              <a:rPr lang="ru-RU" sz="2000" b="1" dirty="0">
                <a:solidFill>
                  <a:prstClr val="white"/>
                </a:solidFill>
              </a:rPr>
              <a:t> </a:t>
            </a:r>
            <a:r>
              <a:rPr lang="ru-RU" sz="2000" b="1" dirty="0" err="1">
                <a:solidFill>
                  <a:prstClr val="white"/>
                </a:solidFill>
              </a:rPr>
              <a:t>тривалості</a:t>
            </a:r>
            <a:r>
              <a:rPr lang="ru-RU" sz="2000" b="1" dirty="0">
                <a:solidFill>
                  <a:prstClr val="white"/>
                </a:solidFill>
              </a:rPr>
              <a:t> </a:t>
            </a:r>
            <a:r>
              <a:rPr lang="ru-RU" sz="2000" b="1" dirty="0" err="1">
                <a:solidFill>
                  <a:prstClr val="white"/>
                </a:solidFill>
              </a:rPr>
              <a:t>фізичного</a:t>
            </a:r>
            <a:r>
              <a:rPr lang="ru-RU" sz="2000" b="1" dirty="0">
                <a:solidFill>
                  <a:prstClr val="white"/>
                </a:solidFill>
              </a:rPr>
              <a:t> </a:t>
            </a:r>
            <a:r>
              <a:rPr lang="ru-RU" sz="2000" b="1" dirty="0" err="1">
                <a:solidFill>
                  <a:prstClr val="white"/>
                </a:solidFill>
              </a:rPr>
              <a:t>явища</a:t>
            </a:r>
            <a:r>
              <a:rPr lang="ru-RU" sz="2000" b="1" dirty="0">
                <a:solidFill>
                  <a:prstClr val="white"/>
                </a:solidFill>
              </a:rPr>
              <a:t> </a:t>
            </a:r>
            <a:r>
              <a:rPr lang="ru-RU" sz="2000" b="1" dirty="0" err="1">
                <a:solidFill>
                  <a:prstClr val="white"/>
                </a:solidFill>
              </a:rPr>
              <a:t>чи</a:t>
            </a:r>
            <a:r>
              <a:rPr lang="ru-RU" sz="2000" b="1" dirty="0">
                <a:solidFill>
                  <a:prstClr val="white"/>
                </a:solidFill>
              </a:rPr>
              <a:t> </a:t>
            </a:r>
            <a:r>
              <a:rPr lang="ru-RU" sz="2000" b="1" dirty="0" err="1">
                <a:solidFill>
                  <a:prstClr val="white"/>
                </a:solidFill>
              </a:rPr>
              <a:t>події</a:t>
            </a:r>
            <a:r>
              <a:rPr lang="ru-RU" sz="2000" b="1" dirty="0">
                <a:solidFill>
                  <a:prstClr val="white"/>
                </a:solidFill>
              </a:rPr>
              <a:t>?</a:t>
            </a:r>
            <a:endParaRPr lang="uk-UA" sz="2000" b="1" dirty="0" smtClean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0171" y="1358532"/>
            <a:ext cx="7782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2.</a:t>
            </a:r>
            <a:r>
              <a:rPr lang="uk-UA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Завдяки</a:t>
            </a:r>
            <a:r>
              <a:rPr lang="ru-RU" dirty="0">
                <a:solidFill>
                  <a:prstClr val="white"/>
                </a:solidFill>
              </a:rPr>
              <a:t>, </a:t>
            </a:r>
            <a:r>
              <a:rPr lang="ru-RU" dirty="0" err="1">
                <a:solidFill>
                  <a:prstClr val="white"/>
                </a:solidFill>
              </a:rPr>
              <a:t>якій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силі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підкинутий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камінь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падає</a:t>
            </a:r>
            <a:r>
              <a:rPr lang="ru-RU" dirty="0">
                <a:solidFill>
                  <a:prstClr val="white"/>
                </a:solidFill>
              </a:rPr>
              <a:t> на </a:t>
            </a:r>
            <a:r>
              <a:rPr lang="ru-RU" dirty="0" err="1">
                <a:solidFill>
                  <a:prstClr val="white"/>
                </a:solidFill>
              </a:rPr>
              <a:t>поверхню</a:t>
            </a:r>
            <a:r>
              <a:rPr lang="ru-RU" dirty="0">
                <a:solidFill>
                  <a:prstClr val="white"/>
                </a:solidFill>
              </a:rPr>
              <a:t> </a:t>
            </a:r>
            <a:endParaRPr lang="ru-RU" dirty="0" smtClean="0">
              <a:solidFill>
                <a:prstClr val="white"/>
              </a:solidFill>
            </a:endParaRPr>
          </a:p>
          <a:p>
            <a:r>
              <a:rPr lang="ru-RU" dirty="0" err="1" smtClean="0">
                <a:solidFill>
                  <a:prstClr val="white"/>
                </a:solidFill>
              </a:rPr>
              <a:t>Землі</a:t>
            </a:r>
            <a:r>
              <a:rPr lang="ru-RU" dirty="0">
                <a:solidFill>
                  <a:prstClr val="white"/>
                </a:solidFill>
              </a:rPr>
              <a:t>?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0443" y="2020778"/>
            <a:ext cx="8795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3.</a:t>
            </a:r>
            <a:r>
              <a:rPr lang="uk-UA" dirty="0">
                <a:solidFill>
                  <a:prstClr val="white"/>
                </a:solidFill>
              </a:rPr>
              <a:t> </a:t>
            </a:r>
            <a:r>
              <a:rPr lang="uk-UA" dirty="0"/>
              <a:t>Який сніг тане швидше, чистий чи брудний?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7486" y="2361074"/>
            <a:ext cx="8664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4.</a:t>
            </a:r>
            <a:r>
              <a:rPr lang="uk-UA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Який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англійський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вчений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відкрив</a:t>
            </a:r>
            <a:r>
              <a:rPr lang="ru-RU" dirty="0">
                <a:solidFill>
                  <a:prstClr val="white"/>
                </a:solidFill>
              </a:rPr>
              <a:t> три </a:t>
            </a:r>
            <a:r>
              <a:rPr lang="ru-RU" dirty="0" err="1">
                <a:solidFill>
                  <a:prstClr val="white"/>
                </a:solidFill>
              </a:rPr>
              <a:t>основних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закони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механічного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руху</a:t>
            </a:r>
            <a:r>
              <a:rPr lang="ru-RU" dirty="0">
                <a:solidFill>
                  <a:prstClr val="white"/>
                </a:solidFill>
              </a:rPr>
              <a:t>?</a:t>
            </a:r>
            <a:r>
              <a:rPr lang="uk-UA" dirty="0" smtClean="0">
                <a:solidFill>
                  <a:prstClr val="white"/>
                </a:solidFill>
              </a:rPr>
              <a:t>  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4375" y="3009146"/>
            <a:ext cx="87867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5.</a:t>
            </a:r>
            <a:r>
              <a:rPr lang="uk-UA" dirty="0">
                <a:solidFill>
                  <a:prstClr val="white"/>
                </a:solidFill>
              </a:rPr>
              <a:t> </a:t>
            </a:r>
            <a:r>
              <a:rPr lang="ru-RU" dirty="0">
                <a:solidFill>
                  <a:prstClr val="white"/>
                </a:solidFill>
              </a:rPr>
              <a:t>При </a:t>
            </a:r>
            <a:r>
              <a:rPr lang="ru-RU" dirty="0" err="1">
                <a:solidFill>
                  <a:prstClr val="white"/>
                </a:solidFill>
              </a:rPr>
              <a:t>якому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русі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пройдений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тілом</a:t>
            </a:r>
            <a:r>
              <a:rPr lang="ru-RU" dirty="0">
                <a:solidFill>
                  <a:prstClr val="white"/>
                </a:solidFill>
              </a:rPr>
              <a:t> шлях </a:t>
            </a:r>
            <a:r>
              <a:rPr lang="ru-RU" dirty="0" err="1">
                <a:solidFill>
                  <a:prstClr val="white"/>
                </a:solidFill>
              </a:rPr>
              <a:t>дорівнює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його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переміщенню</a:t>
            </a:r>
            <a:r>
              <a:rPr lang="ru-RU" dirty="0">
                <a:solidFill>
                  <a:prstClr val="white"/>
                </a:solidFill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7587" y="3729226"/>
            <a:ext cx="8803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6. </a:t>
            </a:r>
            <a:r>
              <a:rPr lang="ru-RU" dirty="0" err="1">
                <a:solidFill>
                  <a:prstClr val="white"/>
                </a:solidFill>
              </a:rPr>
              <a:t>Чи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правильним</a:t>
            </a:r>
            <a:r>
              <a:rPr lang="ru-RU" dirty="0">
                <a:solidFill>
                  <a:prstClr val="white"/>
                </a:solidFill>
              </a:rPr>
              <a:t> є </a:t>
            </a:r>
            <a:r>
              <a:rPr lang="ru-RU" dirty="0" err="1">
                <a:solidFill>
                  <a:prstClr val="white"/>
                </a:solidFill>
              </a:rPr>
              <a:t>твердження</a:t>
            </a:r>
            <a:r>
              <a:rPr lang="ru-RU" dirty="0">
                <a:solidFill>
                  <a:prstClr val="white"/>
                </a:solidFill>
              </a:rPr>
              <a:t>, </a:t>
            </a:r>
            <a:r>
              <a:rPr lang="ru-RU" dirty="0" err="1">
                <a:solidFill>
                  <a:prstClr val="white"/>
                </a:solidFill>
              </a:rPr>
              <a:t>що</a:t>
            </a:r>
            <a:r>
              <a:rPr lang="ru-RU" dirty="0">
                <a:solidFill>
                  <a:prstClr val="white"/>
                </a:solidFill>
              </a:rPr>
              <a:t> в </a:t>
            </a:r>
            <a:r>
              <a:rPr lang="ru-RU" dirty="0" err="1">
                <a:solidFill>
                  <a:prstClr val="white"/>
                </a:solidFill>
              </a:rPr>
              <a:t>інституті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молекулярної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фізики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було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підраховано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точну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кількість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атомів</a:t>
            </a:r>
            <a:r>
              <a:rPr lang="ru-RU" dirty="0">
                <a:solidFill>
                  <a:prstClr val="white"/>
                </a:solidFill>
              </a:rPr>
              <a:t> в 1 кг </a:t>
            </a:r>
            <a:r>
              <a:rPr lang="ru-RU" dirty="0" err="1">
                <a:solidFill>
                  <a:prstClr val="white"/>
                </a:solidFill>
              </a:rPr>
              <a:t>речовини</a:t>
            </a:r>
            <a:r>
              <a:rPr lang="ru-RU" dirty="0">
                <a:solidFill>
                  <a:prstClr val="white"/>
                </a:solidFill>
              </a:rPr>
              <a:t>?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5028" y="4397042"/>
            <a:ext cx="60063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7.</a:t>
            </a:r>
            <a:r>
              <a:rPr lang="uk-UA" dirty="0">
                <a:solidFill>
                  <a:prstClr val="white"/>
                </a:solidFill>
              </a:rPr>
              <a:t> </a:t>
            </a:r>
            <a:r>
              <a:rPr lang="ru-RU" dirty="0"/>
              <a:t>В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одиницях</a:t>
            </a:r>
            <a:r>
              <a:rPr lang="ru-RU" dirty="0"/>
              <a:t> в </a:t>
            </a:r>
            <a:r>
              <a:rPr lang="ru-RU" dirty="0" err="1"/>
              <a:t>системі</a:t>
            </a:r>
            <a:r>
              <a:rPr lang="ru-RU" dirty="0"/>
              <a:t> СІ </a:t>
            </a:r>
            <a:r>
              <a:rPr lang="ru-RU" dirty="0" err="1"/>
              <a:t>вимірюється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швидкість</a:t>
            </a:r>
            <a:r>
              <a:rPr lang="ru-RU" dirty="0"/>
              <a:t>? 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028" y="5097378"/>
            <a:ext cx="8756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8.</a:t>
            </a:r>
            <a:r>
              <a:rPr lang="uk-UA" dirty="0">
                <a:solidFill>
                  <a:prstClr val="white"/>
                </a:solidFill>
              </a:rPr>
              <a:t> </a:t>
            </a:r>
            <a:r>
              <a:rPr lang="ru-RU" dirty="0">
                <a:solidFill>
                  <a:prstClr val="white"/>
                </a:solidFill>
              </a:rPr>
              <a:t>Яка температура в градусах </a:t>
            </a:r>
            <a:r>
              <a:rPr lang="ru-RU" dirty="0" err="1">
                <a:solidFill>
                  <a:prstClr val="white"/>
                </a:solidFill>
              </a:rPr>
              <a:t>Цельсія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відповідає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температурі</a:t>
            </a:r>
            <a:r>
              <a:rPr lang="ru-RU" dirty="0">
                <a:solidFill>
                  <a:prstClr val="white"/>
                </a:solidFill>
              </a:rPr>
              <a:t> 300 </a:t>
            </a:r>
            <a:r>
              <a:rPr lang="ru-RU" dirty="0" err="1" smtClean="0">
                <a:solidFill>
                  <a:prstClr val="white"/>
                </a:solidFill>
              </a:rPr>
              <a:t>Кельвін</a:t>
            </a:r>
            <a:r>
              <a:rPr lang="ru-RU" dirty="0" smtClean="0">
                <a:solidFill>
                  <a:prstClr val="white"/>
                </a:solidFill>
              </a:rPr>
              <a:t>?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5711" y="944626"/>
            <a:ext cx="15583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(Годинник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91680" y="5405154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(27°С)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65183" y="1662392"/>
            <a:ext cx="2060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(Сила 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тяжіння)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61080" y="1996301"/>
            <a:ext cx="1462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(Брудний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96203" y="2658915"/>
            <a:ext cx="20454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uk-UA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Ісаак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Ньютон)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45760" y="3292002"/>
            <a:ext cx="2973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(При 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прямолінійному)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489736" y="4037002"/>
            <a:ext cx="611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(Ні)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35696" y="4690266"/>
            <a:ext cx="24188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(Метр 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секунду)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5028" y="5745450"/>
            <a:ext cx="8637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>
                <a:solidFill>
                  <a:srgbClr val="FFFF00"/>
                </a:solidFill>
              </a:rPr>
              <a:t>9</a:t>
            </a:r>
            <a:r>
              <a:rPr lang="uk-UA" dirty="0" smtClean="0">
                <a:solidFill>
                  <a:srgbClr val="FFFF00"/>
                </a:solidFill>
              </a:rPr>
              <a:t>.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r>
              <a:rPr lang="uk-UA" dirty="0"/>
              <a:t>Як називається фізична величина, яка </a:t>
            </a:r>
            <a:r>
              <a:rPr lang="uk-UA" dirty="0" err="1"/>
              <a:t>чисельно</a:t>
            </a:r>
            <a:r>
              <a:rPr lang="uk-UA" dirty="0"/>
              <a:t> рівна добутку швидкості руху на час протягом якого він відбувався?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79656" y="6022448"/>
            <a:ext cx="1067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(Шлях</a:t>
            </a:r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5027" y="6335582"/>
            <a:ext cx="7557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/>
            </a:lvl1pPr>
          </a:lstStyle>
          <a:p>
            <a:r>
              <a:rPr lang="uk-UA" dirty="0" smtClean="0">
                <a:solidFill>
                  <a:srgbClr val="FFFF00"/>
                </a:solidFill>
              </a:rPr>
              <a:t>10.</a:t>
            </a:r>
            <a:r>
              <a:rPr lang="uk-UA" dirty="0" smtClean="0">
                <a:solidFill>
                  <a:prstClr val="white"/>
                </a:solidFill>
              </a:rPr>
              <a:t> </a:t>
            </a:r>
            <a:r>
              <a:rPr lang="ru-RU" dirty="0" err="1"/>
              <a:t>Скільки</a:t>
            </a:r>
            <a:r>
              <a:rPr lang="ru-RU" dirty="0"/>
              <a:t> секунд в 5 </a:t>
            </a:r>
            <a:r>
              <a:rPr lang="ru-RU" dirty="0" err="1"/>
              <a:t>хвилинах</a:t>
            </a:r>
            <a:r>
              <a:rPr lang="ru-RU" dirty="0"/>
              <a:t>?</a:t>
            </a:r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77716" y="6331051"/>
            <a:ext cx="17860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(300 хвилин)</a:t>
            </a:r>
            <a:endParaRPr lang="uk-UA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348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4184" y="1412776"/>
            <a:ext cx="66021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/>
              <a:t>Тур </a:t>
            </a:r>
            <a:r>
              <a:rPr lang="ru-RU" sz="4800" b="1" i="1" dirty="0" smtClean="0"/>
              <a:t>3</a:t>
            </a:r>
            <a:r>
              <a:rPr lang="uk-UA" sz="4800" b="1" i="1" dirty="0" smtClean="0"/>
              <a:t>. Поясни дослід</a:t>
            </a:r>
            <a:endParaRPr lang="ru-RU" sz="4800" b="1" i="1" dirty="0"/>
          </a:p>
        </p:txBody>
      </p:sp>
      <p:pic>
        <p:nvPicPr>
          <p:cNvPr id="2050" name="Picture 2" descr="Результат пошуку зображень за запитом &quot;исследователь png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348880"/>
            <a:ext cx="2439363" cy="385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826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340768"/>
            <a:ext cx="71806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/>
              <a:t>Тур </a:t>
            </a:r>
            <a:r>
              <a:rPr lang="ru-RU" sz="4800" b="1" i="1" dirty="0" smtClean="0"/>
              <a:t>4</a:t>
            </a:r>
            <a:r>
              <a:rPr lang="uk-UA" sz="4800" b="1" i="1" dirty="0" smtClean="0"/>
              <a:t>. Повтори дослід</a:t>
            </a:r>
            <a:endParaRPr lang="ru-RU" sz="4800" b="1" i="1" dirty="0"/>
          </a:p>
        </p:txBody>
      </p:sp>
      <p:pic>
        <p:nvPicPr>
          <p:cNvPr id="3074" name="Picture 2" descr="Результат пошуку зображень за запитом &quot;исследование png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564904"/>
            <a:ext cx="47625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42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7145" y="260648"/>
            <a:ext cx="4789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Невагомі виделки</a:t>
            </a:r>
            <a:endParaRPr lang="uk-UA" sz="40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Виделки в повітрі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4076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1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23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332656"/>
            <a:ext cx="56557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Двигун на батарейці</a:t>
            </a:r>
            <a:endParaRPr lang="uk-UA" sz="40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Електродвигун на батарейці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45" y="134076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2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1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1412776"/>
            <a:ext cx="66951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/>
              <a:t>Тур 1</a:t>
            </a:r>
            <a:r>
              <a:rPr lang="uk-UA" sz="4800" b="1" i="1" dirty="0" smtClean="0"/>
              <a:t>. </a:t>
            </a:r>
            <a:r>
              <a:rPr lang="uk-UA" sz="4800" b="1" i="1" dirty="0"/>
              <a:t>Назви і поясни</a:t>
            </a:r>
            <a:endParaRPr lang="ru-RU" sz="4800" b="1" i="1" dirty="0"/>
          </a:p>
        </p:txBody>
      </p:sp>
      <p:pic>
        <p:nvPicPr>
          <p:cNvPr id="2050" name="Picture 2" descr="http://fizika-doma.ru/wp-content/uploads/2012/07/29b8b4fb76a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41057"/>
            <a:ext cx="3020343" cy="3730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859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348880"/>
            <a:ext cx="8319585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dirty="0" smtClean="0">
                <a:ln>
                  <a:solidFill>
                    <a:sysClr val="windowText" lastClr="000000"/>
                  </a:solidFill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Конкурсно-розважальна </a:t>
            </a:r>
            <a:r>
              <a:rPr lang="uk-UA" sz="4000" dirty="0">
                <a:ln>
                  <a:solidFill>
                    <a:sysClr val="windowText" lastClr="000000"/>
                  </a:solidFill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програма</a:t>
            </a:r>
            <a:endParaRPr lang="uk-UA" sz="4000" b="1" dirty="0" smtClean="0">
              <a:ln>
                <a:solidFill>
                  <a:sysClr val="windowText" lastClr="000000"/>
                </a:solidFill>
              </a:ln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4500" b="1" dirty="0" smtClean="0">
                <a:ln>
                  <a:solidFill>
                    <a:sysClr val="windowText" lastClr="000000"/>
                  </a:solidFill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«Фізика навколо нас»</a:t>
            </a:r>
            <a:endParaRPr lang="ru-RU" sz="4500" b="1" dirty="0">
              <a:ln>
                <a:solidFill>
                  <a:sysClr val="windowText" lastClr="000000"/>
                </a:solidFill>
              </a:ln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rrci.moy.su/Ris_str/fizik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6" y="3749263"/>
            <a:ext cx="3158199" cy="308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Математика, Формула, Физика, Школа, Математическ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3056"/>
            <a:ext cx="4394003" cy="310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659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52493" y="260648"/>
            <a:ext cx="2879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Блискавка</a:t>
            </a:r>
          </a:p>
        </p:txBody>
      </p:sp>
      <p:pic>
        <p:nvPicPr>
          <p:cNvPr id="5" name="Блискав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150" y="134076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9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5081" y="260648"/>
            <a:ext cx="2293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Веселка</a:t>
            </a:r>
          </a:p>
        </p:txBody>
      </p:sp>
      <p:pic>
        <p:nvPicPr>
          <p:cNvPr id="2" name="Весел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" y="134076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25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0812" y="260648"/>
            <a:ext cx="25612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Резонанс</a:t>
            </a:r>
          </a:p>
        </p:txBody>
      </p:sp>
      <p:pic>
        <p:nvPicPr>
          <p:cNvPr id="2" name="Резонан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4076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71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40254" y="260648"/>
            <a:ext cx="52634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Заломлення світла</a:t>
            </a:r>
          </a:p>
        </p:txBody>
      </p:sp>
      <p:pic>
        <p:nvPicPr>
          <p:cNvPr id="3" name="Заломлення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2373" y="1196752"/>
            <a:ext cx="6479254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5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77790" y="260648"/>
            <a:ext cx="21884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Кипіння</a:t>
            </a:r>
          </a:p>
        </p:txBody>
      </p:sp>
      <p:pic>
        <p:nvPicPr>
          <p:cNvPr id="2" name="Кипіння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4076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98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66756" y="260648"/>
            <a:ext cx="2010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Інерція</a:t>
            </a:r>
          </a:p>
        </p:txBody>
      </p:sp>
      <p:pic>
        <p:nvPicPr>
          <p:cNvPr id="3" name="Інерція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7852" y="1340768"/>
            <a:ext cx="6828293" cy="512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2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51283" y="260648"/>
            <a:ext cx="53320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Поверхневий натяг</a:t>
            </a:r>
          </a:p>
        </p:txBody>
      </p:sp>
      <p:pic>
        <p:nvPicPr>
          <p:cNvPr id="3" name="Водомір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9632" y="1412776"/>
            <a:ext cx="6715341" cy="503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26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1174</TotalTime>
  <Words>422</Words>
  <Application>Microsoft Office PowerPoint</Application>
  <PresentationFormat>Экран (4:3)</PresentationFormat>
  <Paragraphs>76</Paragraphs>
  <Slides>20</Slides>
  <Notes>0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Franklin Gothic Book</vt:lpstr>
      <vt:lpstr>Wingdings 2</vt:lpstr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Валерий</dc:creator>
  <cp:lastModifiedBy>Valeriy VS</cp:lastModifiedBy>
  <cp:revision>46</cp:revision>
  <dcterms:created xsi:type="dcterms:W3CDTF">2013-02-26T20:07:25Z</dcterms:created>
  <dcterms:modified xsi:type="dcterms:W3CDTF">2017-02-21T12:20:37Z</dcterms:modified>
</cp:coreProperties>
</file>