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71" r:id="rId2"/>
    <p:sldId id="302" r:id="rId3"/>
    <p:sldId id="303" r:id="rId4"/>
    <p:sldId id="304" r:id="rId5"/>
    <p:sldId id="310" r:id="rId6"/>
    <p:sldId id="257" r:id="rId7"/>
    <p:sldId id="258" r:id="rId8"/>
    <p:sldId id="307" r:id="rId9"/>
    <p:sldId id="259" r:id="rId10"/>
    <p:sldId id="260" r:id="rId11"/>
    <p:sldId id="261" r:id="rId12"/>
    <p:sldId id="262" r:id="rId13"/>
    <p:sldId id="263" r:id="rId14"/>
    <p:sldId id="309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98" r:id="rId30"/>
    <p:sldId id="300" r:id="rId31"/>
    <p:sldId id="301" r:id="rId32"/>
    <p:sldId id="305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942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E085A-AE27-4C33-9C57-B89F6819D3F0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A99B6-C977-4FC0-A7D6-0B7F7431D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41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4A99B6-C977-4FC0-A7D6-0B7F7431D8C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159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6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 smtClean="0"/>
            </a:lvl1pPr>
          </a:lstStyle>
          <a:p>
            <a:pPr>
              <a:defRPr/>
            </a:pPr>
            <a:fld id="{F84BC737-287D-4EE7-92E6-2C5D52AF7E9D}" type="datetimeFigureOut">
              <a:rPr lang="en-US"/>
              <a:pPr>
                <a:defRPr/>
              </a:pPr>
              <a:t>2/3/2017</a:t>
            </a:fld>
            <a:endParaRPr lang="en-US" dirty="0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3A69A89-C7F0-476B-9698-94DDB48884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DBA27-4428-4C9F-8598-367C44992F4D}" type="datetimeFigureOut">
              <a:rPr lang="en-US"/>
              <a:pPr>
                <a:defRPr/>
              </a:pPr>
              <a:t>2/3/2017</a:t>
            </a:fld>
            <a:endParaRPr lang="en-US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F2901-61A5-4AAB-A4E0-C9B053F3BC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A6130-B76B-4A4D-886C-B16803976C65}" type="datetimeFigureOut">
              <a:rPr lang="en-US"/>
              <a:pPr>
                <a:defRPr/>
              </a:pPr>
              <a:t>2/3/2017</a:t>
            </a:fld>
            <a:endParaRPr lang="en-US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E95CC-FC26-422A-8A71-FCCD6BF5F2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B3FD7-BC2B-457B-B5E1-43CD177B3C9A}" type="datetimeFigureOut">
              <a:rPr lang="en-US"/>
              <a:pPr>
                <a:defRPr/>
              </a:pPr>
              <a:t>2/3/2017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0C2B8-FBB3-4F4C-AB59-5C9E2AC692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8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Равнобедренный треугольник 7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6" name="Прямая соединительная линия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42D5D-B94B-4224-924B-3B0EF04592AA}" type="datetimeFigureOut">
              <a:rPr lang="en-US"/>
              <a:pPr>
                <a:defRPr/>
              </a:pPr>
              <a:t>2/3/2017</a:t>
            </a:fld>
            <a:endParaRPr lang="en-US" dirty="0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361A1-6783-4025-B497-F68445B0D6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AB656-A836-4BB9-861F-1CD37F3F4A3E}" type="datetimeFigureOut">
              <a:rPr lang="en-US"/>
              <a:pPr>
                <a:defRPr/>
              </a:pPr>
              <a:t>2/3/2017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8DC15-19A8-445E-B62A-40706A5F9E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3978B-0F78-4F34-A305-8EEE23E267F0}" type="datetimeFigureOut">
              <a:rPr lang="en-US"/>
              <a:pPr>
                <a:defRPr/>
              </a:pPr>
              <a:t>2/3/2017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A2342873-3B01-40C8-BA50-B3B8280731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303F0-6AAA-472C-8C1F-5197913CC766}" type="datetimeFigureOut">
              <a:rPr lang="en-US"/>
              <a:pPr>
                <a:defRPr/>
              </a:pPr>
              <a:t>2/3/2017</a:t>
            </a:fld>
            <a:endParaRPr lang="en-US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8C918-81EB-4E3A-A435-D0CB8DDCA5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9CA4C-0503-4E24-B4E5-3BCC49F164BA}" type="datetimeFigureOut">
              <a:rPr lang="en-US"/>
              <a:pPr>
                <a:defRPr/>
              </a:pPr>
              <a:t>2/3/2017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64E3A-0E05-4148-A5E6-EB3510B4E2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BF7431A1-2DD7-4209-A8A9-5D66CD2636B2}" type="datetimeFigureOut">
              <a:rPr lang="en-US"/>
              <a:pPr>
                <a:defRPr/>
              </a:pPr>
              <a:t>2/3/2017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D4657892-1516-4B6E-BA9A-CFE63C13EA3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BAB28A37-B544-4F81-863A-7EC2D200A91A}" type="datetimeFigureOut">
              <a:rPr lang="en-US"/>
              <a:pPr>
                <a:defRPr/>
              </a:pPr>
              <a:t>2/3/2017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 smtClean="0"/>
            </a:lvl1pPr>
          </a:lstStyle>
          <a:p>
            <a:pPr>
              <a:defRPr/>
            </a:pPr>
            <a:fld id="{868AEC70-A4F5-4814-A87E-29D9D8325D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8BD352-F465-4661-8131-13D0172A85F6}" type="datetimeFigureOut">
              <a:rPr lang="en-US"/>
              <a:pPr>
                <a:defRPr/>
              </a:pPr>
              <a:t>2/3/2017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E300BE-AD46-4901-84E6-40485E33BB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1" r:id="rId6"/>
    <p:sldLayoutId id="2147483670" r:id="rId7"/>
    <p:sldLayoutId id="2147483677" r:id="rId8"/>
    <p:sldLayoutId id="2147483678" r:id="rId9"/>
    <p:sldLayoutId id="2147483669" r:id="rId10"/>
    <p:sldLayoutId id="2147483668" r:id="rId11"/>
  </p:sldLayoutIdLst>
  <p:txStyles>
    <p:titleStyle>
      <a:lvl1pPr marL="484188" algn="l" rtl="0" fontAlgn="base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07F6D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algn="l" rtl="0" fontAlgn="base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entury Gothic" pitchFamily="34" charset="0"/>
        </a:defRPr>
      </a:lvl2pPr>
      <a:lvl3pPr marL="484188" algn="l" rtl="0" fontAlgn="base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entury Gothic" pitchFamily="34" charset="0"/>
        </a:defRPr>
      </a:lvl3pPr>
      <a:lvl4pPr marL="484188" algn="l" rtl="0" fontAlgn="base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entury Gothic" pitchFamily="34" charset="0"/>
        </a:defRPr>
      </a:lvl4pPr>
      <a:lvl5pPr marL="484188" algn="l" rtl="0" fontAlgn="base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entury Gothic" pitchFamily="34" charset="0"/>
        </a:defRPr>
      </a:lvl5pPr>
      <a:lvl6pPr marL="941388" algn="l" rtl="0" fontAlgn="base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entury Gothic" pitchFamily="34" charset="0"/>
        </a:defRPr>
      </a:lvl6pPr>
      <a:lvl7pPr marL="1398588" algn="l" rtl="0" fontAlgn="base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entury Gothic" pitchFamily="34" charset="0"/>
        </a:defRPr>
      </a:lvl7pPr>
      <a:lvl8pPr marL="1855788" algn="l" rtl="0" fontAlgn="base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entury Gothic" pitchFamily="34" charset="0"/>
        </a:defRPr>
      </a:lvl8pPr>
      <a:lvl9pPr marL="2312988" algn="l" rtl="0" fontAlgn="base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entury Gothic" pitchFamily="34" charset="0"/>
        </a:defRPr>
      </a:lvl9pPr>
    </p:titleStyle>
    <p:bodyStyle>
      <a:lvl1pPr marL="447675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fontAlgn="base">
        <a:spcBef>
          <a:spcPct val="20000"/>
        </a:spcBef>
        <a:spcAft>
          <a:spcPct val="0"/>
        </a:spcAft>
        <a:buClr>
          <a:srgbClr val="DE9E95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3314" name="Рисунок 10" descr="444708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2400"/>
            <a:ext cx="8704263" cy="658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Прямоугольник 3"/>
          <p:cNvSpPr>
            <a:spLocks noChangeArrowheads="1"/>
          </p:cNvSpPr>
          <p:nvPr/>
        </p:nvSpPr>
        <p:spPr bwMode="auto">
          <a:xfrm>
            <a:off x="762000" y="1600200"/>
            <a:ext cx="38862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Навчальний проект </a:t>
            </a:r>
            <a:br>
              <a:rPr lang="uk-UA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 Хто вони, світила математики? ”</a:t>
            </a:r>
            <a:endParaRPr lang="ru-RU" sz="4000">
              <a:solidFill>
                <a:srgbClr val="FF0000"/>
              </a:solidFill>
              <a:latin typeface="Century Gothic" pitchFamily="34" charset="0"/>
            </a:endParaRPr>
          </a:p>
        </p:txBody>
      </p:sp>
      <p:pic>
        <p:nvPicPr>
          <p:cNvPr id="1026" name="Picture 2" descr="D:\Razniy foto\Лейбніц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2209800"/>
            <a:ext cx="1676400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Буняковський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762000"/>
            <a:ext cx="170021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Чебишев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1600" y="3657600"/>
            <a:ext cx="1676400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38800"/>
            <a:ext cx="8229600" cy="990600"/>
          </a:xfrm>
        </p:spPr>
        <p:txBody>
          <a:bodyPr/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Жан Лерон Д</a:t>
            </a:r>
            <a:r>
              <a:rPr lang="en-US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Аламбер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4" descr="dalamb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22825" cy="5781675"/>
          </a:xfrm>
          <a:prstGeom prst="rect">
            <a:avLst/>
          </a:prstGeom>
          <a:noFill/>
        </p:spPr>
      </p:pic>
      <p:pic>
        <p:nvPicPr>
          <p:cNvPr id="20486" name="Picture 6" descr="83e442d419c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8788" y="0"/>
            <a:ext cx="4875212" cy="5791200"/>
          </a:xfrm>
          <a:prstGeom prst="rect">
            <a:avLst/>
          </a:prstGeom>
          <a:noFill/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3505200" y="3429000"/>
            <a:ext cx="56388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uk-UA" sz="2000"/>
              <a:t>Його знайшов поліцейський. Його віддали на виховання у багатодітну сім’ю,  жінці  скляра.  Хлопчика назвали  Жаном  Лероном  (тобто Жаном  Круглим)  по  імені церкви де його знайшли.  Ставши дорослим, він сам собі  вигадав ім’я: Жан Лерон  Д’Аламбер.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550" y="5602287"/>
            <a:ext cx="8229600" cy="914401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Нікколо Тарталья</a:t>
            </a:r>
            <a:endParaRPr lang="ru-RU" sz="6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AutoShape 4" descr="1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uk-UA"/>
          </a:p>
        </p:txBody>
      </p:sp>
      <p:sp>
        <p:nvSpPr>
          <p:cNvPr id="21510" name="AutoShape 6" descr="1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uk-UA"/>
          </a:p>
        </p:txBody>
      </p:sp>
      <p:sp>
        <p:nvSpPr>
          <p:cNvPr id="21512" name="AutoShape 8" descr="1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uk-UA"/>
          </a:p>
        </p:txBody>
      </p:sp>
      <p:pic>
        <p:nvPicPr>
          <p:cNvPr id="21514" name="Picture 10" descr="822379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117975" cy="5257800"/>
          </a:xfrm>
          <a:prstGeom prst="rect">
            <a:avLst/>
          </a:prstGeom>
          <a:noFill/>
        </p:spPr>
      </p:pic>
      <p:pic>
        <p:nvPicPr>
          <p:cNvPr id="21516" name="Picture 12" descr="image04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152400"/>
            <a:ext cx="2493963" cy="2971800"/>
          </a:xfrm>
          <a:prstGeom prst="rect">
            <a:avLst/>
          </a:prstGeom>
          <a:noFill/>
        </p:spPr>
      </p:pic>
      <p:pic>
        <p:nvPicPr>
          <p:cNvPr id="21520" name="Picture 16" descr="Tartagli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4800" y="2667000"/>
            <a:ext cx="2647950" cy="3105150"/>
          </a:xfrm>
          <a:prstGeom prst="rect">
            <a:avLst/>
          </a:prstGeom>
          <a:noFill/>
        </p:spPr>
      </p:pic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4114800" y="381000"/>
            <a:ext cx="4876800" cy="4359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uk-UA" sz="2000"/>
              <a:t>Дійсне прізвище вченого-  Фонтана.  Народився в бідній сім’ї.  Коли місто окупували  французи, батько  Нікколо  загинув. Озвірілі  солдати грабували,  палили, вбивали.    Маленького  Нікколо  тяжко  поранили  і  викинули  у  вікно,  при цьому  пошкодили  йому щелепу,у  нього  був  розсічений  язик.  Матері  ледве   вдалося  врятувати  життя  сина,  але вільно  розмовляти  Нікколо  вже  не міг,  мова  його була  вкрай  незрозумілою,  від  чого  він  і дістав  прізвисько  Тарталья,  тобто  заїка.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38800"/>
            <a:ext cx="8229600" cy="838200"/>
          </a:xfrm>
        </p:spPr>
        <p:txBody>
          <a:bodyPr/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Софія Василівна Ковалевська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26424-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765550" cy="5334000"/>
          </a:xfrm>
          <a:prstGeom prst="rect">
            <a:avLst/>
          </a:prstGeom>
          <a:noFill/>
        </p:spPr>
      </p:pic>
      <p:pic>
        <p:nvPicPr>
          <p:cNvPr id="22536" name="Picture 8" descr="ANd9GcSj34dKjKlSHiBv9J9cZd241jjoc72BnzYpbVY6UHlLFL3IMP3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0"/>
            <a:ext cx="4225925" cy="5791200"/>
          </a:xfrm>
          <a:prstGeom prst="rect">
            <a:avLst/>
          </a:prstGeom>
          <a:noFill/>
        </p:spPr>
      </p:pic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3733800" y="3429000"/>
            <a:ext cx="5029200" cy="22828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uk-UA"/>
              <a:t>     </a:t>
            </a:r>
            <a:r>
              <a:rPr lang="uk-UA" sz="2400"/>
              <a:t>Софія Ковалевська виїхала за кордон, уклавши фіктивний шлюб, щоб мати можливість здобути математичну вищу освіту, оскільки в Росії жінці досягти цього було неможливо.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229600" cy="914400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Жозеф Луї Лагранж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4" descr="%D0%9B%D0%B0%D0%B3%D1%80%D0%B0%D0%BD%D0%B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0"/>
            <a:ext cx="3867150" cy="5029200"/>
          </a:xfrm>
          <a:prstGeom prst="rect">
            <a:avLst/>
          </a:prstGeom>
          <a:noFill/>
        </p:spPr>
      </p:pic>
      <p:pic>
        <p:nvPicPr>
          <p:cNvPr id="23558" name="Picture 6" descr="lagran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0"/>
            <a:ext cx="3965575" cy="50292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ilbe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2843808" cy="365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pload.wikimedia.org/wikipedia/commons/thumb/f/f9/David_Hilbert_1886.jpg/220px-David_Hilbert_18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0647"/>
            <a:ext cx="3182882" cy="449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upload.wikimedia.org/wikipedia/commons/thumb/4/4f/G%C3%B6ttingen_Stadtfriedhof_Grab_David_Hilbert.jpg/200px-G%C3%B6ttingen_Stadtfriedhof_Grab_David_Hilber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690" y="258910"/>
            <a:ext cx="3086542" cy="450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Картинки по запросу фото Гільбер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0" descr="Картинки по запросу фото Гільберт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0" name="Picture 12" descr="Картинки по запросу фото гільберт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5809"/>
            <a:ext cx="2843807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04746" y="5130477"/>
            <a:ext cx="52868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Давід</a:t>
            </a:r>
            <a:r>
              <a:rPr lang="uk-UA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Гільберт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472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0"/>
            <a:ext cx="8229600" cy="838200"/>
          </a:xfrm>
        </p:spPr>
        <p:txBody>
          <a:bodyPr>
            <a:noAutofit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8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Архімед</a:t>
            </a:r>
            <a:endParaRPr lang="ru-RU" sz="8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archimed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86050" cy="3581400"/>
          </a:xfrm>
          <a:prstGeom prst="rect">
            <a:avLst/>
          </a:prstGeom>
          <a:noFill/>
        </p:spPr>
      </p:pic>
      <p:pic>
        <p:nvPicPr>
          <p:cNvPr id="24582" name="Picture 6" descr="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228600"/>
            <a:ext cx="3111500" cy="4267200"/>
          </a:xfrm>
          <a:prstGeom prst="rect">
            <a:avLst/>
          </a:prstGeom>
          <a:noFill/>
        </p:spPr>
      </p:pic>
      <p:pic>
        <p:nvPicPr>
          <p:cNvPr id="24584" name="Picture 8" descr="pic-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9750" y="762000"/>
            <a:ext cx="3524250" cy="42481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8950" y="5922962"/>
            <a:ext cx="8229600" cy="762000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8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Платон</a:t>
            </a:r>
            <a:endParaRPr lang="ru-RU" sz="8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Picture 4" descr="100_velikih-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16438" cy="6858000"/>
          </a:xfrm>
          <a:prstGeom prst="rect">
            <a:avLst/>
          </a:prstGeom>
          <a:noFill/>
        </p:spPr>
      </p:pic>
      <p:pic>
        <p:nvPicPr>
          <p:cNvPr id="25606" name="Picture 6" descr="plat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81000"/>
            <a:ext cx="3560763" cy="44196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4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0"/>
            <a:ext cx="8229600" cy="838200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8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Іпатія</a:t>
            </a:r>
            <a:endParaRPr lang="ru-RU" sz="8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Picture 4" descr="Hipat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462338" cy="4876800"/>
          </a:xfrm>
          <a:prstGeom prst="rect">
            <a:avLst/>
          </a:prstGeom>
          <a:noFill/>
        </p:spPr>
      </p:pic>
      <p:pic>
        <p:nvPicPr>
          <p:cNvPr id="26630" name="Picture 6" descr="blog_attachmen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381000"/>
            <a:ext cx="4572000" cy="54102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0"/>
            <a:ext cx="8229600" cy="914400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8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Боссю</a:t>
            </a:r>
            <a:endParaRPr lang="ru-RU" sz="8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Picture 4" descr="kulon_sharl_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014788" cy="4724400"/>
          </a:xfrm>
          <a:prstGeom prst="rect">
            <a:avLst/>
          </a:prstGeom>
          <a:noFill/>
        </p:spPr>
      </p:pic>
      <p:pic>
        <p:nvPicPr>
          <p:cNvPr id="27654" name="Picture 6" descr="ANd9GcSGZ-30wZM9oUhKx6XGm4ny_UB2wscyhCtaMz76R7uc7BfYV7yCm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914400"/>
            <a:ext cx="2503488" cy="3810000"/>
          </a:xfrm>
          <a:prstGeom prst="rect">
            <a:avLst/>
          </a:prstGeom>
          <a:noFill/>
        </p:spPr>
      </p:pic>
      <p:pic>
        <p:nvPicPr>
          <p:cNvPr id="27656" name="Picture 8" descr="mai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0250" y="152400"/>
            <a:ext cx="3333750" cy="4286250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5867400"/>
            <a:ext cx="8686800" cy="762000"/>
          </a:xfrm>
        </p:spPr>
        <p:txBody>
          <a:bodyPr>
            <a:noAutofit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Леонтій Магницький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4" descr="41-0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943350" cy="6019800"/>
          </a:xfrm>
          <a:prstGeom prst="rect">
            <a:avLst/>
          </a:prstGeom>
          <a:noFill/>
        </p:spPr>
      </p:pic>
      <p:pic>
        <p:nvPicPr>
          <p:cNvPr id="28678" name="Picture 6" descr="npid_6508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0"/>
            <a:ext cx="3925888" cy="60198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550" y="211931"/>
            <a:ext cx="8229600" cy="1027907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Жили у славі</a:t>
            </a:r>
            <a:endParaRPr lang="ru-RU" sz="6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35575"/>
          </a:xfrm>
        </p:spPr>
        <p:txBody>
          <a:bodyPr/>
          <a:lstStyle/>
          <a:p>
            <a:r>
              <a:rPr lang="uk-UA" smtClean="0"/>
              <a:t>Піфагор</a:t>
            </a:r>
          </a:p>
          <a:p>
            <a:r>
              <a:rPr lang="uk-UA" smtClean="0"/>
              <a:t>Архімед</a:t>
            </a:r>
          </a:p>
          <a:p>
            <a:r>
              <a:rPr lang="uk-UA" smtClean="0"/>
              <a:t>Гаусс</a:t>
            </a:r>
          </a:p>
          <a:p>
            <a:r>
              <a:rPr lang="uk-UA" smtClean="0"/>
              <a:t>Вієт</a:t>
            </a:r>
          </a:p>
          <a:p>
            <a:r>
              <a:rPr lang="uk-UA" smtClean="0"/>
              <a:t>Лагранж</a:t>
            </a:r>
          </a:p>
          <a:p>
            <a:r>
              <a:rPr lang="uk-UA" smtClean="0"/>
              <a:t>Ейлер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550" y="5562600"/>
            <a:ext cx="8229600" cy="990600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8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Блез Паскаль</a:t>
            </a:r>
            <a:endParaRPr lang="ru-RU" sz="8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0" name="AutoShape 4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uk-UA"/>
          </a:p>
        </p:txBody>
      </p:sp>
      <p:pic>
        <p:nvPicPr>
          <p:cNvPr id="29702" name="Picture 6" descr="Blai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05400" cy="5105400"/>
          </a:xfrm>
          <a:prstGeom prst="rect">
            <a:avLst/>
          </a:prstGeom>
          <a:noFill/>
        </p:spPr>
      </p:pic>
      <p:pic>
        <p:nvPicPr>
          <p:cNvPr id="29704" name="Picture 8" descr="21170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8700" y="0"/>
            <a:ext cx="4305300" cy="3963988"/>
          </a:xfrm>
          <a:prstGeom prst="rect">
            <a:avLst/>
          </a:prstGeom>
          <a:noFill/>
        </p:spPr>
      </p:pic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3352800" y="3925888"/>
            <a:ext cx="5791200" cy="191770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uk-UA"/>
              <a:t>     </a:t>
            </a:r>
            <a:r>
              <a:rPr lang="uk-UA" sz="2400"/>
              <a:t>Блез Паскаль займався математикою попри заборону батьків. Від нього сховали всі підручники математики, але він винайшов свою термінологію.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750" y="228600"/>
            <a:ext cx="8229600" cy="685800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8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Стефан Банах</a:t>
            </a:r>
            <a:endParaRPr lang="ru-RU" sz="8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 descr="00x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95375"/>
            <a:ext cx="4237038" cy="5762625"/>
          </a:xfrm>
          <a:prstGeom prst="rect">
            <a:avLst/>
          </a:prstGeom>
          <a:noFill/>
        </p:spPr>
      </p:pic>
      <p:pic>
        <p:nvPicPr>
          <p:cNvPr id="30726" name="Picture 6" descr="4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0" y="2286000"/>
            <a:ext cx="4343400" cy="43434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750" y="-198438"/>
            <a:ext cx="8229600" cy="1399032"/>
          </a:xfrm>
        </p:spPr>
        <p:txBody>
          <a:bodyPr/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Рене Декарт</a:t>
            </a:r>
            <a:endParaRPr lang="ru-RU" sz="6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4" descr="pic_13588995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114800" cy="3086100"/>
          </a:xfrm>
          <a:prstGeom prst="rect">
            <a:avLst/>
          </a:prstGeom>
          <a:noFill/>
        </p:spPr>
      </p:pic>
      <p:pic>
        <p:nvPicPr>
          <p:cNvPr id="31750" name="Picture 6" descr="decar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1143000"/>
            <a:ext cx="5562600" cy="4826000"/>
          </a:xfrm>
          <a:prstGeom prst="rect">
            <a:avLst/>
          </a:prstGeom>
          <a:noFill/>
        </p:spPr>
      </p:pic>
      <p:pic>
        <p:nvPicPr>
          <p:cNvPr id="31752" name="Picture 8" descr="descart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3124200"/>
            <a:ext cx="2613025" cy="37338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943600"/>
            <a:ext cx="8229600" cy="685800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Джон Валліс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2" name="Picture 4" descr="John_Wallis_by_Sir_Godfrey_Kneller,_B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92663" cy="5791200"/>
          </a:xfrm>
          <a:prstGeom prst="rect">
            <a:avLst/>
          </a:prstGeom>
          <a:noFill/>
        </p:spPr>
      </p:pic>
      <p:pic>
        <p:nvPicPr>
          <p:cNvPr id="32774" name="Picture 6" descr="John_Walli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3675" y="457200"/>
            <a:ext cx="5140325" cy="528637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2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550" y="35719"/>
            <a:ext cx="8229600" cy="1399032"/>
          </a:xfrm>
        </p:spPr>
        <p:txBody>
          <a:bodyPr/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Микола Боголюбов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4" descr="Nikolay_Bogolyubo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95400"/>
            <a:ext cx="4433888" cy="5410200"/>
          </a:xfrm>
          <a:prstGeom prst="rect">
            <a:avLst/>
          </a:prstGeom>
          <a:noFill/>
        </p:spPr>
      </p:pic>
      <p:pic>
        <p:nvPicPr>
          <p:cNvPr id="33798" name="Picture 6" descr="pho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1219200"/>
            <a:ext cx="4762500" cy="3095625"/>
          </a:xfrm>
          <a:prstGeom prst="rect">
            <a:avLst/>
          </a:prstGeom>
          <a:noFill/>
        </p:spPr>
      </p:pic>
      <p:pic>
        <p:nvPicPr>
          <p:cNvPr id="33800" name="Picture 8" descr="Nikolay_Bogolyubov_Mathematics_Steklov_Institute_Mosco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4800" y="3962400"/>
            <a:ext cx="2316163" cy="2895600"/>
          </a:xfrm>
          <a:prstGeom prst="rect">
            <a:avLst/>
          </a:prstGeom>
          <a:noFill/>
        </p:spPr>
      </p:pic>
      <p:pic>
        <p:nvPicPr>
          <p:cNvPr id="33802" name="Picture 10" descr="foto-bogolubov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00800" y="4038600"/>
            <a:ext cx="2212975" cy="28194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12850" y="-192881"/>
            <a:ext cx="8229600" cy="1399032"/>
          </a:xfrm>
        </p:spPr>
        <p:txBody>
          <a:bodyPr/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Леонард Ейлер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4" descr="img4f8426a79e0d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3000"/>
            <a:ext cx="3697288" cy="5600700"/>
          </a:xfrm>
          <a:prstGeom prst="rect">
            <a:avLst/>
          </a:prstGeom>
          <a:noFill/>
        </p:spPr>
      </p:pic>
      <p:pic>
        <p:nvPicPr>
          <p:cNvPr id="34822" name="Picture 6" descr="leonhard-euler-320h25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2689225"/>
            <a:ext cx="5334000" cy="4168775"/>
          </a:xfrm>
          <a:prstGeom prst="rect">
            <a:avLst/>
          </a:prstGeom>
          <a:noFill/>
        </p:spPr>
      </p:pic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3581400" y="947738"/>
            <a:ext cx="5562600" cy="191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uk-UA" sz="2400"/>
              <a:t>     Леонард Ейлер важко працюючи, втратив зір у 29 років і до старості продовжував займатися математикою, виконуючи розрахунки подумки.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775" y="5751512"/>
            <a:ext cx="8458200" cy="838201"/>
          </a:xfrm>
        </p:spPr>
        <p:txBody>
          <a:bodyPr/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Уїльям Олександр Гамільтон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4" name="Picture 4" descr="210796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787775" cy="5181600"/>
          </a:xfrm>
          <a:prstGeom prst="rect">
            <a:avLst/>
          </a:prstGeom>
          <a:noFill/>
        </p:spPr>
      </p:pic>
      <p:pic>
        <p:nvPicPr>
          <p:cNvPr id="35846" name="Picture 6" descr="ANd9GcQ9uZQSMjuW3DZbdIjWiqg56IJecz1QKrvclbQnqiMPq-3xuVt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-152400"/>
            <a:ext cx="3332163" cy="4448175"/>
          </a:xfrm>
          <a:prstGeom prst="rect">
            <a:avLst/>
          </a:prstGeom>
          <a:noFill/>
        </p:spPr>
      </p:pic>
      <p:pic>
        <p:nvPicPr>
          <p:cNvPr id="35848" name="Picture 8" descr="%D0%93%D0%B0%D0%BC%D0%B8%D0%BB%D1%8C%D1%82%D0%BE%D0%BD%2B%D0%92%D0%B8%D0%BB%D1%8C%D1%8F%D0%B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200" y="1981200"/>
            <a:ext cx="3194050" cy="38862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91200"/>
            <a:ext cx="8229600" cy="838200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Софі Жермен</a:t>
            </a:r>
            <a:endParaRPr lang="ru-RU" sz="6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8" name="Picture 4" descr="20071106212152535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43338" cy="4343400"/>
          </a:xfrm>
          <a:prstGeom prst="rect">
            <a:avLst/>
          </a:prstGeom>
          <a:noFill/>
        </p:spPr>
      </p:pic>
      <p:pic>
        <p:nvPicPr>
          <p:cNvPr id="36870" name="Picture 6" descr="200px-Germai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0"/>
            <a:ext cx="3449638" cy="4191000"/>
          </a:xfrm>
          <a:prstGeom prst="rect">
            <a:avLst/>
          </a:prstGeom>
          <a:noFill/>
        </p:spPr>
      </p:pic>
      <p:pic>
        <p:nvPicPr>
          <p:cNvPr id="36872" name="Picture 8" descr="Germai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1981200"/>
            <a:ext cx="2857500" cy="40957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1000" b="-4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550" y="5857875"/>
            <a:ext cx="8229600" cy="762000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Карл Вейєрштрасс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2" name="Picture 4" descr="weierstras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4800"/>
            <a:ext cx="5033963" cy="5410200"/>
          </a:xfrm>
          <a:prstGeom prst="rect">
            <a:avLst/>
          </a:prstGeom>
          <a:noFill/>
        </p:spPr>
      </p:pic>
      <p:pic>
        <p:nvPicPr>
          <p:cNvPr id="37894" name="Picture 6" descr="im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30675" y="0"/>
            <a:ext cx="5013325" cy="5334000"/>
          </a:xfrm>
          <a:prstGeom prst="rect">
            <a:avLst/>
          </a:prstGeom>
          <a:noFill/>
        </p:spPr>
      </p:pic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4114800" y="4144963"/>
            <a:ext cx="4267200" cy="15525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uk-UA" sz="2400"/>
              <a:t>Карл спеціальної вищої освіти не мав, але задля занять наукою нерідко нехтував їжею та сном.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70432"/>
          </a:xfrm>
        </p:spPr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uk-UA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Математики - довгожителі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427538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Математики-довгожителі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Тривалість життя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Фалес Мілетський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 Валле Пуссен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Діофант, Жордан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Аньєзі, Вівіані, Штіфель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Піфагор, Платон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Гаусс, Галілей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Гулак, Лагранж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Ейлер, Ейнштейн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Архімед, Кардано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Чаплигін, Кантор, Адамс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Фішер, Браун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Вінер, Лейбніц, Кулік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Жили у бідній сім'ї 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06975"/>
          </a:xfrm>
        </p:spPr>
        <p:txBody>
          <a:bodyPr/>
          <a:lstStyle/>
          <a:p>
            <a:r>
              <a:rPr lang="uk-UA" smtClean="0"/>
              <a:t>Гаусс</a:t>
            </a:r>
          </a:p>
          <a:p>
            <a:r>
              <a:rPr lang="uk-UA" smtClean="0"/>
              <a:t>Абель</a:t>
            </a:r>
          </a:p>
          <a:p>
            <a:r>
              <a:rPr lang="uk-UA" smtClean="0"/>
              <a:t>Лузін</a:t>
            </a:r>
          </a:p>
          <a:p>
            <a:r>
              <a:rPr lang="uk-UA" smtClean="0"/>
              <a:t>Банах</a:t>
            </a:r>
          </a:p>
          <a:p>
            <a:r>
              <a:rPr lang="uk-UA" smtClean="0"/>
              <a:t>Тарталья</a:t>
            </a:r>
          </a:p>
          <a:p>
            <a:r>
              <a:rPr lang="uk-UA" smtClean="0"/>
              <a:t>Понтрягін</a:t>
            </a:r>
          </a:p>
          <a:p>
            <a:r>
              <a:rPr lang="uk-UA" smtClean="0"/>
              <a:t>Д</a:t>
            </a:r>
            <a:r>
              <a:rPr lang="en-US" smtClean="0"/>
              <a:t>’</a:t>
            </a:r>
            <a:r>
              <a:rPr lang="uk-UA" smtClean="0"/>
              <a:t>Аламбер</a:t>
            </a:r>
          </a:p>
          <a:p>
            <a:r>
              <a:rPr lang="uk-UA" smtClean="0"/>
              <a:t>Романуджан</a:t>
            </a:r>
          </a:p>
          <a:p>
            <a:r>
              <a:rPr lang="uk-UA" smtClean="0"/>
              <a:t>Лобачевський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256506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Вчені, які вмирали від різного роду хвороб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4575"/>
          </a:xfrm>
        </p:spPr>
        <p:txBody>
          <a:bodyPr>
            <a:normAutofit lnSpcReduction="1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Від запалення легенів – Декарт, </a:t>
            </a:r>
            <a:r>
              <a:rPr lang="uk-UA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Больцано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Від чуми – </a:t>
            </a:r>
            <a:r>
              <a:rPr lang="uk-UA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Шикард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Від серцевого нападу – Лузін.</a:t>
            </a:r>
            <a:endParaRPr lang="ru-RU" sz="3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Від паралічу серця – Ковалевська.</a:t>
            </a:r>
            <a:endParaRPr lang="ru-RU" sz="3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Від злиднів і хвороб – </a:t>
            </a:r>
            <a:r>
              <a:rPr lang="uk-UA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Абель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 стані близькому до психозу – </a:t>
            </a:r>
            <a:r>
              <a:rPr lang="uk-UA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Больяй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256506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Вчені, які померли насильницькою смертю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30775"/>
          </a:xfrm>
        </p:spPr>
        <p:txBody>
          <a:bodyPr/>
          <a:lstStyle/>
          <a:p>
            <a:r>
              <a:rPr lang="uk-UA" sz="36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Під час повстання – Піфагор, Архімед.</a:t>
            </a:r>
            <a:endParaRPr lang="ru-RU" sz="360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Вбили християнські фанатики – Гіпатія.</a:t>
            </a:r>
            <a:endParaRPr lang="ru-RU" sz="360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Спалили інквізитори – Вальмес.</a:t>
            </a:r>
            <a:endParaRPr lang="ru-RU" sz="360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Загинув на дуелі – Галуа.</a:t>
            </a:r>
            <a:endParaRPr lang="ru-RU" sz="360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Вчинили самогубство – Ляпунов, Хаусдорф.</a:t>
            </a:r>
            <a:endParaRPr lang="ru-RU" sz="360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/>
          </p:cNvSpPr>
          <p:nvPr>
            <p:ph type="body" idx="4294967295"/>
          </p:nvPr>
        </p:nvSpPr>
        <p:spPr>
          <a:xfrm>
            <a:off x="304800" y="1600200"/>
            <a:ext cx="9906000" cy="3505200"/>
          </a:xfrm>
        </p:spPr>
        <p:txBody>
          <a:bodyPr/>
          <a:lstStyle/>
          <a:p>
            <a:r>
              <a:rPr lang="uk-UA" sz="7200" smtClean="0"/>
              <a:t>Дякуємо за увагу</a:t>
            </a:r>
            <a:r>
              <a:rPr lang="uk-UA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Народилися в багатій сім</a:t>
            </a: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ї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06975"/>
          </a:xfrm>
        </p:spPr>
        <p:txBody>
          <a:bodyPr/>
          <a:lstStyle/>
          <a:p>
            <a:r>
              <a:rPr lang="ru-RU" smtClean="0"/>
              <a:t>Фалес</a:t>
            </a:r>
          </a:p>
          <a:p>
            <a:r>
              <a:rPr lang="ru-RU" smtClean="0"/>
              <a:t>Піфагор</a:t>
            </a:r>
          </a:p>
          <a:p>
            <a:r>
              <a:rPr lang="ru-RU" smtClean="0"/>
              <a:t>Платон</a:t>
            </a:r>
          </a:p>
          <a:p>
            <a:r>
              <a:rPr lang="ru-RU" smtClean="0"/>
              <a:t>Галілей</a:t>
            </a:r>
          </a:p>
          <a:p>
            <a:r>
              <a:rPr lang="uk-UA" smtClean="0"/>
              <a:t>Декарт</a:t>
            </a:r>
          </a:p>
          <a:p>
            <a:r>
              <a:rPr lang="uk-UA" smtClean="0"/>
              <a:t>Вівіані</a:t>
            </a:r>
          </a:p>
          <a:p>
            <a:r>
              <a:rPr lang="uk-UA" smtClean="0"/>
              <a:t>Архімед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lobal-ukraine-news.org/wp-content/uploads/2017/01/kjiu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27" y="73324"/>
            <a:ext cx="4386275" cy="244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30637" y="228600"/>
            <a:ext cx="411336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err="1"/>
              <a:t>Український</a:t>
            </a:r>
            <a:r>
              <a:rPr lang="ru-RU" sz="2200" b="1" dirty="0"/>
              <a:t> математик Марина </a:t>
            </a:r>
            <a:r>
              <a:rPr lang="ru-RU" sz="2200" b="1" dirty="0" err="1"/>
              <a:t>В’язовська</a:t>
            </a:r>
            <a:r>
              <a:rPr lang="ru-RU" sz="2200" b="1" dirty="0"/>
              <a:t> </a:t>
            </a:r>
            <a:r>
              <a:rPr lang="ru-RU" sz="2200" b="1" dirty="0" err="1"/>
              <a:t>отримала</a:t>
            </a:r>
            <a:r>
              <a:rPr lang="ru-RU" sz="2200" b="1" dirty="0"/>
              <a:t> </a:t>
            </a:r>
            <a:r>
              <a:rPr lang="ru-RU" sz="2200" b="1" dirty="0" err="1"/>
              <a:t>Премію</a:t>
            </a:r>
            <a:r>
              <a:rPr lang="ru-RU" sz="2200" b="1" dirty="0"/>
              <a:t> </a:t>
            </a:r>
            <a:r>
              <a:rPr lang="ru-RU" sz="2200" b="1" dirty="0" smtClean="0"/>
              <a:t>Салема-2016</a:t>
            </a:r>
            <a:r>
              <a:rPr lang="uk-UA" sz="2200" b="1" dirty="0" smtClean="0"/>
              <a:t>. </a:t>
            </a:r>
            <a:r>
              <a:rPr lang="ru-RU" sz="2200" b="1" dirty="0"/>
              <a:t>У 2016-му </a:t>
            </a:r>
            <a:r>
              <a:rPr lang="ru-RU" sz="2200" b="1" dirty="0" err="1"/>
              <a:t>році</a:t>
            </a:r>
            <a:r>
              <a:rPr lang="ru-RU" sz="2200" b="1" dirty="0"/>
              <a:t> </a:t>
            </a:r>
            <a:r>
              <a:rPr lang="ru-RU" sz="2200" b="1" dirty="0" err="1"/>
              <a:t>дослідниця</a:t>
            </a:r>
            <a:r>
              <a:rPr lang="ru-RU" sz="2200" b="1" dirty="0"/>
              <a:t> </a:t>
            </a:r>
            <a:r>
              <a:rPr lang="ru-RU" sz="2200" b="1" dirty="0" err="1"/>
              <a:t>розв’язала</a:t>
            </a:r>
            <a:r>
              <a:rPr lang="ru-RU" sz="2200" b="1" dirty="0"/>
              <a:t> задачу, над </a:t>
            </a:r>
            <a:r>
              <a:rPr lang="uk-UA" sz="2200" b="1" dirty="0" err="1" smtClean="0"/>
              <a:t>розв</a:t>
            </a:r>
            <a:r>
              <a:rPr lang="en-US" sz="2200" b="1" dirty="0" smtClean="0"/>
              <a:t>’</a:t>
            </a:r>
            <a:r>
              <a:rPr lang="uk-UA" sz="2200" b="1" dirty="0" err="1" smtClean="0"/>
              <a:t>яза</a:t>
            </a:r>
            <a:r>
              <a:rPr lang="ru-RU" sz="2200" b="1" dirty="0" err="1" smtClean="0"/>
              <a:t>нням</a:t>
            </a:r>
            <a:r>
              <a:rPr lang="ru-RU" sz="2200" b="1" dirty="0" smtClean="0"/>
              <a:t> </a:t>
            </a:r>
            <a:r>
              <a:rPr lang="ru-RU" sz="2200" b="1" dirty="0" err="1"/>
              <a:t>якої</a:t>
            </a:r>
            <a:r>
              <a:rPr lang="ru-RU" sz="2200" b="1" dirty="0"/>
              <a:t> </a:t>
            </a:r>
            <a:r>
              <a:rPr lang="ru-RU" sz="2200" b="1" dirty="0" err="1"/>
              <a:t>вчені</a:t>
            </a:r>
            <a:r>
              <a:rPr lang="ru-RU" sz="2200" b="1" dirty="0"/>
              <a:t> </a:t>
            </a:r>
            <a:r>
              <a:rPr lang="ru-RU" sz="2200" b="1" dirty="0" err="1"/>
              <a:t>працювали</a:t>
            </a:r>
            <a:r>
              <a:rPr lang="ru-RU" sz="2200" b="1" dirty="0"/>
              <a:t> </a:t>
            </a:r>
            <a:r>
              <a:rPr lang="ru-RU" sz="2200" b="1" dirty="0" err="1"/>
              <a:t>кілька</a:t>
            </a:r>
            <a:r>
              <a:rPr lang="ru-RU" sz="2200" b="1" dirty="0"/>
              <a:t> </a:t>
            </a:r>
            <a:r>
              <a:rPr lang="ru-RU" sz="2200" b="1" dirty="0" err="1"/>
              <a:t>століть</a:t>
            </a:r>
            <a:r>
              <a:rPr lang="ru-RU" sz="2200" b="1" dirty="0"/>
              <a:t>: </a:t>
            </a:r>
            <a:r>
              <a:rPr lang="ru-RU" sz="2200" b="1" dirty="0" err="1"/>
              <a:t>пакування</a:t>
            </a:r>
            <a:r>
              <a:rPr lang="ru-RU" sz="2200" b="1" dirty="0"/>
              <a:t> куль у 8-вимірному </a:t>
            </a:r>
            <a:r>
              <a:rPr lang="ru-RU" sz="2200" b="1" dirty="0" err="1"/>
              <a:t>просторі</a:t>
            </a:r>
            <a:r>
              <a:rPr lang="ru-RU" sz="2200" b="1" dirty="0"/>
              <a:t> та, у </a:t>
            </a:r>
            <a:r>
              <a:rPr lang="ru-RU" sz="2200" b="1" dirty="0" err="1"/>
              <a:t>співавторстві</a:t>
            </a:r>
            <a:r>
              <a:rPr lang="ru-RU" sz="2200" b="1" dirty="0"/>
              <a:t>, – в 24-вимірному</a:t>
            </a:r>
            <a:r>
              <a:rPr lang="ru-RU" dirty="0"/>
              <a:t>.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8" name="Picture 4" descr="Український математик отримала почесну Премію Салема за 2016 рік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t="8294" r="14492"/>
          <a:stretch/>
        </p:blipFill>
        <p:spPr bwMode="auto">
          <a:xfrm>
            <a:off x="152399" y="2708262"/>
            <a:ext cx="4495801" cy="399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5920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975" y="5970587"/>
            <a:ext cx="7162800" cy="762000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7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Еваріст Галуа</a:t>
            </a:r>
            <a:endParaRPr lang="ru-RU" sz="7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 descr="d5ab3e544f4ab856753d6c8673abbed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867400" cy="5867400"/>
          </a:xfrm>
          <a:prstGeom prst="rect">
            <a:avLst/>
          </a:prstGeom>
          <a:noFill/>
        </p:spPr>
      </p:pic>
      <p:pic>
        <p:nvPicPr>
          <p:cNvPr id="17414" name="Picture 6" descr="galois_8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41875" y="0"/>
            <a:ext cx="4302125" cy="5867400"/>
          </a:xfrm>
          <a:prstGeom prst="rect">
            <a:avLst/>
          </a:prstGeom>
          <a:noFill/>
        </p:spPr>
      </p:pic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4953000" y="3400425"/>
            <a:ext cx="3886200" cy="253047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uk-UA"/>
              <a:t>     </a:t>
            </a:r>
            <a:r>
              <a:rPr lang="uk-UA" sz="2000"/>
              <a:t>Еваріст Галуа ще в ранньому дитинстві прочитав  першу математичну книжку,  яка потрапила до його рук – це була «Геометрія» Лежандра. Він прочитав її з таким захопленням,  як інші читають роман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950" y="6016625"/>
            <a:ext cx="8229600" cy="762000"/>
          </a:xfrm>
        </p:spPr>
        <p:txBody>
          <a:bodyPr>
            <a:normAutofit fontScale="90000"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Нільс Генріх Абель</a:t>
            </a:r>
            <a:endParaRPr lang="ru-RU" sz="6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mabel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25963" cy="5029200"/>
          </a:xfrm>
          <a:prstGeom prst="rect">
            <a:avLst/>
          </a:prstGeom>
          <a:noFill/>
        </p:spPr>
      </p:pic>
      <p:pic>
        <p:nvPicPr>
          <p:cNvPr id="18438" name="Picture 6" descr="ABEL_Nils_KHenrikh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0"/>
            <a:ext cx="3810000" cy="2457450"/>
          </a:xfrm>
          <a:prstGeom prst="rect">
            <a:avLst/>
          </a:prstGeom>
          <a:noFill/>
        </p:spPr>
      </p:pic>
      <p:pic>
        <p:nvPicPr>
          <p:cNvPr id="18440" name="Picture 8" descr="49799809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38600" y="457200"/>
            <a:ext cx="2447925" cy="3429000"/>
          </a:xfrm>
          <a:prstGeom prst="rect">
            <a:avLst/>
          </a:prstGeom>
          <a:noFill/>
        </p:spPr>
      </p:pic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3962400" y="4114800"/>
            <a:ext cx="4876800" cy="15541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uk-UA" sz="3200"/>
              <a:t>     Нільс Абель тяжко працював,щоб заробити грошей на навчання.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фото карла гаусс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Картинки по запросу фото карла гаусс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" y="201584"/>
            <a:ext cx="3700462" cy="277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фото карла гаусс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929" y="160338"/>
            <a:ext cx="5088727" cy="289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фото карла гаусс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2" y="3007474"/>
            <a:ext cx="2599457" cy="370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фото карла гаусс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577" y="3049642"/>
            <a:ext cx="3586885" cy="268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фото карла гаусс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205" y="2942344"/>
            <a:ext cx="3172542" cy="322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4600" y="5692428"/>
            <a:ext cx="6418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Карл Фрідріх </a:t>
            </a:r>
            <a:r>
              <a:rPr lang="uk-UA" sz="5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Гаусс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51163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9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5791200"/>
            <a:ext cx="8763000" cy="838200"/>
          </a:xfrm>
        </p:spPr>
        <p:txBody>
          <a:bodyPr/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Микола Іванович Лобачевський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4" descr="400px-Portret_Lobachevsk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"/>
            <a:ext cx="4289425" cy="5715000"/>
          </a:xfrm>
          <a:prstGeom prst="rect">
            <a:avLst/>
          </a:prstGeom>
          <a:noFill/>
        </p:spPr>
      </p:pic>
      <p:pic>
        <p:nvPicPr>
          <p:cNvPr id="19462" name="Picture 6" descr="rubase_1_287701335_2458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304800"/>
            <a:ext cx="3309938" cy="5562600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240</TotalTime>
  <Words>511</Words>
  <Application>Microsoft Office PowerPoint</Application>
  <PresentationFormat>Экран (4:3)</PresentationFormat>
  <Paragraphs>100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Яркая</vt:lpstr>
      <vt:lpstr>Презентация PowerPoint</vt:lpstr>
      <vt:lpstr>Жили у славі</vt:lpstr>
      <vt:lpstr>Жили у бідній сім'ї </vt:lpstr>
      <vt:lpstr>Народилися в багатій сім’ї</vt:lpstr>
      <vt:lpstr>Презентация PowerPoint</vt:lpstr>
      <vt:lpstr>Еваріст Галуа</vt:lpstr>
      <vt:lpstr>Нільс Генріх Абель</vt:lpstr>
      <vt:lpstr>Презентация PowerPoint</vt:lpstr>
      <vt:lpstr>Микола Іванович Лобачевський</vt:lpstr>
      <vt:lpstr>Жан Лерон Д’Аламбер</vt:lpstr>
      <vt:lpstr>Нікколо Тарталья</vt:lpstr>
      <vt:lpstr>Софія Василівна Ковалевська</vt:lpstr>
      <vt:lpstr>Жозеф Луї Лагранж</vt:lpstr>
      <vt:lpstr>Презентация PowerPoint</vt:lpstr>
      <vt:lpstr>Архімед</vt:lpstr>
      <vt:lpstr>Платон</vt:lpstr>
      <vt:lpstr>Іпатія</vt:lpstr>
      <vt:lpstr>Боссю</vt:lpstr>
      <vt:lpstr>Леонтій Магницький</vt:lpstr>
      <vt:lpstr>Блез Паскаль</vt:lpstr>
      <vt:lpstr>Стефан Банах</vt:lpstr>
      <vt:lpstr>Рене Декарт</vt:lpstr>
      <vt:lpstr>Джон Валліс</vt:lpstr>
      <vt:lpstr>Микола Боголюбов</vt:lpstr>
      <vt:lpstr>Леонард Ейлер</vt:lpstr>
      <vt:lpstr>Уїльям Олександр Гамільтон</vt:lpstr>
      <vt:lpstr>Софі Жермен</vt:lpstr>
      <vt:lpstr>Карл Вейєрштрасс</vt:lpstr>
      <vt:lpstr>Математики - довгожителі</vt:lpstr>
      <vt:lpstr>Вчені, які вмирали від різного роду хвороб</vt:lpstr>
      <vt:lpstr>Вчені, які померли насильницькою смертю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Навчальний проект  “ Хто вони, світила математики? ”</dc:title>
  <cp:lastModifiedBy>Blacckk3</cp:lastModifiedBy>
  <cp:revision>33</cp:revision>
  <dcterms:modified xsi:type="dcterms:W3CDTF">2017-02-03T04:25:34Z</dcterms:modified>
</cp:coreProperties>
</file>