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59" r:id="rId3"/>
    <p:sldId id="257" r:id="rId4"/>
    <p:sldId id="258" r:id="rId5"/>
    <p:sldId id="260" r:id="rId6"/>
    <p:sldId id="268" r:id="rId7"/>
    <p:sldId id="262" r:id="rId8"/>
    <p:sldId id="261" r:id="rId9"/>
    <p:sldId id="269" r:id="rId10"/>
    <p:sldId id="263" r:id="rId11"/>
    <p:sldId id="264" r:id="rId12"/>
    <p:sldId id="265" r:id="rId13"/>
    <p:sldId id="266" r:id="rId14"/>
    <p:sldId id="267"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08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6D5507-A508-40DA-B014-062C29FA012D}" type="datetimeFigureOut">
              <a:rPr lang="uk-UA" smtClean="0"/>
              <a:pPr/>
              <a:t>10.03.2017</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9D5A5-4082-4A11-950A-FD38D391CD81}" type="slidenum">
              <a:rPr lang="uk-UA" smtClean="0"/>
              <a:pPr/>
              <a:t>‹#›</a:t>
            </a:fld>
            <a:endParaRPr lang="uk-UA"/>
          </a:p>
        </p:txBody>
      </p:sp>
    </p:spTree>
    <p:extLst>
      <p:ext uri="{BB962C8B-B14F-4D97-AF65-F5344CB8AC3E}">
        <p14:creationId xmlns:p14="http://schemas.microsoft.com/office/powerpoint/2010/main" val="303192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uk-UA" dirty="0"/>
          </a:p>
        </p:txBody>
      </p:sp>
      <p:sp>
        <p:nvSpPr>
          <p:cNvPr id="4" name="Номер слайда 3"/>
          <p:cNvSpPr>
            <a:spLocks noGrp="1"/>
          </p:cNvSpPr>
          <p:nvPr>
            <p:ph type="sldNum" sz="quarter" idx="10"/>
          </p:nvPr>
        </p:nvSpPr>
        <p:spPr/>
        <p:txBody>
          <a:bodyPr/>
          <a:lstStyle/>
          <a:p>
            <a:fld id="{B609D5A5-4082-4A11-950A-FD38D391CD81}" type="slidenum">
              <a:rPr lang="uk-UA" smtClean="0"/>
              <a:pPr/>
              <a:t>2</a:t>
            </a:fld>
            <a:endParaRPr lang="uk-UA"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spd="slow">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spd="slow">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ransition spd="slow">
    <p:wip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spd="slow">
    <p:wip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spd="slow">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10.03.2017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pPr/>
              <a:t>10.03.2017</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wipe/>
  </p:transition>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l="-100000" t="-100000"/>
        </a:gradFill>
        <a:effectLst/>
      </p:bgPr>
    </p:bg>
    <p:spTree>
      <p:nvGrpSpPr>
        <p:cNvPr id="1" name=""/>
        <p:cNvGrpSpPr/>
        <p:nvPr/>
      </p:nvGrpSpPr>
      <p:grpSpPr>
        <a:xfrm>
          <a:off x="0" y="0"/>
          <a:ext cx="0" cy="0"/>
          <a:chOff x="0" y="0"/>
          <a:chExt cx="0" cy="0"/>
        </a:xfrm>
      </p:grpSpPr>
      <p:sp>
        <p:nvSpPr>
          <p:cNvPr id="5" name="TextBox 4"/>
          <p:cNvSpPr txBox="1"/>
          <p:nvPr/>
        </p:nvSpPr>
        <p:spPr>
          <a:xfrm>
            <a:off x="0" y="0"/>
            <a:ext cx="9144000" cy="1323439"/>
          </a:xfrm>
          <a:prstGeom prst="rect">
            <a:avLst/>
          </a:prstGeom>
          <a:noFill/>
        </p:spPr>
        <p:txBody>
          <a:bodyPr wrap="square" rtlCol="0">
            <a:spAutoFit/>
          </a:bodyPr>
          <a:lstStyle/>
          <a:p>
            <a:pPr algn="ctr"/>
            <a:r>
              <a:rPr lang="uk-UA" sz="4000" i="1" dirty="0" smtClean="0">
                <a:latin typeface="Georgia" pitchFamily="18" charset="0"/>
                <a:cs typeface="Vani" pitchFamily="34" charset="0"/>
              </a:rPr>
              <a:t>Цукрова історія</a:t>
            </a:r>
          </a:p>
          <a:p>
            <a:pPr algn="ctr"/>
            <a:r>
              <a:rPr lang="uk-UA" sz="4000" i="1" dirty="0" smtClean="0">
                <a:latin typeface="Georgia" pitchFamily="18" charset="0"/>
                <a:cs typeface="Vani" pitchFamily="34" charset="0"/>
              </a:rPr>
              <a:t>Граф Бобринський</a:t>
            </a:r>
            <a:endParaRPr lang="uk-UA" sz="4000" i="1" dirty="0">
              <a:latin typeface="Georgia" pitchFamily="18" charset="0"/>
              <a:cs typeface="Vani" pitchFamily="34" charset="0"/>
            </a:endParaRPr>
          </a:p>
        </p:txBody>
      </p:sp>
      <p:pic>
        <p:nvPicPr>
          <p:cNvPr id="1028" name="Picture 4" descr="Яков Ромбауер - Портрет А.А. Бобринского (1821).jpg"/>
          <p:cNvPicPr>
            <a:picLocks noChangeAspect="1" noChangeArrowheads="1"/>
          </p:cNvPicPr>
          <p:nvPr/>
        </p:nvPicPr>
        <p:blipFill>
          <a:blip r:embed="rId2"/>
          <a:srcRect/>
          <a:stretch>
            <a:fillRect/>
          </a:stretch>
        </p:blipFill>
        <p:spPr bwMode="auto">
          <a:xfrm>
            <a:off x="214282" y="1500174"/>
            <a:ext cx="4171132" cy="5072098"/>
          </a:xfrm>
          <a:prstGeom prst="rect">
            <a:avLst/>
          </a:prstGeom>
          <a:noFill/>
        </p:spPr>
      </p:pic>
      <p:sp>
        <p:nvSpPr>
          <p:cNvPr id="7" name="TextBox 6"/>
          <p:cNvSpPr txBox="1"/>
          <p:nvPr/>
        </p:nvSpPr>
        <p:spPr>
          <a:xfrm>
            <a:off x="4572000" y="1571612"/>
            <a:ext cx="4357718" cy="1754326"/>
          </a:xfrm>
          <a:prstGeom prst="rect">
            <a:avLst/>
          </a:prstGeom>
          <a:noFill/>
        </p:spPr>
        <p:txBody>
          <a:bodyPr wrap="square" rtlCol="0">
            <a:spAutoFit/>
          </a:bodyPr>
          <a:lstStyle/>
          <a:p>
            <a:pPr algn="just"/>
            <a:r>
              <a:rPr lang="vi-VN" dirty="0" smtClean="0"/>
              <a:t>Олексій Олексійович Бобринський </a:t>
            </a:r>
            <a:r>
              <a:rPr lang="en-US" dirty="0" smtClean="0">
                <a:latin typeface="Georgia" pitchFamily="18" charset="0"/>
              </a:rPr>
              <a:t>-</a:t>
            </a:r>
            <a:r>
              <a:rPr lang="uk-UA" dirty="0" smtClean="0">
                <a:latin typeface="Georgia" pitchFamily="18" charset="0"/>
              </a:rPr>
              <a:t>граф, син Олексія Григоровича Бобринського, онук Катерини ІІ та Григорія Орлова, гвардійський офіцер, з</a:t>
            </a:r>
            <a:r>
              <a:rPr lang="en-US" dirty="0" smtClean="0">
                <a:latin typeface="Georgia" pitchFamily="18" charset="0"/>
              </a:rPr>
              <a:t> </a:t>
            </a:r>
            <a:r>
              <a:rPr lang="uk-UA" dirty="0" smtClean="0">
                <a:latin typeface="Georgia" pitchFamily="18" charset="0"/>
              </a:rPr>
              <a:t>1833 служив у міністерстві </a:t>
            </a:r>
            <a:r>
              <a:rPr lang="uk-UA" dirty="0" smtClean="0">
                <a:latin typeface="Georgia" pitchFamily="18" charset="0"/>
              </a:rPr>
              <a:t>фінансів; </a:t>
            </a:r>
            <a:r>
              <a:rPr lang="uk-UA" dirty="0" smtClean="0">
                <a:latin typeface="Georgia" pitchFamily="18" charset="0"/>
              </a:rPr>
              <a:t>підприємець, селекціонер.</a:t>
            </a:r>
            <a:endParaRPr lang="uk-UA" dirty="0">
              <a:latin typeface="Georgia" pitchFamily="18" charset="0"/>
            </a:endParaRPr>
          </a:p>
        </p:txBody>
      </p:sp>
      <p:sp>
        <p:nvSpPr>
          <p:cNvPr id="8" name="Прямоугольник 7"/>
          <p:cNvSpPr/>
          <p:nvPr/>
        </p:nvSpPr>
        <p:spPr>
          <a:xfrm>
            <a:off x="4572000" y="3643314"/>
            <a:ext cx="4572000" cy="2308324"/>
          </a:xfrm>
          <a:prstGeom prst="rect">
            <a:avLst/>
          </a:prstGeom>
        </p:spPr>
        <p:txBody>
          <a:bodyPr wrap="square">
            <a:spAutoFit/>
          </a:bodyPr>
          <a:lstStyle/>
          <a:p>
            <a:pPr algn="just"/>
            <a:r>
              <a:rPr lang="uk-UA" dirty="0" smtClean="0">
                <a:latin typeface="Georgia" pitchFamily="18" charset="0"/>
              </a:rPr>
              <a:t>Олексій Олексійович відомий своїм внеском у розвиток сільського господарства та цукрової промисловості в Україні, особливо на Черкащині, де отримала маєтки його дружина. Займався селекціонуванням квітів, вивів новий сорт троянд, що отримав його ім'я.</a:t>
            </a:r>
            <a:endParaRPr lang="uk-UA" dirty="0">
              <a:latin typeface="Georgia" pitchFamily="18" charset="0"/>
            </a:endParaRPr>
          </a:p>
        </p:txBody>
      </p:sp>
    </p:spTree>
    <p:extLst>
      <p:ext uri="{BB962C8B-B14F-4D97-AF65-F5344CB8AC3E}">
        <p14:creationId xmlns:p14="http://schemas.microsoft.com/office/powerpoint/2010/main" val="1541844336"/>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42918"/>
            <a:ext cx="9144000" cy="1754326"/>
          </a:xfrm>
          <a:prstGeom prst="rect">
            <a:avLst/>
          </a:prstGeom>
        </p:spPr>
        <p:txBody>
          <a:bodyPr wrap="square">
            <a:spAutoFit/>
          </a:bodyPr>
          <a:lstStyle/>
          <a:p>
            <a:pPr algn="just"/>
            <a:r>
              <a:rPr lang="uk-UA" dirty="0" smtClean="0">
                <a:latin typeface="Georgia" pitchFamily="18" charset="0"/>
              </a:rPr>
              <a:t>Започаткування та розвиток цукрової промисловості – не єдина заслуга Бобринських. Інше їх починання, якому має завдячувати Сміла – то будівництво залізниць. Ще Олексій Олексійович був фундатором будівництва першої залізниці в імперії, яка з’єднала Петербург із Царським Селом. Однак втілити мрію батька про сполучення своїх цукрових заводів із Черкасами (для виходу до Дніпра) та іншими ринками збуту вже довелося сину – Володимиру Олексійовичу.</a:t>
            </a:r>
            <a:endParaRPr lang="uk-UA" dirty="0">
              <a:latin typeface="Georgia" pitchFamily="18" charset="0"/>
            </a:endParaRPr>
          </a:p>
        </p:txBody>
      </p:sp>
      <p:sp>
        <p:nvSpPr>
          <p:cNvPr id="6" name="TextBox 5"/>
          <p:cNvSpPr txBox="1"/>
          <p:nvPr/>
        </p:nvSpPr>
        <p:spPr>
          <a:xfrm>
            <a:off x="0" y="0"/>
            <a:ext cx="9144000" cy="707886"/>
          </a:xfrm>
          <a:prstGeom prst="rect">
            <a:avLst/>
          </a:prstGeom>
          <a:noFill/>
        </p:spPr>
        <p:txBody>
          <a:bodyPr wrap="square" rtlCol="0">
            <a:spAutoFit/>
          </a:bodyPr>
          <a:lstStyle/>
          <a:p>
            <a:pPr algn="ctr"/>
            <a:r>
              <a:rPr lang="uk-UA" sz="4000" i="1" dirty="0" smtClean="0">
                <a:latin typeface="Georgia" pitchFamily="18" charset="0"/>
              </a:rPr>
              <a:t>Залізнична станція ім. Т.Шевченка</a:t>
            </a:r>
            <a:endParaRPr lang="uk-UA" sz="4000" i="1" dirty="0">
              <a:latin typeface="Georgia" pitchFamily="18" charset="0"/>
            </a:endParaRPr>
          </a:p>
        </p:txBody>
      </p:sp>
      <p:pic>
        <p:nvPicPr>
          <p:cNvPr id="23554" name="Picture 2" descr="вечір на пероні"/>
          <p:cNvPicPr>
            <a:picLocks noChangeAspect="1" noChangeArrowheads="1"/>
          </p:cNvPicPr>
          <p:nvPr/>
        </p:nvPicPr>
        <p:blipFill>
          <a:blip r:embed="rId2"/>
          <a:srcRect/>
          <a:stretch>
            <a:fillRect/>
          </a:stretch>
        </p:blipFill>
        <p:spPr bwMode="auto">
          <a:xfrm>
            <a:off x="214282" y="2437206"/>
            <a:ext cx="8715436" cy="4211229"/>
          </a:xfrm>
          <a:prstGeom prst="rect">
            <a:avLst/>
          </a:prstGeom>
          <a:noFill/>
        </p:spPr>
      </p:pic>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9144000" cy="1477328"/>
          </a:xfrm>
          <a:prstGeom prst="rect">
            <a:avLst/>
          </a:prstGeom>
        </p:spPr>
        <p:txBody>
          <a:bodyPr wrap="square">
            <a:spAutoFit/>
          </a:bodyPr>
          <a:lstStyle/>
          <a:p>
            <a:pPr algn="just"/>
            <a:r>
              <a:rPr lang="uk-UA" dirty="0" smtClean="0">
                <a:latin typeface="Georgia" pitchFamily="18" charset="0"/>
              </a:rPr>
              <a:t>Початковий план будівництва Фастівської залізниці, яка мала з’єднати Фастів із Знам’янкою лишав Смілу далеко обабіч. Але Смілі пощастило вдруге. Справа в тому, що Володимир Олексійович Бобринський був міністром шляхів сполучення Російської імперії, то ж залізниця пройшла там де треба – повз цукрові заводи Бобринських, тоді ж збудували і потрібне відгалуження до Черкас.</a:t>
            </a:r>
          </a:p>
        </p:txBody>
      </p:sp>
      <p:pic>
        <p:nvPicPr>
          <p:cNvPr id="3074" name="Picture 2" descr="E:\Сміла фото\Vokzal.jpg"/>
          <p:cNvPicPr>
            <a:picLocks noChangeAspect="1" noChangeArrowheads="1"/>
          </p:cNvPicPr>
          <p:nvPr/>
        </p:nvPicPr>
        <p:blipFill>
          <a:blip r:embed="rId2"/>
          <a:srcRect/>
          <a:stretch>
            <a:fillRect/>
          </a:stretch>
        </p:blipFill>
        <p:spPr bwMode="auto">
          <a:xfrm>
            <a:off x="714348" y="1585903"/>
            <a:ext cx="7643866" cy="5128313"/>
          </a:xfrm>
          <a:prstGeom prst="rect">
            <a:avLst/>
          </a:prstGeom>
          <a:noFill/>
        </p:spPr>
      </p:pic>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200329"/>
          </a:xfrm>
          <a:prstGeom prst="rect">
            <a:avLst/>
          </a:prstGeom>
        </p:spPr>
        <p:txBody>
          <a:bodyPr wrap="square">
            <a:spAutoFit/>
          </a:bodyPr>
          <a:lstStyle/>
          <a:p>
            <a:pPr algn="just"/>
            <a:r>
              <a:rPr lang="uk-UA" dirty="0" smtClean="0">
                <a:latin typeface="Georgia" pitchFamily="18" charset="0"/>
              </a:rPr>
              <a:t>Головна ж для Бобринських залізнична станція збудована була 1876 року на вільних землях далеко за тодішнім містечком. Станція була названа на честь власників – </a:t>
            </a:r>
            <a:r>
              <a:rPr lang="uk-UA" dirty="0" err="1" smtClean="0">
                <a:latin typeface="Georgia" pitchFamily="18" charset="0"/>
              </a:rPr>
              <a:t>Бобринська</a:t>
            </a:r>
            <a:r>
              <a:rPr lang="uk-UA" dirty="0" smtClean="0">
                <a:latin typeface="Georgia" pitchFamily="18" charset="0"/>
              </a:rPr>
              <a:t>, і включала не лише вокзал, але і ремонтні майстерні і інші господарські будівлі, та й навіть готель.</a:t>
            </a:r>
            <a:endParaRPr lang="uk-UA" dirty="0">
              <a:latin typeface="Georgia" pitchFamily="18" charset="0"/>
            </a:endParaRPr>
          </a:p>
        </p:txBody>
      </p:sp>
      <p:pic>
        <p:nvPicPr>
          <p:cNvPr id="25602" name="Picture 2" descr="на пероні"/>
          <p:cNvPicPr>
            <a:picLocks noChangeAspect="1" noChangeArrowheads="1"/>
          </p:cNvPicPr>
          <p:nvPr/>
        </p:nvPicPr>
        <p:blipFill>
          <a:blip r:embed="rId2"/>
          <a:srcRect/>
          <a:stretch>
            <a:fillRect/>
          </a:stretch>
        </p:blipFill>
        <p:spPr bwMode="auto">
          <a:xfrm>
            <a:off x="1071538" y="1214422"/>
            <a:ext cx="7215238" cy="5411430"/>
          </a:xfrm>
          <a:prstGeom prst="rect">
            <a:avLst/>
          </a:prstGeom>
          <a:noFill/>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0" y="0"/>
            <a:ext cx="9144000" cy="1754326"/>
          </a:xfrm>
          <a:prstGeom prst="rect">
            <a:avLst/>
          </a:prstGeom>
        </p:spPr>
        <p:txBody>
          <a:bodyPr wrap="square">
            <a:spAutoFit/>
          </a:bodyPr>
          <a:lstStyle/>
          <a:p>
            <a:pPr algn="just"/>
            <a:r>
              <a:rPr lang="ru-RU" dirty="0" smtClean="0">
                <a:latin typeface="Georgia" pitchFamily="18" charset="0"/>
              </a:rPr>
              <a:t>У 1930-х </a:t>
            </a:r>
            <a:r>
              <a:rPr lang="ru-RU" dirty="0" err="1" smtClean="0">
                <a:latin typeface="Georgia" pitchFamily="18" charset="0"/>
              </a:rPr>
              <a:t>станцію</a:t>
            </a:r>
            <a:r>
              <a:rPr lang="ru-RU" dirty="0" smtClean="0">
                <a:latin typeface="Georgia" pitchFamily="18" charset="0"/>
              </a:rPr>
              <a:t> </a:t>
            </a:r>
            <a:r>
              <a:rPr lang="ru-RU" dirty="0" err="1" smtClean="0">
                <a:latin typeface="Georgia" pitchFamily="18" charset="0"/>
              </a:rPr>
              <a:t>Бобринська</a:t>
            </a:r>
            <a:r>
              <a:rPr lang="ru-RU" dirty="0" smtClean="0">
                <a:latin typeface="Georgia" pitchFamily="18" charset="0"/>
              </a:rPr>
              <a:t> </a:t>
            </a:r>
            <a:r>
              <a:rPr lang="ru-RU" dirty="0" err="1" smtClean="0">
                <a:latin typeface="Georgia" pitchFamily="18" charset="0"/>
              </a:rPr>
              <a:t>перейменували</a:t>
            </a:r>
            <a:r>
              <a:rPr lang="ru-RU" dirty="0" smtClean="0">
                <a:latin typeface="Georgia" pitchFamily="18" charset="0"/>
              </a:rPr>
              <a:t> на </a:t>
            </a:r>
            <a:r>
              <a:rPr lang="ru-RU" dirty="0" err="1" smtClean="0">
                <a:latin typeface="Georgia" pitchFamily="18" charset="0"/>
              </a:rPr>
              <a:t>ім.Т.Шевченка</a:t>
            </a:r>
            <a:r>
              <a:rPr lang="ru-RU" dirty="0" smtClean="0">
                <a:latin typeface="Georgia" pitchFamily="18" charset="0"/>
              </a:rPr>
              <a:t>.</a:t>
            </a:r>
            <a:endParaRPr lang="uk-UA" dirty="0" smtClean="0">
              <a:latin typeface="Georgia" pitchFamily="18" charset="0"/>
            </a:endParaRPr>
          </a:p>
          <a:p>
            <a:pPr algn="just"/>
            <a:r>
              <a:rPr lang="uk-UA" dirty="0" smtClean="0">
                <a:latin typeface="Georgia" pitchFamily="18" charset="0"/>
              </a:rPr>
              <a:t>Нинішнє приміщення вокзалу станції </a:t>
            </a:r>
            <a:r>
              <a:rPr lang="uk-UA" dirty="0" err="1" smtClean="0">
                <a:latin typeface="Georgia" pitchFamily="18" charset="0"/>
              </a:rPr>
              <a:t>ім.Т.Шевченка</a:t>
            </a:r>
            <a:r>
              <a:rPr lang="uk-UA" dirty="0" smtClean="0">
                <a:latin typeface="Georgia" pitchFamily="18" charset="0"/>
              </a:rPr>
              <a:t> збудоване у 1930-х і реконструйоване на початку 2000-х років спеціально до пуску «Столичного експресу». Тут він робить першу зупинку від Києва. Станція має 2 вокзали – головний – Південний, та менший – Північний відповідно до напрямків руху потягів (Південний – на південь і схід, Північний – відповідно північ та захід)</a:t>
            </a:r>
            <a:endParaRPr lang="uk-UA" dirty="0">
              <a:latin typeface="Georgia" pitchFamily="18" charset="0"/>
            </a:endParaRPr>
          </a:p>
        </p:txBody>
      </p:sp>
      <p:pic>
        <p:nvPicPr>
          <p:cNvPr id="26626" name="Picture 2" descr="паровоз-музей"/>
          <p:cNvPicPr>
            <a:picLocks noChangeAspect="1" noChangeArrowheads="1"/>
          </p:cNvPicPr>
          <p:nvPr/>
        </p:nvPicPr>
        <p:blipFill>
          <a:blip r:embed="rId2"/>
          <a:srcRect t="7282"/>
          <a:stretch>
            <a:fillRect/>
          </a:stretch>
        </p:blipFill>
        <p:spPr bwMode="auto">
          <a:xfrm>
            <a:off x="1142976" y="1857364"/>
            <a:ext cx="6929486" cy="4822451"/>
          </a:xfrm>
          <a:prstGeom prst="rect">
            <a:avLst/>
          </a:prstGeom>
          <a:noFill/>
        </p:spPr>
      </p:pic>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200329"/>
          </a:xfrm>
          <a:prstGeom prst="rect">
            <a:avLst/>
          </a:prstGeom>
        </p:spPr>
        <p:txBody>
          <a:bodyPr wrap="square">
            <a:spAutoFit/>
          </a:bodyPr>
          <a:lstStyle/>
          <a:p>
            <a:pPr algn="just"/>
            <a:r>
              <a:rPr lang="ru-RU" dirty="0" smtClean="0">
                <a:latin typeface="Georgia" pitchFamily="18" charset="0"/>
              </a:rPr>
              <a:t>На </a:t>
            </a:r>
            <a:r>
              <a:rPr lang="ru-RU" dirty="0" err="1" smtClean="0">
                <a:latin typeface="Georgia" pitchFamily="18" charset="0"/>
              </a:rPr>
              <a:t>пероні</a:t>
            </a:r>
            <a:r>
              <a:rPr lang="ru-RU" dirty="0" smtClean="0">
                <a:latin typeface="Georgia" pitchFamily="18" charset="0"/>
              </a:rPr>
              <a:t> </a:t>
            </a:r>
            <a:r>
              <a:rPr lang="ru-RU" dirty="0" err="1" smtClean="0">
                <a:latin typeface="Georgia" pitchFamily="18" charset="0"/>
              </a:rPr>
              <a:t>Південного</a:t>
            </a:r>
            <a:r>
              <a:rPr lang="ru-RU" dirty="0" smtClean="0">
                <a:latin typeface="Georgia" pitchFamily="18" charset="0"/>
              </a:rPr>
              <a:t> вокзалу </a:t>
            </a:r>
            <a:r>
              <a:rPr lang="ru-RU" dirty="0" err="1" smtClean="0">
                <a:latin typeface="Georgia" pitchFamily="18" charset="0"/>
              </a:rPr>
              <a:t>стоїть</a:t>
            </a:r>
            <a:r>
              <a:rPr lang="ru-RU" dirty="0" smtClean="0">
                <a:latin typeface="Georgia" pitchFamily="18" charset="0"/>
              </a:rPr>
              <a:t> </a:t>
            </a:r>
            <a:r>
              <a:rPr lang="ru-RU" dirty="0" err="1" smtClean="0">
                <a:latin typeface="Georgia" pitchFamily="18" charset="0"/>
              </a:rPr>
              <a:t>пам’ятник</a:t>
            </a:r>
            <a:r>
              <a:rPr lang="ru-RU" dirty="0" smtClean="0">
                <a:latin typeface="Georgia" pitchFamily="18" charset="0"/>
              </a:rPr>
              <a:t>, </a:t>
            </a:r>
            <a:r>
              <a:rPr lang="ru-RU" dirty="0" err="1" smtClean="0">
                <a:latin typeface="Georgia" pitchFamily="18" charset="0"/>
              </a:rPr>
              <a:t>встановлений</a:t>
            </a:r>
            <a:r>
              <a:rPr lang="ru-RU" dirty="0" smtClean="0">
                <a:latin typeface="Georgia" pitchFamily="18" charset="0"/>
              </a:rPr>
              <a:t> до 100-річчя </a:t>
            </a:r>
            <a:r>
              <a:rPr lang="ru-RU" dirty="0" err="1" smtClean="0">
                <a:latin typeface="Georgia" pitchFamily="18" charset="0"/>
              </a:rPr>
              <a:t>станції</a:t>
            </a:r>
            <a:r>
              <a:rPr lang="ru-RU" dirty="0" smtClean="0">
                <a:latin typeface="Georgia" pitchFamily="18" charset="0"/>
              </a:rPr>
              <a:t> В </a:t>
            </a:r>
            <a:r>
              <a:rPr lang="ru-RU" dirty="0" err="1" smtClean="0">
                <a:latin typeface="Georgia" pitchFamily="18" charset="0"/>
              </a:rPr>
              <a:t>приміщенні</a:t>
            </a:r>
            <a:r>
              <a:rPr lang="ru-RU" dirty="0" smtClean="0">
                <a:latin typeface="Georgia" pitchFamily="18" charset="0"/>
              </a:rPr>
              <a:t> головного вокзалу встановлено </a:t>
            </a:r>
            <a:r>
              <a:rPr lang="ru-RU" dirty="0" err="1" smtClean="0">
                <a:latin typeface="Georgia" pitchFamily="18" charset="0"/>
              </a:rPr>
              <a:t>меморіальну</a:t>
            </a:r>
            <a:r>
              <a:rPr lang="ru-RU" dirty="0" smtClean="0">
                <a:latin typeface="Georgia" pitchFamily="18" charset="0"/>
              </a:rPr>
              <a:t> </a:t>
            </a:r>
            <a:r>
              <a:rPr lang="ru-RU" dirty="0" err="1" smtClean="0">
                <a:latin typeface="Georgia" pitchFamily="18" charset="0"/>
              </a:rPr>
              <a:t>дошку</a:t>
            </a:r>
            <a:r>
              <a:rPr lang="ru-RU" dirty="0" smtClean="0">
                <a:latin typeface="Georgia" pitchFamily="18" charset="0"/>
              </a:rPr>
              <a:t> на честь </a:t>
            </a:r>
            <a:r>
              <a:rPr lang="ru-RU" dirty="0" err="1" smtClean="0">
                <a:latin typeface="Georgia" pitchFamily="18" charset="0"/>
              </a:rPr>
              <a:t>фундатора</a:t>
            </a:r>
            <a:r>
              <a:rPr lang="ru-RU" dirty="0" smtClean="0">
                <a:latin typeface="Georgia" pitchFamily="18" charset="0"/>
              </a:rPr>
              <a:t> </a:t>
            </a:r>
            <a:r>
              <a:rPr lang="ru-RU" dirty="0" err="1" smtClean="0">
                <a:latin typeface="Georgia" pitchFamily="18" charset="0"/>
              </a:rPr>
              <a:t>станції</a:t>
            </a:r>
            <a:r>
              <a:rPr lang="ru-RU" dirty="0" smtClean="0">
                <a:latin typeface="Georgia" pitchFamily="18" charset="0"/>
              </a:rPr>
              <a:t> графа </a:t>
            </a:r>
            <a:r>
              <a:rPr lang="ru-RU" dirty="0" err="1" smtClean="0">
                <a:latin typeface="Georgia" pitchFamily="18" charset="0"/>
              </a:rPr>
              <a:t>Бобринського</a:t>
            </a:r>
            <a:r>
              <a:rPr lang="ru-RU" dirty="0" smtClean="0">
                <a:latin typeface="Georgia" pitchFamily="18" charset="0"/>
              </a:rPr>
              <a:t>. Перед </a:t>
            </a:r>
            <a:r>
              <a:rPr lang="ru-RU" dirty="0" err="1" smtClean="0">
                <a:latin typeface="Georgia" pitchFamily="18" charset="0"/>
              </a:rPr>
              <a:t>будівлею</a:t>
            </a:r>
            <a:r>
              <a:rPr lang="ru-RU" dirty="0" smtClean="0">
                <a:latin typeface="Georgia" pitchFamily="18" charset="0"/>
              </a:rPr>
              <a:t> </a:t>
            </a:r>
            <a:r>
              <a:rPr lang="ru-RU" dirty="0" err="1" smtClean="0">
                <a:latin typeface="Georgia" pitchFamily="18" charset="0"/>
              </a:rPr>
              <a:t>Південного</a:t>
            </a:r>
            <a:r>
              <a:rPr lang="ru-RU" dirty="0" smtClean="0">
                <a:latin typeface="Georgia" pitchFamily="18" charset="0"/>
              </a:rPr>
              <a:t> вокзалу на </a:t>
            </a:r>
            <a:r>
              <a:rPr lang="ru-RU" dirty="0" err="1" smtClean="0">
                <a:latin typeface="Georgia" pitchFamily="18" charset="0"/>
              </a:rPr>
              <a:t>привокзальній</a:t>
            </a:r>
            <a:r>
              <a:rPr lang="ru-RU" dirty="0" smtClean="0">
                <a:latin typeface="Georgia" pitchFamily="18" charset="0"/>
              </a:rPr>
              <a:t> </a:t>
            </a:r>
            <a:r>
              <a:rPr lang="ru-RU" dirty="0" err="1" smtClean="0">
                <a:latin typeface="Georgia" pitchFamily="18" charset="0"/>
              </a:rPr>
              <a:t>площі</a:t>
            </a:r>
            <a:r>
              <a:rPr lang="ru-RU" dirty="0" smtClean="0">
                <a:latin typeface="Georgia" pitchFamily="18" charset="0"/>
              </a:rPr>
              <a:t> – </a:t>
            </a:r>
            <a:r>
              <a:rPr lang="ru-RU" dirty="0" err="1" smtClean="0">
                <a:latin typeface="Georgia" pitchFamily="18" charset="0"/>
              </a:rPr>
              <a:t>пам’ятник</a:t>
            </a:r>
            <a:r>
              <a:rPr lang="ru-RU" dirty="0" smtClean="0">
                <a:latin typeface="Georgia" pitchFamily="18" charset="0"/>
              </a:rPr>
              <a:t> </a:t>
            </a:r>
            <a:r>
              <a:rPr lang="ru-RU" dirty="0" err="1" smtClean="0">
                <a:latin typeface="Georgia" pitchFamily="18" charset="0"/>
              </a:rPr>
              <a:t>Шевченку</a:t>
            </a:r>
            <a:r>
              <a:rPr lang="ru-RU" dirty="0" smtClean="0">
                <a:latin typeface="Georgia" pitchFamily="18" charset="0"/>
              </a:rPr>
              <a:t>.</a:t>
            </a:r>
            <a:endParaRPr lang="uk-UA" dirty="0">
              <a:latin typeface="Georgia" pitchFamily="18" charset="0"/>
            </a:endParaRPr>
          </a:p>
        </p:txBody>
      </p:sp>
      <p:pic>
        <p:nvPicPr>
          <p:cNvPr id="27650" name="Picture 2" descr="пам'ятник Шевченку біля залізничної станції його імені"/>
          <p:cNvPicPr>
            <a:picLocks noChangeAspect="1" noChangeArrowheads="1"/>
          </p:cNvPicPr>
          <p:nvPr/>
        </p:nvPicPr>
        <p:blipFill>
          <a:blip r:embed="rId2"/>
          <a:srcRect t="7221"/>
          <a:stretch>
            <a:fillRect/>
          </a:stretch>
        </p:blipFill>
        <p:spPr bwMode="auto">
          <a:xfrm>
            <a:off x="2143108" y="1214421"/>
            <a:ext cx="4286280" cy="5444623"/>
          </a:xfrm>
          <a:prstGeom prst="rect">
            <a:avLst/>
          </a:prstGeom>
          <a:noFill/>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8929718" cy="1200329"/>
          </a:xfrm>
          <a:prstGeom prst="rect">
            <a:avLst/>
          </a:prstGeom>
        </p:spPr>
        <p:txBody>
          <a:bodyPr wrap="square">
            <a:spAutoFit/>
          </a:bodyPr>
          <a:lstStyle/>
          <a:p>
            <a:pPr algn="just"/>
            <a:r>
              <a:rPr lang="ru-RU" dirty="0" smtClean="0">
                <a:latin typeface="Georgia" pitchFamily="18" charset="0"/>
              </a:rPr>
              <a:t>Як </a:t>
            </a:r>
            <a:r>
              <a:rPr lang="ru-RU" dirty="0" err="1" smtClean="0">
                <a:latin typeface="Georgia" pitchFamily="18" charset="0"/>
              </a:rPr>
              <a:t>людина</a:t>
            </a:r>
            <a:r>
              <a:rPr lang="ru-RU" dirty="0" smtClean="0">
                <a:latin typeface="Georgia" pitchFamily="18" charset="0"/>
              </a:rPr>
              <a:t> </a:t>
            </a:r>
            <a:r>
              <a:rPr lang="ru-RU" dirty="0" err="1" smtClean="0">
                <a:latin typeface="Georgia" pitchFamily="18" charset="0"/>
              </a:rPr>
              <a:t>смілива</a:t>
            </a:r>
            <a:r>
              <a:rPr lang="ru-RU" dirty="0" smtClean="0">
                <a:latin typeface="Georgia" pitchFamily="18" charset="0"/>
              </a:rPr>
              <a:t> </a:t>
            </a:r>
            <a:r>
              <a:rPr lang="ru-RU" dirty="0" err="1" smtClean="0">
                <a:latin typeface="Georgia" pitchFamily="18" charset="0"/>
              </a:rPr>
              <a:t>і</a:t>
            </a:r>
            <a:r>
              <a:rPr lang="ru-RU" dirty="0" smtClean="0">
                <a:latin typeface="Georgia" pitchFamily="18" charset="0"/>
              </a:rPr>
              <a:t> </a:t>
            </a:r>
            <a:r>
              <a:rPr lang="ru-RU" dirty="0" err="1" smtClean="0">
                <a:latin typeface="Georgia" pitchFamily="18" charset="0"/>
              </a:rPr>
              <a:t>запальна</a:t>
            </a:r>
            <a:r>
              <a:rPr lang="ru-RU" dirty="0" smtClean="0">
                <a:latin typeface="Georgia" pitchFamily="18" charset="0"/>
              </a:rPr>
              <a:t>, граф </a:t>
            </a:r>
            <a:r>
              <a:rPr lang="ru-RU" dirty="0" err="1" smtClean="0">
                <a:latin typeface="Georgia" pitchFamily="18" charset="0"/>
              </a:rPr>
              <a:t>Бобринький</a:t>
            </a:r>
            <a:r>
              <a:rPr lang="ru-RU" dirty="0" smtClean="0">
                <a:latin typeface="Georgia" pitchFamily="18" charset="0"/>
              </a:rPr>
              <a:t> </a:t>
            </a:r>
            <a:r>
              <a:rPr lang="ru-RU" dirty="0" err="1" smtClean="0">
                <a:latin typeface="Georgia" pitchFamily="18" charset="0"/>
              </a:rPr>
              <a:t>задумує</a:t>
            </a:r>
            <a:r>
              <a:rPr lang="ru-RU" dirty="0" smtClean="0">
                <a:latin typeface="Georgia" pitchFamily="18" charset="0"/>
              </a:rPr>
              <a:t> </a:t>
            </a:r>
            <a:r>
              <a:rPr lang="ru-RU" dirty="0" err="1" smtClean="0">
                <a:latin typeface="Georgia" pitchFamily="18" charset="0"/>
              </a:rPr>
              <a:t>заснувати</a:t>
            </a:r>
            <a:r>
              <a:rPr lang="ru-RU" dirty="0" smtClean="0">
                <a:latin typeface="Georgia" pitchFamily="18" charset="0"/>
              </a:rPr>
              <a:t> </a:t>
            </a:r>
            <a:r>
              <a:rPr lang="ru-RU" dirty="0" err="1" smtClean="0">
                <a:latin typeface="Georgia" pitchFamily="18" charset="0"/>
              </a:rPr>
              <a:t>цукрове</a:t>
            </a:r>
            <a:r>
              <a:rPr lang="ru-RU" dirty="0" smtClean="0">
                <a:latin typeface="Georgia" pitchFamily="18" charset="0"/>
              </a:rPr>
              <a:t> </a:t>
            </a:r>
            <a:r>
              <a:rPr lang="ru-RU" dirty="0" err="1" smtClean="0">
                <a:latin typeface="Georgia" pitchFamily="18" charset="0"/>
              </a:rPr>
              <a:t>виробництво</a:t>
            </a:r>
            <a:r>
              <a:rPr lang="ru-RU" dirty="0" smtClean="0">
                <a:latin typeface="Georgia" pitchFamily="18" charset="0"/>
              </a:rPr>
              <a:t> в </a:t>
            </a:r>
            <a:r>
              <a:rPr lang="ru-RU" dirty="0" err="1" smtClean="0">
                <a:latin typeface="Georgia" pitchFamily="18" charset="0"/>
              </a:rPr>
              <a:t>своїх</a:t>
            </a:r>
            <a:r>
              <a:rPr lang="ru-RU" dirty="0" smtClean="0">
                <a:latin typeface="Georgia" pitchFamily="18" charset="0"/>
              </a:rPr>
              <a:t> </a:t>
            </a:r>
            <a:r>
              <a:rPr lang="ru-RU" dirty="0" err="1" smtClean="0">
                <a:latin typeface="Georgia" pitchFamily="18" charset="0"/>
              </a:rPr>
              <a:t>маєтках</a:t>
            </a:r>
            <a:r>
              <a:rPr lang="ru-RU" dirty="0" smtClean="0">
                <a:latin typeface="Georgia" pitchFamily="18" charset="0"/>
              </a:rPr>
              <a:t>, </a:t>
            </a:r>
            <a:r>
              <a:rPr lang="ru-RU" dirty="0" err="1" smtClean="0">
                <a:latin typeface="Georgia" pitchFamily="18" charset="0"/>
              </a:rPr>
              <a:t>починає</a:t>
            </a:r>
            <a:r>
              <a:rPr lang="ru-RU" dirty="0" smtClean="0">
                <a:latin typeface="Georgia" pitchFamily="18" charset="0"/>
              </a:rPr>
              <a:t> </a:t>
            </a:r>
            <a:r>
              <a:rPr lang="ru-RU" dirty="0" err="1" smtClean="0">
                <a:latin typeface="Georgia" pitchFamily="18" charset="0"/>
              </a:rPr>
              <a:t>впроваджувати</a:t>
            </a:r>
            <a:r>
              <a:rPr lang="ru-RU" dirty="0" smtClean="0">
                <a:latin typeface="Georgia" pitchFamily="18" charset="0"/>
              </a:rPr>
              <a:t> </a:t>
            </a:r>
            <a:r>
              <a:rPr lang="ru-RU" dirty="0" err="1" smtClean="0">
                <a:latin typeface="Georgia" pitchFamily="18" charset="0"/>
              </a:rPr>
              <a:t>різні</a:t>
            </a:r>
            <a:r>
              <a:rPr lang="ru-RU" dirty="0" smtClean="0">
                <a:latin typeface="Georgia" pitchFamily="18" charset="0"/>
              </a:rPr>
              <a:t> </a:t>
            </a:r>
            <a:r>
              <a:rPr lang="ru-RU" dirty="0" err="1" smtClean="0">
                <a:latin typeface="Georgia" pitchFamily="18" charset="0"/>
              </a:rPr>
              <a:t>новації</a:t>
            </a:r>
            <a:r>
              <a:rPr lang="ru-RU" dirty="0" smtClean="0">
                <a:latin typeface="Georgia" pitchFamily="18" charset="0"/>
              </a:rPr>
              <a:t>: </a:t>
            </a:r>
            <a:r>
              <a:rPr lang="ru-RU" dirty="0" err="1" smtClean="0">
                <a:latin typeface="Georgia" pitchFamily="18" charset="0"/>
              </a:rPr>
              <a:t>виділяє</a:t>
            </a:r>
            <a:r>
              <a:rPr lang="ru-RU" dirty="0" smtClean="0">
                <a:latin typeface="Georgia" pitchFamily="18" charset="0"/>
              </a:rPr>
              <a:t> </a:t>
            </a:r>
            <a:r>
              <a:rPr lang="ru-RU" dirty="0" err="1" smtClean="0">
                <a:latin typeface="Georgia" pitchFamily="18" charset="0"/>
              </a:rPr>
              <a:t>значні</a:t>
            </a:r>
            <a:r>
              <a:rPr lang="ru-RU" dirty="0" smtClean="0">
                <a:latin typeface="Georgia" pitchFamily="18" charset="0"/>
              </a:rPr>
              <a:t> </a:t>
            </a:r>
            <a:r>
              <a:rPr lang="ru-RU" dirty="0" err="1" smtClean="0">
                <a:latin typeface="Georgia" pitchFamily="18" charset="0"/>
              </a:rPr>
              <a:t>площі</a:t>
            </a:r>
            <a:r>
              <a:rPr lang="ru-RU" dirty="0" smtClean="0">
                <a:latin typeface="Georgia" pitchFamily="18" charset="0"/>
              </a:rPr>
              <a:t> </a:t>
            </a:r>
            <a:r>
              <a:rPr lang="ru-RU" dirty="0" err="1" smtClean="0">
                <a:latin typeface="Georgia" pitchFamily="18" charset="0"/>
              </a:rPr>
              <a:t>під</a:t>
            </a:r>
            <a:r>
              <a:rPr lang="ru-RU" dirty="0" smtClean="0">
                <a:latin typeface="Georgia" pitchFamily="18" charset="0"/>
              </a:rPr>
              <a:t> </a:t>
            </a:r>
            <a:r>
              <a:rPr lang="ru-RU" dirty="0" err="1" smtClean="0">
                <a:latin typeface="Georgia" pitchFamily="18" charset="0"/>
              </a:rPr>
              <a:t>посіви</a:t>
            </a:r>
            <a:r>
              <a:rPr lang="ru-RU" dirty="0" smtClean="0">
                <a:latin typeface="Georgia" pitchFamily="18" charset="0"/>
              </a:rPr>
              <a:t> </a:t>
            </a:r>
            <a:r>
              <a:rPr lang="ru-RU" dirty="0" err="1" smtClean="0">
                <a:latin typeface="Georgia" pitchFamily="18" charset="0"/>
              </a:rPr>
              <a:t>нової</a:t>
            </a:r>
            <a:r>
              <a:rPr lang="ru-RU" dirty="0" smtClean="0">
                <a:latin typeface="Georgia" pitchFamily="18" charset="0"/>
              </a:rPr>
              <a:t> на той час </a:t>
            </a:r>
            <a:r>
              <a:rPr lang="ru-RU" dirty="0" err="1" smtClean="0">
                <a:latin typeface="Georgia" pitchFamily="18" charset="0"/>
              </a:rPr>
              <a:t>культури</a:t>
            </a:r>
            <a:r>
              <a:rPr lang="ru-RU" dirty="0" smtClean="0">
                <a:latin typeface="Georgia" pitchFamily="18" charset="0"/>
              </a:rPr>
              <a:t> </a:t>
            </a:r>
            <a:r>
              <a:rPr lang="ru-RU" dirty="0" err="1" smtClean="0">
                <a:latin typeface="Georgia" pitchFamily="18" charset="0"/>
              </a:rPr>
              <a:t>цукрових</a:t>
            </a:r>
            <a:r>
              <a:rPr lang="ru-RU" dirty="0" smtClean="0">
                <a:latin typeface="Georgia" pitchFamily="18" charset="0"/>
              </a:rPr>
              <a:t> </a:t>
            </a:r>
            <a:r>
              <a:rPr lang="ru-RU" dirty="0" err="1" smtClean="0">
                <a:latin typeface="Georgia" pitchFamily="18" charset="0"/>
              </a:rPr>
              <a:t>буряків</a:t>
            </a:r>
            <a:r>
              <a:rPr lang="ru-RU" dirty="0" smtClean="0">
                <a:latin typeface="Georgia" pitchFamily="18" charset="0"/>
              </a:rPr>
              <a:t>, </a:t>
            </a:r>
            <a:r>
              <a:rPr lang="ru-RU" dirty="0" err="1" smtClean="0">
                <a:latin typeface="Georgia" pitchFamily="18" charset="0"/>
              </a:rPr>
              <a:t>переконує</a:t>
            </a:r>
            <a:r>
              <a:rPr lang="ru-RU" dirty="0" smtClean="0">
                <a:latin typeface="Georgia" pitchFamily="18" charset="0"/>
              </a:rPr>
              <a:t> селян в </a:t>
            </a:r>
            <a:r>
              <a:rPr lang="ru-RU" dirty="0" err="1" smtClean="0">
                <a:latin typeface="Georgia" pitchFamily="18" charset="0"/>
              </a:rPr>
              <a:t>прибутковості</a:t>
            </a:r>
            <a:r>
              <a:rPr lang="ru-RU" dirty="0" smtClean="0">
                <a:latin typeface="Georgia" pitchFamily="18" charset="0"/>
              </a:rPr>
              <a:t> </a:t>
            </a:r>
            <a:r>
              <a:rPr lang="ru-RU" dirty="0" err="1" smtClean="0">
                <a:latin typeface="Georgia" pitchFamily="18" charset="0"/>
              </a:rPr>
              <a:t>їх</a:t>
            </a:r>
            <a:r>
              <a:rPr lang="ru-RU" dirty="0" smtClean="0">
                <a:latin typeface="Georgia" pitchFamily="18" charset="0"/>
              </a:rPr>
              <a:t> </a:t>
            </a:r>
            <a:r>
              <a:rPr lang="ru-RU" dirty="0" err="1" smtClean="0">
                <a:latin typeface="Georgia" pitchFamily="18" charset="0"/>
              </a:rPr>
              <a:t>вирощування</a:t>
            </a:r>
            <a:r>
              <a:rPr lang="ru-RU" dirty="0" smtClean="0">
                <a:latin typeface="Georgia" pitchFamily="18" charset="0"/>
              </a:rPr>
              <a:t>. </a:t>
            </a:r>
            <a:endParaRPr lang="uk-UA" dirty="0">
              <a:latin typeface="Georgia" pitchFamily="18" charset="0"/>
            </a:endParaRPr>
          </a:p>
        </p:txBody>
      </p:sp>
      <p:sp>
        <p:nvSpPr>
          <p:cNvPr id="5" name="Прямоугольник 4"/>
          <p:cNvSpPr/>
          <p:nvPr/>
        </p:nvSpPr>
        <p:spPr>
          <a:xfrm>
            <a:off x="0" y="1285860"/>
            <a:ext cx="8929718" cy="646331"/>
          </a:xfrm>
          <a:prstGeom prst="rect">
            <a:avLst/>
          </a:prstGeom>
        </p:spPr>
        <p:txBody>
          <a:bodyPr wrap="square">
            <a:spAutoFit/>
          </a:bodyPr>
          <a:lstStyle/>
          <a:p>
            <a:pPr algn="just"/>
            <a:r>
              <a:rPr lang="ru-RU" dirty="0" err="1" smtClean="0">
                <a:latin typeface="Georgia" pitchFamily="18" charset="0"/>
              </a:rPr>
              <a:t>Свій</a:t>
            </a:r>
            <a:r>
              <a:rPr lang="ru-RU" dirty="0" smtClean="0">
                <a:latin typeface="Georgia" pitchFamily="18" charset="0"/>
              </a:rPr>
              <a:t> перший </a:t>
            </a:r>
            <a:r>
              <a:rPr lang="ru-RU" dirty="0" err="1" smtClean="0">
                <a:latin typeface="Georgia" pitchFamily="18" charset="0"/>
              </a:rPr>
              <a:t>цукровий</a:t>
            </a:r>
            <a:r>
              <a:rPr lang="ru-RU" dirty="0" smtClean="0">
                <a:latin typeface="Georgia" pitchFamily="18" charset="0"/>
              </a:rPr>
              <a:t> завод О.О. </a:t>
            </a:r>
            <a:r>
              <a:rPr lang="ru-RU" dirty="0" err="1" smtClean="0">
                <a:latin typeface="Georgia" pitchFamily="18" charset="0"/>
              </a:rPr>
              <a:t>Бобринський</a:t>
            </a:r>
            <a:r>
              <a:rPr lang="ru-RU" dirty="0" smtClean="0">
                <a:latin typeface="Georgia" pitchFamily="18" charset="0"/>
              </a:rPr>
              <a:t> </a:t>
            </a:r>
            <a:r>
              <a:rPr lang="ru-RU" dirty="0" err="1" smtClean="0">
                <a:latin typeface="Georgia" pitchFamily="18" charset="0"/>
              </a:rPr>
              <a:t>побудував</a:t>
            </a:r>
            <a:r>
              <a:rPr lang="ru-RU" dirty="0" smtClean="0">
                <a:latin typeface="Georgia" pitchFamily="18" charset="0"/>
              </a:rPr>
              <a:t> в одному </a:t>
            </a:r>
            <a:r>
              <a:rPr lang="ru-RU" dirty="0" err="1" smtClean="0">
                <a:latin typeface="Georgia" pitchFamily="18" charset="0"/>
              </a:rPr>
              <a:t>із</a:t>
            </a:r>
            <a:r>
              <a:rPr lang="ru-RU" dirty="0" smtClean="0">
                <a:latin typeface="Georgia" pitchFamily="18" charset="0"/>
              </a:rPr>
              <a:t> </a:t>
            </a:r>
            <a:r>
              <a:rPr lang="ru-RU" dirty="0" err="1" smtClean="0">
                <a:latin typeface="Georgia" pitchFamily="18" charset="0"/>
              </a:rPr>
              <a:t>своїх</a:t>
            </a:r>
            <a:r>
              <a:rPr lang="ru-RU" dirty="0" smtClean="0">
                <a:latin typeface="Georgia" pitchFamily="18" charset="0"/>
              </a:rPr>
              <a:t> </a:t>
            </a:r>
            <a:r>
              <a:rPr lang="ru-RU" dirty="0" err="1" smtClean="0">
                <a:latin typeface="Georgia" pitchFamily="18" charset="0"/>
              </a:rPr>
              <a:t>тульських</a:t>
            </a:r>
            <a:r>
              <a:rPr lang="ru-RU" dirty="0" smtClean="0">
                <a:latin typeface="Georgia" pitchFamily="18" charset="0"/>
              </a:rPr>
              <a:t> </a:t>
            </a:r>
            <a:r>
              <a:rPr lang="ru-RU" dirty="0" err="1" smtClean="0">
                <a:latin typeface="Georgia" pitchFamily="18" charset="0"/>
              </a:rPr>
              <a:t>маєтків</a:t>
            </a:r>
            <a:r>
              <a:rPr lang="ru-RU" dirty="0" smtClean="0">
                <a:latin typeface="Georgia" pitchFamily="18" charset="0"/>
              </a:rPr>
              <a:t>, в </a:t>
            </a:r>
            <a:r>
              <a:rPr lang="ru-RU" dirty="0" err="1" smtClean="0">
                <a:latin typeface="Georgia" pitchFamily="18" charset="0"/>
              </a:rPr>
              <a:t>селі</a:t>
            </a:r>
            <a:r>
              <a:rPr lang="ru-RU" dirty="0" smtClean="0">
                <a:latin typeface="Georgia" pitchFamily="18" charset="0"/>
              </a:rPr>
              <a:t> </a:t>
            </a:r>
            <a:r>
              <a:rPr lang="ru-RU" dirty="0" err="1" smtClean="0">
                <a:latin typeface="Georgia" pitchFamily="18" charset="0"/>
              </a:rPr>
              <a:t>Михайлівське</a:t>
            </a:r>
            <a:r>
              <a:rPr lang="ru-RU" dirty="0" smtClean="0">
                <a:latin typeface="Georgia" pitchFamily="18" charset="0"/>
              </a:rPr>
              <a:t>. </a:t>
            </a:r>
            <a:endParaRPr lang="uk-UA" dirty="0">
              <a:latin typeface="Georgia" pitchFamily="18" charset="0"/>
            </a:endParaRPr>
          </a:p>
        </p:txBody>
      </p:sp>
      <p:pic>
        <p:nvPicPr>
          <p:cNvPr id="16386" name="Picture 2"/>
          <p:cNvPicPr>
            <a:picLocks noChangeAspect="1" noChangeArrowheads="1"/>
          </p:cNvPicPr>
          <p:nvPr/>
        </p:nvPicPr>
        <p:blipFill>
          <a:blip r:embed="rId3"/>
          <a:srcRect l="24158" t="24414" r="24780" b="24804"/>
          <a:stretch>
            <a:fillRect/>
          </a:stretch>
        </p:blipFill>
        <p:spPr bwMode="auto">
          <a:xfrm>
            <a:off x="142844" y="2285992"/>
            <a:ext cx="3705160" cy="2071702"/>
          </a:xfrm>
          <a:prstGeom prst="rect">
            <a:avLst/>
          </a:prstGeom>
          <a:noFill/>
          <a:ln w="9525">
            <a:noFill/>
            <a:miter lim="800000"/>
            <a:headEnd/>
            <a:tailEnd/>
          </a:ln>
          <a:effectLst/>
        </p:spPr>
      </p:pic>
      <p:sp>
        <p:nvSpPr>
          <p:cNvPr id="7" name="Прямоугольник 6"/>
          <p:cNvSpPr/>
          <p:nvPr/>
        </p:nvSpPr>
        <p:spPr>
          <a:xfrm>
            <a:off x="0" y="4429132"/>
            <a:ext cx="4000496" cy="646331"/>
          </a:xfrm>
          <a:prstGeom prst="rect">
            <a:avLst/>
          </a:prstGeom>
        </p:spPr>
        <p:txBody>
          <a:bodyPr wrap="square">
            <a:spAutoFit/>
          </a:bodyPr>
          <a:lstStyle/>
          <a:p>
            <a:pPr algn="ctr"/>
            <a:r>
              <a:rPr lang="ru-RU" dirty="0" smtClean="0">
                <a:latin typeface="Georgia" pitchFamily="18" charset="0"/>
              </a:rPr>
              <a:t>Перший </a:t>
            </a:r>
            <a:r>
              <a:rPr lang="ru-RU" dirty="0" err="1" smtClean="0">
                <a:latin typeface="Georgia" pitchFamily="18" charset="0"/>
              </a:rPr>
              <a:t>цукровий</a:t>
            </a:r>
            <a:r>
              <a:rPr lang="ru-RU" dirty="0" smtClean="0">
                <a:latin typeface="Georgia" pitchFamily="18" charset="0"/>
              </a:rPr>
              <a:t> завод </a:t>
            </a:r>
          </a:p>
          <a:p>
            <a:pPr algn="ctr"/>
            <a:r>
              <a:rPr lang="ru-RU" dirty="0" smtClean="0">
                <a:latin typeface="Georgia" pitchFamily="18" charset="0"/>
              </a:rPr>
              <a:t>графа </a:t>
            </a:r>
            <a:r>
              <a:rPr lang="ru-RU" dirty="0" err="1" smtClean="0">
                <a:latin typeface="Georgia" pitchFamily="18" charset="0"/>
              </a:rPr>
              <a:t>Бобринського</a:t>
            </a:r>
            <a:r>
              <a:rPr lang="ru-RU" dirty="0" smtClean="0">
                <a:latin typeface="Georgia" pitchFamily="18" charset="0"/>
              </a:rPr>
              <a:t> </a:t>
            </a:r>
            <a:endParaRPr lang="uk-UA" dirty="0">
              <a:latin typeface="Georgia" pitchFamily="18" charset="0"/>
            </a:endParaRPr>
          </a:p>
        </p:txBody>
      </p:sp>
      <p:sp>
        <p:nvSpPr>
          <p:cNvPr id="8" name="Прямоугольник 7"/>
          <p:cNvSpPr/>
          <p:nvPr/>
        </p:nvSpPr>
        <p:spPr>
          <a:xfrm>
            <a:off x="3857620" y="2285992"/>
            <a:ext cx="4953680" cy="1754326"/>
          </a:xfrm>
          <a:prstGeom prst="rect">
            <a:avLst/>
          </a:prstGeom>
        </p:spPr>
        <p:txBody>
          <a:bodyPr wrap="square">
            <a:spAutoFit/>
          </a:bodyPr>
          <a:lstStyle/>
          <a:p>
            <a:r>
              <a:rPr lang="ru-RU" dirty="0" smtClean="0">
                <a:latin typeface="Georgia" pitchFamily="18" charset="0"/>
              </a:rPr>
              <a:t>На заводі було встановлено </a:t>
            </a:r>
            <a:r>
              <a:rPr lang="uk-UA" dirty="0" smtClean="0">
                <a:latin typeface="Georgia" pitchFamily="18" charset="0"/>
              </a:rPr>
              <a:t>найдосконаліше</a:t>
            </a:r>
            <a:r>
              <a:rPr lang="ru-RU" dirty="0" smtClean="0">
                <a:latin typeface="Georgia" pitchFamily="18" charset="0"/>
              </a:rPr>
              <a:t> на той час </a:t>
            </a:r>
            <a:r>
              <a:rPr lang="ru-RU" dirty="0" err="1" smtClean="0">
                <a:latin typeface="Georgia" pitchFamily="18" charset="0"/>
              </a:rPr>
              <a:t>обладнання</a:t>
            </a:r>
            <a:r>
              <a:rPr lang="ru-RU" dirty="0" smtClean="0">
                <a:latin typeface="Georgia" pitchFamily="18" charset="0"/>
              </a:rPr>
              <a:t>, </a:t>
            </a:r>
            <a:r>
              <a:rPr lang="ru-RU" dirty="0" err="1" smtClean="0">
                <a:latin typeface="Georgia" pitchFamily="18" charset="0"/>
              </a:rPr>
              <a:t>застосовувалась</a:t>
            </a:r>
            <a:r>
              <a:rPr lang="ru-RU" dirty="0" smtClean="0">
                <a:latin typeface="Georgia" pitchFamily="18" charset="0"/>
              </a:rPr>
              <a:t> </a:t>
            </a:r>
            <a:r>
              <a:rPr lang="ru-RU" dirty="0" err="1" smtClean="0">
                <a:latin typeface="Georgia" pitchFamily="18" charset="0"/>
              </a:rPr>
              <a:t>найновіша</a:t>
            </a:r>
            <a:r>
              <a:rPr lang="ru-RU" dirty="0" smtClean="0">
                <a:latin typeface="Georgia" pitchFamily="18" charset="0"/>
              </a:rPr>
              <a:t> </a:t>
            </a:r>
            <a:r>
              <a:rPr lang="ru-RU" dirty="0" err="1" smtClean="0">
                <a:latin typeface="Georgia" pitchFamily="18" charset="0"/>
              </a:rPr>
              <a:t>технологія</a:t>
            </a:r>
            <a:r>
              <a:rPr lang="ru-RU" dirty="0" smtClean="0">
                <a:latin typeface="Georgia" pitchFamily="18" charset="0"/>
              </a:rPr>
              <a:t>. Граф не </a:t>
            </a:r>
            <a:r>
              <a:rPr lang="ru-RU" dirty="0" err="1" smtClean="0">
                <a:latin typeface="Georgia" pitchFamily="18" charset="0"/>
              </a:rPr>
              <a:t>шкодував</a:t>
            </a:r>
            <a:r>
              <a:rPr lang="ru-RU" dirty="0" smtClean="0">
                <a:latin typeface="Georgia" pitchFamily="18" charset="0"/>
              </a:rPr>
              <a:t> </a:t>
            </a:r>
            <a:r>
              <a:rPr lang="ru-RU" dirty="0" err="1" smtClean="0">
                <a:latin typeface="Georgia" pitchFamily="18" charset="0"/>
              </a:rPr>
              <a:t>коштів</a:t>
            </a:r>
            <a:r>
              <a:rPr lang="ru-RU" dirty="0" smtClean="0">
                <a:latin typeface="Georgia" pitchFamily="18" charset="0"/>
              </a:rPr>
              <a:t> на </a:t>
            </a:r>
            <a:r>
              <a:rPr lang="ru-RU" dirty="0" err="1" smtClean="0">
                <a:latin typeface="Georgia" pitchFamily="18" charset="0"/>
              </a:rPr>
              <a:t>досліди</a:t>
            </a:r>
            <a:r>
              <a:rPr lang="ru-RU" dirty="0" smtClean="0">
                <a:latin typeface="Georgia" pitchFamily="18" charset="0"/>
              </a:rPr>
              <a:t> </a:t>
            </a:r>
            <a:r>
              <a:rPr lang="ru-RU" dirty="0" err="1" smtClean="0">
                <a:latin typeface="Georgia" pitchFamily="18" charset="0"/>
              </a:rPr>
              <a:t>і</a:t>
            </a:r>
            <a:r>
              <a:rPr lang="ru-RU" dirty="0" smtClean="0">
                <a:latin typeface="Georgia" pitchFamily="18" charset="0"/>
              </a:rPr>
              <a:t> </a:t>
            </a:r>
            <a:r>
              <a:rPr lang="ru-RU" dirty="0" err="1" smtClean="0">
                <a:latin typeface="Georgia" pitchFamily="18" charset="0"/>
              </a:rPr>
              <a:t>різні</a:t>
            </a:r>
            <a:r>
              <a:rPr lang="ru-RU" dirty="0" smtClean="0">
                <a:latin typeface="Georgia" pitchFamily="18" charset="0"/>
              </a:rPr>
              <a:t> </a:t>
            </a:r>
            <a:r>
              <a:rPr lang="ru-RU" dirty="0" err="1" smtClean="0">
                <a:latin typeface="Georgia" pitchFamily="18" charset="0"/>
              </a:rPr>
              <a:t>вдосконалення</a:t>
            </a:r>
            <a:r>
              <a:rPr lang="ru-RU" dirty="0" smtClean="0">
                <a:latin typeface="Georgia" pitchFamily="18" charset="0"/>
              </a:rPr>
              <a:t>, </a:t>
            </a:r>
            <a:r>
              <a:rPr lang="ru-RU" dirty="0" err="1" smtClean="0">
                <a:latin typeface="Georgia" pitchFamily="18" charset="0"/>
              </a:rPr>
              <a:t>навчав</a:t>
            </a:r>
            <a:r>
              <a:rPr lang="ru-RU" dirty="0" smtClean="0">
                <a:latin typeface="Georgia" pitchFamily="18" charset="0"/>
              </a:rPr>
              <a:t> у себе </a:t>
            </a:r>
            <a:r>
              <a:rPr lang="ru-RU" dirty="0" err="1" smtClean="0">
                <a:latin typeface="Georgia" pitchFamily="18" charset="0"/>
              </a:rPr>
              <a:t>робітників</a:t>
            </a:r>
            <a:r>
              <a:rPr lang="ru-RU" dirty="0" smtClean="0">
                <a:latin typeface="Georgia" pitchFamily="18" charset="0"/>
              </a:rPr>
              <a:t> </a:t>
            </a:r>
            <a:r>
              <a:rPr lang="ru-RU" dirty="0" err="1" smtClean="0">
                <a:latin typeface="Georgia" pitchFamily="18" charset="0"/>
              </a:rPr>
              <a:t>з</a:t>
            </a:r>
            <a:r>
              <a:rPr lang="ru-RU" dirty="0" smtClean="0">
                <a:latin typeface="Georgia" pitchFamily="18" charset="0"/>
              </a:rPr>
              <a:t> </a:t>
            </a:r>
            <a:r>
              <a:rPr lang="ru-RU" dirty="0" err="1" smtClean="0">
                <a:latin typeface="Georgia" pitchFamily="18" charset="0"/>
              </a:rPr>
              <a:t>інших</a:t>
            </a:r>
            <a:r>
              <a:rPr lang="ru-RU" dirty="0" smtClean="0">
                <a:latin typeface="Georgia" pitchFamily="18" charset="0"/>
              </a:rPr>
              <a:t> </a:t>
            </a:r>
            <a:r>
              <a:rPr lang="ru-RU" dirty="0" err="1" smtClean="0">
                <a:latin typeface="Georgia" pitchFamily="18" charset="0"/>
              </a:rPr>
              <a:t>заводів</a:t>
            </a:r>
            <a:endParaRPr lang="uk-UA" dirty="0">
              <a:latin typeface="Georgia" pitchFamily="18" charset="0"/>
            </a:endParaRPr>
          </a:p>
        </p:txBody>
      </p:sp>
      <p:sp>
        <p:nvSpPr>
          <p:cNvPr id="9" name="Прямоугольник 8"/>
          <p:cNvSpPr/>
          <p:nvPr/>
        </p:nvSpPr>
        <p:spPr>
          <a:xfrm>
            <a:off x="3857620" y="4143380"/>
            <a:ext cx="5072098" cy="2031325"/>
          </a:xfrm>
          <a:prstGeom prst="rect">
            <a:avLst/>
          </a:prstGeom>
        </p:spPr>
        <p:txBody>
          <a:bodyPr wrap="square">
            <a:spAutoFit/>
          </a:bodyPr>
          <a:lstStyle/>
          <a:p>
            <a:r>
              <a:rPr lang="uk-UA" dirty="0" smtClean="0">
                <a:latin typeface="Georgia" pitchFamily="18" charset="0"/>
              </a:rPr>
              <a:t>У 1838 році граф успадкував по лінії дружини С.О. </a:t>
            </a:r>
            <a:r>
              <a:rPr lang="uk-UA" dirty="0" err="1" smtClean="0">
                <a:latin typeface="Georgia" pitchFamily="18" charset="0"/>
              </a:rPr>
              <a:t>Самойлової</a:t>
            </a:r>
            <a:r>
              <a:rPr lang="uk-UA" dirty="0" smtClean="0">
                <a:latin typeface="Georgia" pitchFamily="18" charset="0"/>
              </a:rPr>
              <a:t> , племінниці князя Потьомкіна, величезний маєток на Україні у м. Сміла, який займав Звенигородський і більшу частину Чигиринського і Черкаського повітів, і вирішив перенести сюди своє </a:t>
            </a:r>
            <a:r>
              <a:rPr lang="uk-UA" dirty="0" err="1" smtClean="0">
                <a:latin typeface="Georgia" pitchFamily="18" charset="0"/>
              </a:rPr>
              <a:t>буряко-цукрове</a:t>
            </a:r>
            <a:r>
              <a:rPr lang="uk-UA" dirty="0" smtClean="0">
                <a:latin typeface="Georgia" pitchFamily="18" charset="0"/>
              </a:rPr>
              <a:t> виробництво.</a:t>
            </a:r>
            <a:endParaRPr lang="uk-UA" dirty="0">
              <a:latin typeface="Georgia" pitchFamily="18"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descr="Кто отдал – тот приобрел. Фоторепортаж"/>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uk-UA" dirty="0"/>
          </a:p>
        </p:txBody>
      </p:sp>
      <p:sp>
        <p:nvSpPr>
          <p:cNvPr id="14340" name="AutoShape 4" descr="https://static.ukrinform.com/photos/2013_10/1382016660_4.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dirty="0"/>
          </a:p>
        </p:txBody>
      </p:sp>
      <p:sp>
        <p:nvSpPr>
          <p:cNvPr id="8" name="Прямоугольник 7"/>
          <p:cNvSpPr/>
          <p:nvPr/>
        </p:nvSpPr>
        <p:spPr>
          <a:xfrm>
            <a:off x="0" y="0"/>
            <a:ext cx="9144000" cy="2308324"/>
          </a:xfrm>
          <a:prstGeom prst="rect">
            <a:avLst/>
          </a:prstGeom>
        </p:spPr>
        <p:txBody>
          <a:bodyPr wrap="square">
            <a:spAutoFit/>
          </a:bodyPr>
          <a:lstStyle/>
          <a:p>
            <a:pPr algn="just"/>
            <a:r>
              <a:rPr lang="uk-UA" dirty="0" smtClean="0">
                <a:latin typeface="Georgia" pitchFamily="18" charset="0"/>
              </a:rPr>
              <a:t>Вагомий внесок у розвиток цукрової промисловості України вніс граф Олексій Олексійович Бобринський</a:t>
            </a:r>
            <a:r>
              <a:rPr lang="en-US" dirty="0" smtClean="0">
                <a:latin typeface="Georgia" pitchFamily="18" charset="0"/>
              </a:rPr>
              <a:t> </a:t>
            </a:r>
            <a:r>
              <a:rPr lang="uk-UA" dirty="0" smtClean="0">
                <a:latin typeface="Georgia" pitchFamily="18" charset="0"/>
              </a:rPr>
              <a:t>побудувавши цукрові заводи на Смілянщині, Бобринський започаткував цукрово-бурякову промисловість на українських теренах. За десять років було </a:t>
            </a:r>
            <a:r>
              <a:rPr lang="uk-UA" dirty="0" err="1" smtClean="0">
                <a:latin typeface="Georgia" pitchFamily="18" charset="0"/>
              </a:rPr>
              <a:t>побудувано</a:t>
            </a:r>
            <a:r>
              <a:rPr lang="uk-UA" dirty="0" smtClean="0">
                <a:latin typeface="Georgia" pitchFamily="18" charset="0"/>
              </a:rPr>
              <a:t> 4 цукрових заводи:</a:t>
            </a:r>
          </a:p>
          <a:p>
            <a:pPr algn="just"/>
            <a:r>
              <a:rPr lang="uk-UA" dirty="0" err="1" smtClean="0">
                <a:latin typeface="Georgia" pitchFamily="18" charset="0"/>
              </a:rPr>
              <a:t>Балаклійський</a:t>
            </a:r>
            <a:r>
              <a:rPr lang="uk-UA" dirty="0" smtClean="0">
                <a:latin typeface="Georgia" pitchFamily="18" charset="0"/>
              </a:rPr>
              <a:t> цукровий завод — 1838</a:t>
            </a:r>
          </a:p>
          <a:p>
            <a:pPr algn="just"/>
            <a:r>
              <a:rPr lang="uk-UA" dirty="0" err="1" smtClean="0">
                <a:latin typeface="Georgia" pitchFamily="18" charset="0"/>
              </a:rPr>
              <a:t>Грушківський</a:t>
            </a:r>
            <a:r>
              <a:rPr lang="uk-UA" dirty="0" smtClean="0">
                <a:latin typeface="Georgia" pitchFamily="18" charset="0"/>
              </a:rPr>
              <a:t> цукровий завод — 1845</a:t>
            </a:r>
          </a:p>
          <a:p>
            <a:pPr algn="just"/>
            <a:r>
              <a:rPr lang="uk-UA" dirty="0" err="1" smtClean="0">
                <a:latin typeface="Georgia" pitchFamily="18" charset="0"/>
              </a:rPr>
              <a:t>Капітанівський</a:t>
            </a:r>
            <a:r>
              <a:rPr lang="uk-UA" dirty="0" smtClean="0">
                <a:latin typeface="Georgia" pitchFamily="18" charset="0"/>
              </a:rPr>
              <a:t> цукровий завод — 1846</a:t>
            </a:r>
          </a:p>
          <a:p>
            <a:pPr algn="just"/>
            <a:r>
              <a:rPr lang="uk-UA" dirty="0" smtClean="0">
                <a:latin typeface="Georgia" pitchFamily="18" charset="0"/>
              </a:rPr>
              <a:t>Смілянський пісково-рафінадний завод — 1858</a:t>
            </a:r>
            <a:endParaRPr lang="uk-UA" dirty="0">
              <a:latin typeface="Georgia" pitchFamily="18" charset="0"/>
            </a:endParaRPr>
          </a:p>
        </p:txBody>
      </p:sp>
      <p:pic>
        <p:nvPicPr>
          <p:cNvPr id="14344" name="Picture 8" descr="Кто отдал – тот приобрел. Фоторепортаж"/>
          <p:cNvPicPr>
            <a:picLocks noChangeAspect="1" noChangeArrowheads="1"/>
          </p:cNvPicPr>
          <p:nvPr/>
        </p:nvPicPr>
        <p:blipFill>
          <a:blip r:embed="rId2"/>
          <a:srcRect l="16499" r="13000"/>
          <a:stretch>
            <a:fillRect/>
          </a:stretch>
        </p:blipFill>
        <p:spPr bwMode="auto">
          <a:xfrm>
            <a:off x="142844" y="2357430"/>
            <a:ext cx="4214842" cy="3551204"/>
          </a:xfrm>
          <a:prstGeom prst="rect">
            <a:avLst/>
          </a:prstGeom>
          <a:noFill/>
        </p:spPr>
      </p:pic>
      <p:sp>
        <p:nvSpPr>
          <p:cNvPr id="10" name="TextBox 9"/>
          <p:cNvSpPr txBox="1"/>
          <p:nvPr/>
        </p:nvSpPr>
        <p:spPr>
          <a:xfrm>
            <a:off x="0" y="6000768"/>
            <a:ext cx="4357717" cy="646331"/>
          </a:xfrm>
          <a:prstGeom prst="rect">
            <a:avLst/>
          </a:prstGeom>
          <a:noFill/>
        </p:spPr>
        <p:txBody>
          <a:bodyPr wrap="square" rtlCol="0">
            <a:spAutoFit/>
          </a:bodyPr>
          <a:lstStyle/>
          <a:p>
            <a:pPr algn="ctr"/>
            <a:r>
              <a:rPr lang="ru-RU" dirty="0" err="1" smtClean="0">
                <a:latin typeface="Georgia" pitchFamily="18" charset="0"/>
              </a:rPr>
              <a:t>Цукровий</a:t>
            </a:r>
            <a:r>
              <a:rPr lang="ru-RU" dirty="0" smtClean="0">
                <a:latin typeface="Georgia" pitchFamily="18" charset="0"/>
              </a:rPr>
              <a:t> завод </a:t>
            </a:r>
            <a:r>
              <a:rPr lang="ru-RU" dirty="0" err="1" smtClean="0">
                <a:latin typeface="Georgia" pitchFamily="18" charset="0"/>
              </a:rPr>
              <a:t>графів</a:t>
            </a:r>
            <a:r>
              <a:rPr lang="ru-RU" dirty="0" smtClean="0">
                <a:latin typeface="Georgia" pitchFamily="18" charset="0"/>
              </a:rPr>
              <a:t> </a:t>
            </a:r>
            <a:r>
              <a:rPr lang="ru-RU" dirty="0" err="1" smtClean="0">
                <a:latin typeface="Georgia" pitchFamily="18" charset="0"/>
              </a:rPr>
              <a:t>Бобринських</a:t>
            </a:r>
            <a:r>
              <a:rPr lang="ru-RU" dirty="0" smtClean="0">
                <a:latin typeface="Georgia" pitchFamily="18" charset="0"/>
              </a:rPr>
              <a:t> в </a:t>
            </a:r>
          </a:p>
          <a:p>
            <a:pPr algn="ctr"/>
            <a:r>
              <a:rPr lang="ru-RU" dirty="0" smtClean="0">
                <a:latin typeface="Georgia" pitchFamily="18" charset="0"/>
              </a:rPr>
              <a:t>с. </a:t>
            </a:r>
            <a:r>
              <a:rPr lang="ru-RU" dirty="0" err="1" smtClean="0">
                <a:latin typeface="Georgia" pitchFamily="18" charset="0"/>
              </a:rPr>
              <a:t>Балаклеї</a:t>
            </a:r>
            <a:r>
              <a:rPr lang="ru-RU" dirty="0" smtClean="0">
                <a:latin typeface="Georgia" pitchFamily="18" charset="0"/>
              </a:rPr>
              <a:t> </a:t>
            </a:r>
            <a:r>
              <a:rPr lang="ru-RU" dirty="0" err="1" smtClean="0">
                <a:latin typeface="Georgia" pitchFamily="18" charset="0"/>
              </a:rPr>
              <a:t>Київської</a:t>
            </a:r>
            <a:r>
              <a:rPr lang="ru-RU" dirty="0" smtClean="0">
                <a:latin typeface="Georgia" pitchFamily="18" charset="0"/>
              </a:rPr>
              <a:t> </a:t>
            </a:r>
            <a:r>
              <a:rPr lang="ru-RU" dirty="0" err="1" smtClean="0">
                <a:latin typeface="Georgia" pitchFamily="18" charset="0"/>
              </a:rPr>
              <a:t>губернії</a:t>
            </a:r>
            <a:endParaRPr lang="uk-UA" dirty="0">
              <a:latin typeface="Georgia" pitchFamily="18" charset="0"/>
            </a:endParaRPr>
          </a:p>
        </p:txBody>
      </p:sp>
      <p:pic>
        <p:nvPicPr>
          <p:cNvPr id="14346" name="Picture 10" descr="Кто отдал – тот приобрел. Фоторепортаж"/>
          <p:cNvPicPr>
            <a:picLocks noChangeAspect="1" noChangeArrowheads="1"/>
          </p:cNvPicPr>
          <p:nvPr/>
        </p:nvPicPr>
        <p:blipFill>
          <a:blip r:embed="rId3"/>
          <a:srcRect r="11999"/>
          <a:stretch>
            <a:fillRect/>
          </a:stretch>
        </p:blipFill>
        <p:spPr bwMode="auto">
          <a:xfrm>
            <a:off x="4381500" y="2428868"/>
            <a:ext cx="4619656" cy="3500462"/>
          </a:xfrm>
          <a:prstGeom prst="rect">
            <a:avLst/>
          </a:prstGeom>
          <a:noFill/>
        </p:spPr>
      </p:pic>
      <p:sp>
        <p:nvSpPr>
          <p:cNvPr id="12" name="TextBox 11"/>
          <p:cNvSpPr txBox="1"/>
          <p:nvPr/>
        </p:nvSpPr>
        <p:spPr>
          <a:xfrm>
            <a:off x="4214778" y="6000768"/>
            <a:ext cx="4929222" cy="615553"/>
          </a:xfrm>
          <a:prstGeom prst="rect">
            <a:avLst/>
          </a:prstGeom>
          <a:noFill/>
        </p:spPr>
        <p:txBody>
          <a:bodyPr wrap="square" rtlCol="0">
            <a:spAutoFit/>
          </a:bodyPr>
          <a:lstStyle/>
          <a:p>
            <a:pPr algn="ctr"/>
            <a:r>
              <a:rPr lang="ru-RU" sz="1700" dirty="0" err="1" smtClean="0">
                <a:latin typeface="Georgia" pitchFamily="18" charset="0"/>
              </a:rPr>
              <a:t>Цукровий</a:t>
            </a:r>
            <a:r>
              <a:rPr lang="ru-RU" sz="1700" dirty="0" smtClean="0">
                <a:latin typeface="Georgia" pitchFamily="18" charset="0"/>
              </a:rPr>
              <a:t> завод </a:t>
            </a:r>
            <a:r>
              <a:rPr lang="ru-RU" sz="1700" dirty="0" err="1" smtClean="0">
                <a:latin typeface="Georgia" pitchFamily="18" charset="0"/>
              </a:rPr>
              <a:t>графів</a:t>
            </a:r>
            <a:r>
              <a:rPr lang="ru-RU" sz="1700" dirty="0" smtClean="0">
                <a:latin typeface="Georgia" pitchFamily="18" charset="0"/>
              </a:rPr>
              <a:t> </a:t>
            </a:r>
            <a:r>
              <a:rPr lang="ru-RU" sz="1700" dirty="0" err="1" smtClean="0">
                <a:latin typeface="Georgia" pitchFamily="18" charset="0"/>
              </a:rPr>
              <a:t>Бобринських</a:t>
            </a:r>
            <a:r>
              <a:rPr lang="ru-RU" sz="1700" dirty="0" smtClean="0">
                <a:latin typeface="Georgia" pitchFamily="18" charset="0"/>
              </a:rPr>
              <a:t> у </a:t>
            </a:r>
          </a:p>
          <a:p>
            <a:pPr algn="ctr"/>
            <a:r>
              <a:rPr lang="ru-RU" sz="1700" dirty="0" smtClean="0">
                <a:latin typeface="Georgia" pitchFamily="18" charset="0"/>
              </a:rPr>
              <a:t>м. </a:t>
            </a:r>
            <a:r>
              <a:rPr lang="ru-RU" sz="1700" dirty="0" err="1" smtClean="0">
                <a:latin typeface="Georgia" pitchFamily="18" charset="0"/>
              </a:rPr>
              <a:t>Сміла</a:t>
            </a:r>
            <a:r>
              <a:rPr lang="ru-RU" sz="1700" dirty="0" smtClean="0">
                <a:latin typeface="Georgia" pitchFamily="18" charset="0"/>
              </a:rPr>
              <a:t> </a:t>
            </a:r>
            <a:r>
              <a:rPr lang="ru-RU" sz="1700" dirty="0" err="1" smtClean="0">
                <a:latin typeface="Georgia" pitchFamily="18" charset="0"/>
              </a:rPr>
              <a:t>Черкаського</a:t>
            </a:r>
            <a:r>
              <a:rPr lang="ru-RU" sz="1700" dirty="0" smtClean="0">
                <a:latin typeface="Georgia" pitchFamily="18" charset="0"/>
              </a:rPr>
              <a:t> </a:t>
            </a:r>
            <a:r>
              <a:rPr lang="ru-RU" sz="1700" dirty="0" err="1" smtClean="0">
                <a:latin typeface="Georgia" pitchFamily="18" charset="0"/>
              </a:rPr>
              <a:t>повіту</a:t>
            </a:r>
            <a:r>
              <a:rPr lang="ru-RU" sz="1700" dirty="0" smtClean="0">
                <a:latin typeface="Georgia" pitchFamily="18" charset="0"/>
              </a:rPr>
              <a:t> </a:t>
            </a:r>
            <a:r>
              <a:rPr lang="ru-RU" sz="1700" dirty="0" err="1" smtClean="0">
                <a:latin typeface="Georgia" pitchFamily="18" charset="0"/>
              </a:rPr>
              <a:t>Київської</a:t>
            </a:r>
            <a:r>
              <a:rPr lang="ru-RU" sz="1700" dirty="0" smtClean="0">
                <a:latin typeface="Georgia" pitchFamily="18" charset="0"/>
              </a:rPr>
              <a:t> </a:t>
            </a:r>
            <a:r>
              <a:rPr lang="ru-RU" sz="1700" dirty="0" err="1" smtClean="0">
                <a:latin typeface="Georgia" pitchFamily="18" charset="0"/>
              </a:rPr>
              <a:t>губернії</a:t>
            </a:r>
            <a:endParaRPr lang="uk-UA" sz="1700" dirty="0">
              <a:latin typeface="Georgia" pitchFamily="18" charset="0"/>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285728"/>
            <a:ext cx="9144000" cy="646331"/>
          </a:xfrm>
          <a:prstGeom prst="rect">
            <a:avLst/>
          </a:prstGeom>
        </p:spPr>
        <p:txBody>
          <a:bodyPr wrap="square">
            <a:spAutoFit/>
          </a:bodyPr>
          <a:lstStyle/>
          <a:p>
            <a:pPr algn="just"/>
            <a:r>
              <a:rPr lang="ru-RU" dirty="0" smtClean="0">
                <a:latin typeface="Georgia" pitchFamily="18" charset="0"/>
              </a:rPr>
              <a:t>- При </a:t>
            </a:r>
            <a:r>
              <a:rPr lang="ru-RU" dirty="0" err="1" smtClean="0">
                <a:latin typeface="Georgia" pitchFamily="18" charset="0"/>
              </a:rPr>
              <a:t>Капітанівському</a:t>
            </a:r>
            <a:r>
              <a:rPr lang="ru-RU" dirty="0" smtClean="0">
                <a:latin typeface="Georgia" pitchFamily="18" charset="0"/>
              </a:rPr>
              <a:t> заводі </a:t>
            </a:r>
            <a:r>
              <a:rPr lang="ru-RU" dirty="0" err="1" smtClean="0">
                <a:latin typeface="Georgia" pitchFamily="18" charset="0"/>
              </a:rPr>
              <a:t>булу</a:t>
            </a:r>
            <a:r>
              <a:rPr lang="ru-RU" dirty="0" smtClean="0">
                <a:latin typeface="Georgia" pitchFamily="18" charset="0"/>
              </a:rPr>
              <a:t> </a:t>
            </a:r>
            <a:r>
              <a:rPr lang="ru-RU" dirty="0" err="1" smtClean="0">
                <a:latin typeface="Georgia" pitchFamily="18" charset="0"/>
              </a:rPr>
              <a:t>засновано</a:t>
            </a:r>
            <a:r>
              <a:rPr lang="ru-RU" dirty="0" smtClean="0">
                <a:latin typeface="Georgia" pitchFamily="18" charset="0"/>
              </a:rPr>
              <a:t> </a:t>
            </a:r>
            <a:r>
              <a:rPr lang="ru-RU" dirty="0" err="1" smtClean="0">
                <a:latin typeface="Georgia" pitchFamily="18" charset="0"/>
              </a:rPr>
              <a:t>селекційна</a:t>
            </a:r>
            <a:r>
              <a:rPr lang="ru-RU" dirty="0" smtClean="0">
                <a:latin typeface="Georgia" pitchFamily="18" charset="0"/>
              </a:rPr>
              <a:t> </a:t>
            </a:r>
            <a:r>
              <a:rPr lang="ru-RU" dirty="0" err="1" smtClean="0">
                <a:latin typeface="Georgia" pitchFamily="18" charset="0"/>
              </a:rPr>
              <a:t>станція</a:t>
            </a:r>
            <a:r>
              <a:rPr lang="ru-RU" dirty="0" smtClean="0">
                <a:latin typeface="Georgia" pitchFamily="18" charset="0"/>
              </a:rPr>
              <a:t>, </a:t>
            </a:r>
            <a:r>
              <a:rPr lang="ru-RU" dirty="0" err="1" smtClean="0">
                <a:latin typeface="Georgia" pitchFamily="18" charset="0"/>
              </a:rPr>
              <a:t>що</a:t>
            </a:r>
            <a:r>
              <a:rPr lang="ru-RU" dirty="0" smtClean="0">
                <a:latin typeface="Georgia" pitchFamily="18" charset="0"/>
              </a:rPr>
              <a:t> </a:t>
            </a:r>
            <a:r>
              <a:rPr lang="ru-RU" dirty="0" err="1" smtClean="0">
                <a:latin typeface="Georgia" pitchFamily="18" charset="0"/>
              </a:rPr>
              <a:t>займалась</a:t>
            </a:r>
            <a:r>
              <a:rPr lang="ru-RU" dirty="0" smtClean="0">
                <a:latin typeface="Georgia" pitchFamily="18" charset="0"/>
              </a:rPr>
              <a:t> </a:t>
            </a:r>
            <a:r>
              <a:rPr lang="ru-RU" dirty="0" err="1" smtClean="0">
                <a:latin typeface="Georgia" pitchFamily="18" charset="0"/>
              </a:rPr>
              <a:t>виведенням</a:t>
            </a:r>
            <a:r>
              <a:rPr lang="ru-RU" dirty="0" smtClean="0">
                <a:latin typeface="Georgia" pitchFamily="18" charset="0"/>
              </a:rPr>
              <a:t> </a:t>
            </a:r>
            <a:r>
              <a:rPr lang="ru-RU" dirty="0" err="1" smtClean="0">
                <a:latin typeface="Georgia" pitchFamily="18" charset="0"/>
              </a:rPr>
              <a:t>нових</a:t>
            </a:r>
            <a:r>
              <a:rPr lang="ru-RU" dirty="0" smtClean="0">
                <a:latin typeface="Georgia" pitchFamily="18" charset="0"/>
              </a:rPr>
              <a:t> </a:t>
            </a:r>
            <a:r>
              <a:rPr lang="ru-RU" dirty="0" err="1" smtClean="0">
                <a:latin typeface="Georgia" pitchFamily="18" charset="0"/>
              </a:rPr>
              <a:t>сортів</a:t>
            </a:r>
            <a:r>
              <a:rPr lang="ru-RU" dirty="0" smtClean="0">
                <a:latin typeface="Georgia" pitchFamily="18" charset="0"/>
              </a:rPr>
              <a:t> </a:t>
            </a:r>
            <a:r>
              <a:rPr lang="ru-RU" dirty="0" err="1" smtClean="0">
                <a:latin typeface="Georgia" pitchFamily="18" charset="0"/>
              </a:rPr>
              <a:t>цукрового</a:t>
            </a:r>
            <a:r>
              <a:rPr lang="ru-RU" dirty="0" smtClean="0">
                <a:latin typeface="Georgia" pitchFamily="18" charset="0"/>
              </a:rPr>
              <a:t> </a:t>
            </a:r>
            <a:r>
              <a:rPr lang="ru-RU" dirty="0" err="1" smtClean="0">
                <a:latin typeface="Georgia" pitchFamily="18" charset="0"/>
              </a:rPr>
              <a:t>буряка</a:t>
            </a:r>
            <a:r>
              <a:rPr lang="ru-RU" dirty="0" smtClean="0">
                <a:latin typeface="Georgia" pitchFamily="18" charset="0"/>
              </a:rPr>
              <a:t>.</a:t>
            </a:r>
            <a:endParaRPr lang="uk-UA" dirty="0">
              <a:latin typeface="Georgia" pitchFamily="18" charset="0"/>
            </a:endParaRPr>
          </a:p>
        </p:txBody>
      </p:sp>
      <p:sp>
        <p:nvSpPr>
          <p:cNvPr id="6" name="Прямоугольник 5"/>
          <p:cNvSpPr/>
          <p:nvPr/>
        </p:nvSpPr>
        <p:spPr>
          <a:xfrm>
            <a:off x="0" y="928670"/>
            <a:ext cx="9144000" cy="2031325"/>
          </a:xfrm>
          <a:prstGeom prst="rect">
            <a:avLst/>
          </a:prstGeom>
        </p:spPr>
        <p:txBody>
          <a:bodyPr wrap="square">
            <a:spAutoFit/>
          </a:bodyPr>
          <a:lstStyle/>
          <a:p>
            <a:pPr algn="just"/>
            <a:r>
              <a:rPr lang="uk-UA" dirty="0" smtClean="0">
                <a:latin typeface="Georgia" pitchFamily="18" charset="0"/>
              </a:rPr>
              <a:t>- Завод у Смілі став першим де готували цукор як у вигляді рафінаду, так і цукру-піску. При смілянському заводі була відкрита школа кадрів вищої кваліфікації. З 40 технологів що пройшли тут підготовку і працювали у графа, пізніше 24 стали директорами та самостійними підприємцями. Класи, організовані у Смілі для підготовки фахівців, пізніше переросли в училище, а згодом і в інститут цукрової промисловості (нині: Національний університет харчових технологій у Києві, та Смілянський технікум харчової промисловості у Смілі).</a:t>
            </a:r>
            <a:endParaRPr lang="uk-UA" dirty="0">
              <a:latin typeface="Georgia" pitchFamily="18" charset="0"/>
            </a:endParaRPr>
          </a:p>
        </p:txBody>
      </p:sp>
      <p:pic>
        <p:nvPicPr>
          <p:cNvPr id="19458" name="Picture 2" descr="Картинки по запросу Капітанівський цукровий завод  старе фото"/>
          <p:cNvPicPr>
            <a:picLocks noChangeAspect="1" noChangeArrowheads="1"/>
          </p:cNvPicPr>
          <p:nvPr/>
        </p:nvPicPr>
        <p:blipFill>
          <a:blip r:embed="rId2" cstate="print"/>
          <a:srcRect/>
          <a:stretch>
            <a:fillRect/>
          </a:stretch>
        </p:blipFill>
        <p:spPr bwMode="auto">
          <a:xfrm>
            <a:off x="285720" y="3071810"/>
            <a:ext cx="4143404" cy="3108790"/>
          </a:xfrm>
          <a:prstGeom prst="rect">
            <a:avLst/>
          </a:prstGeom>
          <a:noFill/>
        </p:spPr>
      </p:pic>
      <p:sp>
        <p:nvSpPr>
          <p:cNvPr id="8" name="Прямоугольник 7"/>
          <p:cNvSpPr/>
          <p:nvPr/>
        </p:nvSpPr>
        <p:spPr>
          <a:xfrm>
            <a:off x="285720" y="6286520"/>
            <a:ext cx="4143404" cy="369332"/>
          </a:xfrm>
          <a:prstGeom prst="rect">
            <a:avLst/>
          </a:prstGeom>
        </p:spPr>
        <p:txBody>
          <a:bodyPr wrap="square">
            <a:spAutoFit/>
          </a:bodyPr>
          <a:lstStyle/>
          <a:p>
            <a:pPr algn="ctr"/>
            <a:r>
              <a:rPr lang="ru-RU" dirty="0" err="1" smtClean="0">
                <a:latin typeface="Georgia" pitchFamily="18" charset="0"/>
              </a:rPr>
              <a:t>Капітанівський</a:t>
            </a:r>
            <a:r>
              <a:rPr lang="ru-RU" dirty="0" smtClean="0">
                <a:latin typeface="Georgia" pitchFamily="18" charset="0"/>
              </a:rPr>
              <a:t> </a:t>
            </a:r>
            <a:r>
              <a:rPr lang="ru-RU" dirty="0" err="1" smtClean="0">
                <a:latin typeface="Georgia" pitchFamily="18" charset="0"/>
              </a:rPr>
              <a:t>цукровий</a:t>
            </a:r>
            <a:r>
              <a:rPr lang="ru-RU" dirty="0" smtClean="0">
                <a:latin typeface="Georgia" pitchFamily="18" charset="0"/>
              </a:rPr>
              <a:t> завод</a:t>
            </a:r>
            <a:endParaRPr lang="uk-UA" dirty="0">
              <a:latin typeface="Georgia" pitchFamily="18" charset="0"/>
            </a:endParaRPr>
          </a:p>
        </p:txBody>
      </p:sp>
      <p:pic>
        <p:nvPicPr>
          <p:cNvPr id="19460" name="Picture 4" descr="Похожее изображение"/>
          <p:cNvPicPr>
            <a:picLocks noChangeAspect="1" noChangeArrowheads="1"/>
          </p:cNvPicPr>
          <p:nvPr/>
        </p:nvPicPr>
        <p:blipFill>
          <a:blip r:embed="rId3"/>
          <a:srcRect/>
          <a:stretch>
            <a:fillRect/>
          </a:stretch>
        </p:blipFill>
        <p:spPr bwMode="auto">
          <a:xfrm>
            <a:off x="4786314" y="3071810"/>
            <a:ext cx="4143404" cy="3071834"/>
          </a:xfrm>
          <a:prstGeom prst="rect">
            <a:avLst/>
          </a:prstGeom>
          <a:noFill/>
        </p:spPr>
      </p:pic>
      <p:sp>
        <p:nvSpPr>
          <p:cNvPr id="11" name="Прямоугольник 10"/>
          <p:cNvSpPr/>
          <p:nvPr/>
        </p:nvSpPr>
        <p:spPr>
          <a:xfrm>
            <a:off x="4786314" y="6286520"/>
            <a:ext cx="4143404" cy="369332"/>
          </a:xfrm>
          <a:prstGeom prst="rect">
            <a:avLst/>
          </a:prstGeom>
        </p:spPr>
        <p:txBody>
          <a:bodyPr wrap="square">
            <a:spAutoFit/>
          </a:bodyPr>
          <a:lstStyle/>
          <a:p>
            <a:pPr algn="ctr"/>
            <a:r>
              <a:rPr lang="uk-UA" dirty="0" err="1" smtClean="0">
                <a:latin typeface="Georgia" pitchFamily="18" charset="0"/>
              </a:rPr>
              <a:t>Грушківський</a:t>
            </a:r>
            <a:r>
              <a:rPr lang="uk-UA" dirty="0" smtClean="0">
                <a:latin typeface="Georgia" pitchFamily="18" charset="0"/>
              </a:rPr>
              <a:t> цукровий завод</a:t>
            </a:r>
            <a:endParaRPr lang="uk-UA" dirty="0">
              <a:latin typeface="Georgia" pitchFamily="18" charset="0"/>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754326"/>
          </a:xfrm>
          <a:prstGeom prst="rect">
            <a:avLst/>
          </a:prstGeom>
        </p:spPr>
        <p:txBody>
          <a:bodyPr wrap="square">
            <a:spAutoFit/>
          </a:bodyPr>
          <a:lstStyle/>
          <a:p>
            <a:pPr algn="just"/>
            <a:r>
              <a:rPr lang="uk-UA" dirty="0" smtClean="0">
                <a:latin typeface="Georgia" pitchFamily="18" charset="0"/>
              </a:rPr>
              <a:t>Розпочату батьком справу продовжив його син - Володимир Олексійович Бобринський, який у 1884 р. профінансував відкриття у м. Сміла дворічних Технічних класів. За особистої згоди імператора В.О. Бобринський був призначений Почесним Попечителем класів. Таким чином, був започаткований перший в історії Російської імперії технічний навчальний заклад для підготовки техніків-хіміків і майстрів цукрового виробництва. </a:t>
            </a:r>
            <a:endParaRPr lang="uk-UA" dirty="0">
              <a:latin typeface="Georgia" pitchFamily="18" charset="0"/>
            </a:endParaRPr>
          </a:p>
        </p:txBody>
      </p:sp>
      <p:pic>
        <p:nvPicPr>
          <p:cNvPr id="20486" name="Picture 6" descr="Картинки по запросу дворічні технічні класи"/>
          <p:cNvPicPr>
            <a:picLocks noChangeAspect="1" noChangeArrowheads="1"/>
          </p:cNvPicPr>
          <p:nvPr/>
        </p:nvPicPr>
        <p:blipFill>
          <a:blip r:embed="rId2"/>
          <a:srcRect/>
          <a:stretch>
            <a:fillRect/>
          </a:stretch>
        </p:blipFill>
        <p:spPr bwMode="auto">
          <a:xfrm>
            <a:off x="1285852" y="1714488"/>
            <a:ext cx="6572264" cy="4790919"/>
          </a:xfrm>
          <a:prstGeom prst="rect">
            <a:avLst/>
          </a:prstGeom>
          <a:noFill/>
        </p:spPr>
      </p:pic>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Сміла фото\тех_клас_1917.jpg"/>
          <p:cNvPicPr>
            <a:picLocks noChangeAspect="1" noChangeArrowheads="1"/>
          </p:cNvPicPr>
          <p:nvPr/>
        </p:nvPicPr>
        <p:blipFill>
          <a:blip r:embed="rId2"/>
          <a:srcRect/>
          <a:stretch>
            <a:fillRect/>
          </a:stretch>
        </p:blipFill>
        <p:spPr bwMode="auto">
          <a:xfrm>
            <a:off x="0" y="428604"/>
            <a:ext cx="9144000" cy="5910078"/>
          </a:xfrm>
          <a:prstGeom prst="rect">
            <a:avLst/>
          </a:prstGeom>
          <a:noFill/>
        </p:spPr>
      </p:pic>
      <p:sp>
        <p:nvSpPr>
          <p:cNvPr id="5" name="Прямоугольник 4"/>
          <p:cNvSpPr/>
          <p:nvPr/>
        </p:nvSpPr>
        <p:spPr>
          <a:xfrm>
            <a:off x="0" y="6488668"/>
            <a:ext cx="9144000" cy="369332"/>
          </a:xfrm>
          <a:prstGeom prst="rect">
            <a:avLst/>
          </a:prstGeom>
        </p:spPr>
        <p:txBody>
          <a:bodyPr wrap="square">
            <a:spAutoFit/>
          </a:bodyPr>
          <a:lstStyle/>
          <a:p>
            <a:pPr algn="ctr"/>
            <a:r>
              <a:rPr lang="uk-UA" dirty="0" smtClean="0">
                <a:latin typeface="Georgia" pitchFamily="18" charset="0"/>
              </a:rPr>
              <a:t>Приміщення Смілянських технічних класів</a:t>
            </a:r>
            <a:endParaRPr lang="uk-UA" dirty="0">
              <a:latin typeface="Georgia" pitchFamily="18" charset="0"/>
            </a:endParaRPr>
          </a:p>
        </p:txBody>
      </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2031325"/>
          </a:xfrm>
          <a:prstGeom prst="rect">
            <a:avLst/>
          </a:prstGeom>
        </p:spPr>
        <p:txBody>
          <a:bodyPr wrap="square">
            <a:spAutoFit/>
          </a:bodyPr>
          <a:lstStyle/>
          <a:p>
            <a:pPr algn="just"/>
            <a:r>
              <a:rPr lang="uk-UA" dirty="0" smtClean="0">
                <a:latin typeface="Georgia" pitchFamily="18" charset="0"/>
              </a:rPr>
              <a:t>У 1917 році ці класи перетворили у інший навчальний заклад, який називався Смілянським середнім хіміко-технологічним училищем. Вже 1922 року навчальний заклад здобув титул технікуму, який став першим на території нашої країни вищим технічним закладом освіти. 1929 року влада та керівництво навчального закладу сприяли відкриттю на базі технікуму цукрового інституту.</a:t>
            </a:r>
          </a:p>
          <a:p>
            <a:pPr algn="just"/>
            <a:r>
              <a:rPr lang="ru-RU" dirty="0" smtClean="0">
                <a:latin typeface="Georgia" pitchFamily="18" charset="0"/>
              </a:rPr>
              <a:t>1930 року </a:t>
            </a:r>
            <a:r>
              <a:rPr lang="ru-RU" dirty="0" err="1" smtClean="0">
                <a:latin typeface="Georgia" pitchFamily="18" charset="0"/>
              </a:rPr>
              <a:t>цукровий</a:t>
            </a:r>
            <a:r>
              <a:rPr lang="ru-RU" dirty="0" smtClean="0">
                <a:latin typeface="Georgia" pitchFamily="18" charset="0"/>
              </a:rPr>
              <a:t> </a:t>
            </a:r>
            <a:r>
              <a:rPr lang="ru-RU" dirty="0" err="1" smtClean="0">
                <a:latin typeface="Georgia" pitchFamily="18" charset="0"/>
              </a:rPr>
              <a:t>інститут</a:t>
            </a:r>
            <a:r>
              <a:rPr lang="ru-RU" dirty="0" smtClean="0">
                <a:latin typeface="Georgia" pitchFamily="18" charset="0"/>
              </a:rPr>
              <a:t> перевили у </a:t>
            </a:r>
            <a:r>
              <a:rPr lang="ru-RU" dirty="0" err="1" smtClean="0">
                <a:latin typeface="Georgia" pitchFamily="18" charset="0"/>
              </a:rPr>
              <a:t>столицю</a:t>
            </a:r>
            <a:r>
              <a:rPr lang="ru-RU" dirty="0" smtClean="0">
                <a:latin typeface="Georgia" pitchFamily="18" charset="0"/>
              </a:rPr>
              <a:t> </a:t>
            </a:r>
            <a:r>
              <a:rPr lang="ru-RU" dirty="0" err="1" smtClean="0">
                <a:latin typeface="Georgia" pitchFamily="18" charset="0"/>
              </a:rPr>
              <a:t>України</a:t>
            </a:r>
            <a:r>
              <a:rPr lang="ru-RU" dirty="0" smtClean="0">
                <a:latin typeface="Georgia" pitchFamily="18" charset="0"/>
              </a:rPr>
              <a:t>, </a:t>
            </a:r>
            <a:r>
              <a:rPr lang="ru-RU" dirty="0" err="1" smtClean="0">
                <a:latin typeface="Georgia" pitchFamily="18" charset="0"/>
              </a:rPr>
              <a:t>місто</a:t>
            </a:r>
            <a:r>
              <a:rPr lang="ru-RU" dirty="0" smtClean="0">
                <a:latin typeface="Georgia" pitchFamily="18" charset="0"/>
              </a:rPr>
              <a:t> </a:t>
            </a:r>
            <a:r>
              <a:rPr lang="ru-RU" dirty="0" err="1" smtClean="0">
                <a:latin typeface="Georgia" pitchFamily="18" charset="0"/>
              </a:rPr>
              <a:t>Київ</a:t>
            </a:r>
            <a:r>
              <a:rPr lang="ru-RU" dirty="0" smtClean="0">
                <a:latin typeface="Georgia" pitchFamily="18" charset="0"/>
              </a:rPr>
              <a:t>. У </a:t>
            </a:r>
            <a:r>
              <a:rPr lang="ru-RU" dirty="0" err="1" smtClean="0">
                <a:latin typeface="Georgia" pitchFamily="18" charset="0"/>
              </a:rPr>
              <a:t>цей</a:t>
            </a:r>
            <a:r>
              <a:rPr lang="ru-RU" dirty="0" smtClean="0">
                <a:latin typeface="Georgia" pitchFamily="18" charset="0"/>
              </a:rPr>
              <a:t> час </a:t>
            </a:r>
            <a:r>
              <a:rPr lang="ru-RU" dirty="0" err="1" smtClean="0">
                <a:latin typeface="Georgia" pitchFamily="18" charset="0"/>
              </a:rPr>
              <a:t>професійна</a:t>
            </a:r>
            <a:r>
              <a:rPr lang="ru-RU" dirty="0" smtClean="0">
                <a:latin typeface="Georgia" pitchFamily="18" charset="0"/>
              </a:rPr>
              <a:t> школа </a:t>
            </a:r>
            <a:r>
              <a:rPr lang="ru-RU" dirty="0" err="1" smtClean="0">
                <a:latin typeface="Georgia" pitchFamily="18" charset="0"/>
              </a:rPr>
              <a:t>перетворилася</a:t>
            </a:r>
            <a:r>
              <a:rPr lang="ru-RU" dirty="0" smtClean="0">
                <a:latin typeface="Georgia" pitchFamily="18" charset="0"/>
              </a:rPr>
              <a:t> у </a:t>
            </a:r>
            <a:r>
              <a:rPr lang="ru-RU" dirty="0" err="1" smtClean="0">
                <a:latin typeface="Georgia" pitchFamily="18" charset="0"/>
              </a:rPr>
              <a:t>технікум</a:t>
            </a:r>
            <a:r>
              <a:rPr lang="ru-RU" dirty="0" smtClean="0">
                <a:latin typeface="Georgia" pitchFamily="18" charset="0"/>
              </a:rPr>
              <a:t> </a:t>
            </a:r>
            <a:r>
              <a:rPr lang="ru-RU" dirty="0" err="1" smtClean="0">
                <a:latin typeface="Georgia" pitchFamily="18" charset="0"/>
              </a:rPr>
              <a:t>харчової</a:t>
            </a:r>
            <a:r>
              <a:rPr lang="ru-RU" dirty="0" smtClean="0">
                <a:latin typeface="Georgia" pitchFamily="18" charset="0"/>
              </a:rPr>
              <a:t> </a:t>
            </a:r>
            <a:r>
              <a:rPr lang="ru-RU" dirty="0" err="1" smtClean="0">
                <a:latin typeface="Georgia" pitchFamily="18" charset="0"/>
              </a:rPr>
              <a:t>промисловості</a:t>
            </a:r>
            <a:r>
              <a:rPr lang="ru-RU" dirty="0" smtClean="0">
                <a:latin typeface="Georgia" pitchFamily="18" charset="0"/>
              </a:rPr>
              <a:t>.</a:t>
            </a:r>
            <a:endParaRPr lang="uk-UA" dirty="0">
              <a:latin typeface="Georgia" pitchFamily="18" charset="0"/>
            </a:endParaRPr>
          </a:p>
        </p:txBody>
      </p:sp>
      <p:pic>
        <p:nvPicPr>
          <p:cNvPr id="2050" name="Picture 2" descr="E:\Сміла фото\getImage (41).jpg"/>
          <p:cNvPicPr>
            <a:picLocks noChangeAspect="1" noChangeArrowheads="1"/>
          </p:cNvPicPr>
          <p:nvPr/>
        </p:nvPicPr>
        <p:blipFill>
          <a:blip r:embed="rId2"/>
          <a:srcRect/>
          <a:stretch>
            <a:fillRect/>
          </a:stretch>
        </p:blipFill>
        <p:spPr bwMode="auto">
          <a:xfrm>
            <a:off x="500034" y="2071678"/>
            <a:ext cx="8091542" cy="4559394"/>
          </a:xfrm>
          <a:prstGeom prst="rect">
            <a:avLst/>
          </a:prstGeom>
          <a:noFill/>
        </p:spPr>
      </p:pic>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5103674"/>
            <a:ext cx="9144000" cy="1754326"/>
          </a:xfrm>
          <a:prstGeom prst="rect">
            <a:avLst/>
          </a:prstGeom>
        </p:spPr>
        <p:txBody>
          <a:bodyPr wrap="square">
            <a:spAutoFit/>
          </a:bodyPr>
          <a:lstStyle/>
          <a:p>
            <a:pPr algn="just"/>
            <a:r>
              <a:rPr lang="uk-UA" dirty="0" smtClean="0">
                <a:latin typeface="Georgia" pitchFamily="18" charset="0"/>
              </a:rPr>
              <a:t>2014 року коледжу виповнилося 130 років, які проминули досить швидко та були сповненні цікавих подій та переживань. Свою навчальну діяльність технікум розпочав у 1884 році. У той час були створені Смілянські технічні класи. Ці класи були відкриті завдяки графам Бобринських. Ці класи стали першим навчальним закладом, який здійснював професійну підготовку спеціалістів для цукрової промисловості.</a:t>
            </a:r>
            <a:endParaRPr lang="uk-UA" dirty="0">
              <a:latin typeface="Georgia" pitchFamily="18" charset="0"/>
            </a:endParaRPr>
          </a:p>
        </p:txBody>
      </p:sp>
      <p:pic>
        <p:nvPicPr>
          <p:cNvPr id="21506" name="Picture 2" descr="Похожее изображение"/>
          <p:cNvPicPr>
            <a:picLocks noChangeAspect="1" noChangeArrowheads="1"/>
          </p:cNvPicPr>
          <p:nvPr/>
        </p:nvPicPr>
        <p:blipFill>
          <a:blip r:embed="rId2"/>
          <a:srcRect r="7856"/>
          <a:stretch>
            <a:fillRect/>
          </a:stretch>
        </p:blipFill>
        <p:spPr bwMode="auto">
          <a:xfrm>
            <a:off x="1071538" y="285728"/>
            <a:ext cx="7072362" cy="4896251"/>
          </a:xfrm>
          <a:prstGeom prst="rect">
            <a:avLst/>
          </a:prstGeom>
          <a:noFill/>
        </p:spPr>
      </p:pic>
      <p:pic>
        <p:nvPicPr>
          <p:cNvPr id="21508" name="Picture 4" descr="Герб Смілянського технікуму харчових технологій"/>
          <p:cNvPicPr>
            <a:picLocks noChangeAspect="1" noChangeArrowheads="1"/>
          </p:cNvPicPr>
          <p:nvPr/>
        </p:nvPicPr>
        <p:blipFill>
          <a:blip r:embed="rId3"/>
          <a:srcRect/>
          <a:stretch>
            <a:fillRect/>
          </a:stretch>
        </p:blipFill>
        <p:spPr bwMode="auto">
          <a:xfrm>
            <a:off x="7072330" y="285728"/>
            <a:ext cx="1019439" cy="1143008"/>
          </a:xfrm>
          <a:prstGeom prst="rect">
            <a:avLst/>
          </a:prstGeom>
          <a:noFill/>
        </p:spPr>
      </p:pic>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46331"/>
          </a:xfrm>
          <a:prstGeom prst="rect">
            <a:avLst/>
          </a:prstGeom>
        </p:spPr>
        <p:txBody>
          <a:bodyPr wrap="square">
            <a:spAutoFit/>
          </a:bodyPr>
          <a:lstStyle/>
          <a:p>
            <a:pPr algn="just"/>
            <a:r>
              <a:rPr lang="ru-RU" dirty="0" smtClean="0">
                <a:latin typeface="Georgia" pitchFamily="18" charset="0"/>
              </a:rPr>
              <a:t>2003 року </a:t>
            </a:r>
            <a:r>
              <a:rPr lang="ru-RU" dirty="0" err="1" smtClean="0">
                <a:latin typeface="Georgia" pitchFamily="18" charset="0"/>
              </a:rPr>
              <a:t>технікум</a:t>
            </a:r>
            <a:r>
              <a:rPr lang="ru-RU" dirty="0" smtClean="0">
                <a:latin typeface="Georgia" pitchFamily="18" charset="0"/>
              </a:rPr>
              <a:t> став </a:t>
            </a:r>
            <a:r>
              <a:rPr lang="ru-RU" dirty="0" err="1" smtClean="0">
                <a:latin typeface="Georgia" pitchFamily="18" charset="0"/>
              </a:rPr>
              <a:t>структурним</a:t>
            </a:r>
            <a:r>
              <a:rPr lang="ru-RU" dirty="0" smtClean="0">
                <a:latin typeface="Georgia" pitchFamily="18" charset="0"/>
              </a:rPr>
              <a:t> </a:t>
            </a:r>
            <a:r>
              <a:rPr lang="ru-RU" dirty="0" err="1" smtClean="0">
                <a:latin typeface="Georgia" pitchFamily="18" charset="0"/>
              </a:rPr>
              <a:t>підрозділом</a:t>
            </a:r>
            <a:r>
              <a:rPr lang="ru-RU" dirty="0" smtClean="0">
                <a:latin typeface="Georgia" pitchFamily="18" charset="0"/>
              </a:rPr>
              <a:t> </a:t>
            </a:r>
            <a:r>
              <a:rPr lang="ru-RU" dirty="0" err="1" smtClean="0">
                <a:latin typeface="Georgia" pitchFamily="18" charset="0"/>
              </a:rPr>
              <a:t>Національного</a:t>
            </a:r>
            <a:r>
              <a:rPr lang="ru-RU" dirty="0" smtClean="0">
                <a:latin typeface="Georgia" pitchFamily="18" charset="0"/>
              </a:rPr>
              <a:t> </a:t>
            </a:r>
            <a:r>
              <a:rPr lang="ru-RU" dirty="0" err="1" smtClean="0">
                <a:latin typeface="Georgia" pitchFamily="18" charset="0"/>
              </a:rPr>
              <a:t>університету</a:t>
            </a:r>
            <a:r>
              <a:rPr lang="ru-RU" dirty="0" smtClean="0">
                <a:latin typeface="Georgia" pitchFamily="18" charset="0"/>
              </a:rPr>
              <a:t> </a:t>
            </a:r>
            <a:r>
              <a:rPr lang="ru-RU" dirty="0" err="1" smtClean="0">
                <a:latin typeface="Georgia" pitchFamily="18" charset="0"/>
              </a:rPr>
              <a:t>харчових</a:t>
            </a:r>
            <a:r>
              <a:rPr lang="ru-RU" dirty="0" smtClean="0">
                <a:latin typeface="Georgia" pitchFamily="18" charset="0"/>
              </a:rPr>
              <a:t> </a:t>
            </a:r>
            <a:r>
              <a:rPr lang="ru-RU" dirty="0" err="1" smtClean="0">
                <a:latin typeface="Georgia" pitchFamily="18" charset="0"/>
              </a:rPr>
              <a:t>технологій</a:t>
            </a:r>
            <a:r>
              <a:rPr lang="ru-RU" dirty="0" smtClean="0">
                <a:latin typeface="Georgia" pitchFamily="18" charset="0"/>
              </a:rPr>
              <a:t>.</a:t>
            </a:r>
            <a:endParaRPr lang="uk-UA" dirty="0">
              <a:latin typeface="Georgia" pitchFamily="18" charset="0"/>
            </a:endParaRPr>
          </a:p>
        </p:txBody>
      </p:sp>
      <p:pic>
        <p:nvPicPr>
          <p:cNvPr id="5" name="Picture 2" descr="Головний корпус університету"/>
          <p:cNvPicPr>
            <a:picLocks noChangeAspect="1" noChangeArrowheads="1"/>
          </p:cNvPicPr>
          <p:nvPr/>
        </p:nvPicPr>
        <p:blipFill>
          <a:blip r:embed="rId2"/>
          <a:srcRect/>
          <a:stretch>
            <a:fillRect/>
          </a:stretch>
        </p:blipFill>
        <p:spPr bwMode="auto">
          <a:xfrm>
            <a:off x="214281" y="642918"/>
            <a:ext cx="8682465" cy="5643602"/>
          </a:xfrm>
          <a:prstGeom prst="rect">
            <a:avLst/>
          </a:prstGeom>
          <a:noFill/>
        </p:spPr>
      </p:pic>
    </p:spTree>
  </p:cSld>
  <p:clrMapOvr>
    <a:masterClrMapping/>
  </p:clrMapOvr>
  <p:transition spd="slow">
    <p:wipe/>
  </p:transition>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515</TotalTime>
  <Words>768</Words>
  <Application>Microsoft Office PowerPoint</Application>
  <PresentationFormat>Экран (4:3)</PresentationFormat>
  <Paragraphs>37</Paragraphs>
  <Slides>14</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Installation, maintenance of tools and systems of automatization of technological production</dc:title>
  <dc:creator>Влад</dc:creator>
  <cp:lastModifiedBy>Ира</cp:lastModifiedBy>
  <cp:revision>45</cp:revision>
  <dcterms:created xsi:type="dcterms:W3CDTF">2016-01-30T15:11:37Z</dcterms:created>
  <dcterms:modified xsi:type="dcterms:W3CDTF">2017-03-10T15:25:22Z</dcterms:modified>
</cp:coreProperties>
</file>