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57" r:id="rId4"/>
    <p:sldId id="258" r:id="rId5"/>
    <p:sldId id="261" r:id="rId6"/>
    <p:sldId id="260" r:id="rId7"/>
    <p:sldId id="259" r:id="rId8"/>
    <p:sldId id="262" r:id="rId9"/>
    <p:sldId id="263" r:id="rId10"/>
    <p:sldId id="271" r:id="rId11"/>
    <p:sldId id="272" r:id="rId12"/>
    <p:sldId id="265" r:id="rId13"/>
    <p:sldId id="266" r:id="rId14"/>
    <p:sldId id="267" r:id="rId15"/>
    <p:sldId id="268" r:id="rId16"/>
    <p:sldId id="269" r:id="rId17"/>
    <p:sldId id="270" r:id="rId18"/>
    <p:sldId id="275" r:id="rId19"/>
    <p:sldId id="264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2" autoAdjust="0"/>
    <p:restoredTop sz="94660"/>
  </p:normalViewPr>
  <p:slideViewPr>
    <p:cSldViewPr>
      <p:cViewPr varScale="1">
        <p:scale>
          <a:sx n="70" d="100"/>
          <a:sy n="70" d="100"/>
        </p:scale>
        <p:origin x="139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C84-FAF3-4775-927D-7F7183D65E07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80F87-92C7-4EDC-A0BB-F5D4E2E79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156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C84-FAF3-4775-927D-7F7183D65E07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80F87-92C7-4EDC-A0BB-F5D4E2E79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524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C84-FAF3-4775-927D-7F7183D65E07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80F87-92C7-4EDC-A0BB-F5D4E2E79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941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C84-FAF3-4775-927D-7F7183D65E07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80F87-92C7-4EDC-A0BB-F5D4E2E79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343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C84-FAF3-4775-927D-7F7183D65E07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80F87-92C7-4EDC-A0BB-F5D4E2E79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063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C84-FAF3-4775-927D-7F7183D65E07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80F87-92C7-4EDC-A0BB-F5D4E2E79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926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C84-FAF3-4775-927D-7F7183D65E07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80F87-92C7-4EDC-A0BB-F5D4E2E79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224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C84-FAF3-4775-927D-7F7183D65E07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80F87-92C7-4EDC-A0BB-F5D4E2E79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889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C84-FAF3-4775-927D-7F7183D65E07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80F87-92C7-4EDC-A0BB-F5D4E2E79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946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C84-FAF3-4775-927D-7F7183D65E07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80F87-92C7-4EDC-A0BB-F5D4E2E79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648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C84-FAF3-4775-927D-7F7183D65E07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80F87-92C7-4EDC-A0BB-F5D4E2E79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999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70C84-FAF3-4775-927D-7F7183D65E07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C80F87-92C7-4EDC-A0BB-F5D4E2E79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24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97" y="51370"/>
            <a:ext cx="71287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cs typeface="Aharoni" panose="02010803020104030203" pitchFamily="2" charset="-79"/>
              </a:rPr>
              <a:t>У рідному краї – серце співає</a:t>
            </a:r>
          </a:p>
          <a:p>
            <a:r>
              <a:rPr lang="uk-UA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cs typeface="Aharoni" panose="02010803020104030203" pitchFamily="2" charset="-79"/>
              </a:rPr>
              <a:t>Одна Україна, і двох – не буває</a:t>
            </a:r>
          </a:p>
          <a:p>
            <a:r>
              <a:rPr lang="uk-UA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cs typeface="Aharoni" panose="02010803020104030203" pitchFamily="2" charset="-79"/>
              </a:rPr>
              <a:t>Місця, де вродились ми – завжди святі</a:t>
            </a:r>
          </a:p>
          <a:p>
            <a:r>
              <a:rPr lang="uk-UA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cs typeface="Aharoni" panose="02010803020104030203" pitchFamily="2" charset="-79"/>
              </a:rPr>
              <a:t>Хто рідну оселю свою забуває,</a:t>
            </a:r>
          </a:p>
          <a:p>
            <a:r>
              <a:rPr lang="uk-UA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cs typeface="Aharoni" panose="02010803020104030203" pitchFamily="2" charset="-79"/>
              </a:rPr>
              <a:t>Той долі не знайде в житті</a:t>
            </a:r>
            <a:endParaRPr lang="ru-RU" sz="4000" b="1" dirty="0">
              <a:solidFill>
                <a:schemeClr val="accent6">
                  <a:lumMod val="20000"/>
                  <a:lumOff val="80000"/>
                </a:schemeClr>
              </a:solidFill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13253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98" y="1327993"/>
            <a:ext cx="7931633" cy="5287755"/>
          </a:xfrm>
        </p:spPr>
      </p:pic>
      <p:sp>
        <p:nvSpPr>
          <p:cNvPr id="4" name="Прямоугольник 3"/>
          <p:cNvSpPr/>
          <p:nvPr/>
        </p:nvSpPr>
        <p:spPr>
          <a:xfrm>
            <a:off x="528799" y="404664"/>
            <a:ext cx="86206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uk-UA" sz="5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УКРАЇНСЬКИЙ ВІНОЧОК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1912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accent6">
                <a:lumMod val="40000"/>
                <a:lumOff val="60000"/>
              </a:schemeClr>
            </a:gs>
            <a:gs pos="92900">
              <a:schemeClr val="accent3">
                <a:lumMod val="40000"/>
                <a:lumOff val="60000"/>
              </a:schemeClr>
            </a:gs>
            <a:gs pos="3350">
              <a:schemeClr val="accent2">
                <a:lumMod val="40000"/>
                <a:lumOff val="60000"/>
              </a:schemeClr>
            </a:gs>
            <a:gs pos="0">
              <a:srgbClr val="FFC000"/>
            </a:gs>
            <a:gs pos="47000">
              <a:schemeClr val="accent1">
                <a:tint val="44500"/>
                <a:satMod val="16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ЗНАЧЕННЯ КОЛЬОРІВ 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Білий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Чорний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Жовтий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Фіолетовий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Синій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Жовтогарячий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Зелений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Світло-коричнева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Блакитний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Малиновий 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1052736"/>
            <a:ext cx="4032448" cy="4896544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Перемога над злими силами, весна, краса, надія, радість;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Щирість 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 і вода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Мудрість людини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Хліб 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Земля-годувальниця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Смерть, траур, горе;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Сонце, золото, жито;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Чистота, невинність, радість;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Вічність.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907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3034680" cy="64807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РОСЛИНИ-СИМВОЛИ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400" b="1" dirty="0"/>
              <a:t>Є </a:t>
            </a:r>
            <a:r>
              <a:rPr lang="ru-RU" sz="4400" b="1" dirty="0" err="1"/>
              <a:t>багато</a:t>
            </a:r>
            <a:r>
              <a:rPr lang="ru-RU" sz="4400" b="1" dirty="0"/>
              <a:t> </a:t>
            </a:r>
            <a:r>
              <a:rPr lang="ru-RU" sz="4400" b="1" dirty="0" err="1"/>
              <a:t>рослин</a:t>
            </a:r>
            <a:r>
              <a:rPr lang="ru-RU" sz="4400" b="1" dirty="0"/>
              <a:t> </a:t>
            </a:r>
            <a:r>
              <a:rPr lang="ru-RU" sz="4400" b="1" dirty="0" err="1"/>
              <a:t>запашних</a:t>
            </a:r>
            <a:r>
              <a:rPr lang="ru-RU" sz="4400" b="1" dirty="0"/>
              <a:t>,</a:t>
            </a:r>
          </a:p>
          <a:p>
            <a:pPr marL="0" indent="0" algn="ctr">
              <a:buNone/>
            </a:pPr>
            <a:r>
              <a:rPr lang="ru-RU" sz="4400" b="1" dirty="0" err="1"/>
              <a:t>Кожна</a:t>
            </a:r>
            <a:r>
              <a:rPr lang="ru-RU" sz="4400" b="1" dirty="0"/>
              <a:t> </a:t>
            </a:r>
            <a:r>
              <a:rPr lang="ru-RU" sz="4400" b="1" dirty="0" err="1"/>
              <a:t>квітка</a:t>
            </a:r>
            <a:r>
              <a:rPr lang="ru-RU" sz="4400" b="1" dirty="0"/>
              <a:t> красу свою </a:t>
            </a:r>
            <a:r>
              <a:rPr lang="ru-RU" sz="4400" b="1" dirty="0" err="1"/>
              <a:t>має</a:t>
            </a:r>
            <a:r>
              <a:rPr lang="ru-RU" sz="4400" b="1" dirty="0"/>
              <a:t>,</a:t>
            </a:r>
          </a:p>
          <a:p>
            <a:pPr marL="0" indent="0" algn="ctr">
              <a:buNone/>
            </a:pPr>
            <a:r>
              <a:rPr lang="ru-RU" sz="4400" b="1" dirty="0"/>
              <a:t>Та </a:t>
            </a:r>
            <a:r>
              <a:rPr lang="ru-RU" sz="4400" b="1" dirty="0" err="1"/>
              <a:t>гарніше</a:t>
            </a:r>
            <a:r>
              <a:rPr lang="ru-RU" sz="4400" b="1" dirty="0"/>
              <a:t> </a:t>
            </a:r>
            <a:r>
              <a:rPr lang="ru-RU" sz="4400" b="1" dirty="0" err="1"/>
              <a:t>завжди</a:t>
            </a:r>
            <a:r>
              <a:rPr lang="ru-RU" sz="4400" b="1" dirty="0"/>
              <a:t> </a:t>
            </a:r>
            <a:r>
              <a:rPr lang="ru-RU" sz="4400" b="1" dirty="0" err="1"/>
              <a:t>поміж</a:t>
            </a:r>
            <a:r>
              <a:rPr lang="ru-RU" sz="4400" b="1" dirty="0"/>
              <a:t> них</a:t>
            </a:r>
          </a:p>
          <a:p>
            <a:pPr marL="0" indent="0" algn="ctr">
              <a:buNone/>
            </a:pPr>
            <a:r>
              <a:rPr lang="ru-RU" sz="4400" b="1" dirty="0" err="1"/>
              <a:t>Ті</a:t>
            </a:r>
            <a:r>
              <a:rPr lang="ru-RU" sz="4400" b="1" dirty="0"/>
              <a:t>, </a:t>
            </a:r>
            <a:r>
              <a:rPr lang="ru-RU" sz="4400" b="1" dirty="0" err="1"/>
              <a:t>що</a:t>
            </a:r>
            <a:r>
              <a:rPr lang="ru-RU" sz="4400" b="1" dirty="0"/>
              <a:t> </a:t>
            </a:r>
            <a:r>
              <a:rPr lang="ru-RU" sz="4400" b="1" dirty="0" err="1"/>
              <a:t>квітнуть</a:t>
            </a:r>
            <a:r>
              <a:rPr lang="ru-RU" sz="4400" b="1" dirty="0"/>
              <a:t> у </a:t>
            </a:r>
            <a:r>
              <a:rPr lang="ru-RU" sz="4400" b="1" dirty="0" err="1"/>
              <a:t>рідному</a:t>
            </a:r>
            <a:r>
              <a:rPr lang="ru-RU" sz="4400" b="1" dirty="0"/>
              <a:t> краю.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04" y="1322789"/>
            <a:ext cx="3075429" cy="23666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82" y="4221088"/>
            <a:ext cx="3213190" cy="240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62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8732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СИМВОЛ ДОБРОБУТУ, ЗЛАГОДИ </a:t>
            </a: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 ДОСТАТКУ В СІМ</a:t>
            </a: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`</a:t>
            </a: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Ї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4824"/>
            <a:ext cx="4704523" cy="3528392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 жито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символ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обрядова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культова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рослина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знак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добробуту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злагоди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сім’ї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довгого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цій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землі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974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Символ </a:t>
            </a:r>
            <a:r>
              <a:rPr lang="ru-RU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сили</a:t>
            </a:r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 </a:t>
            </a:r>
            <a:r>
              <a:rPr lang="ru-RU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могутності</a:t>
            </a:r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 </a:t>
            </a:r>
            <a:r>
              <a:rPr lang="ru-RU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довголіття</a:t>
            </a:r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84660"/>
            <a:ext cx="4427984" cy="332098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i="1" dirty="0" err="1"/>
              <a:t>Ще</a:t>
            </a:r>
            <a:r>
              <a:rPr lang="ru-RU" b="1" i="1" dirty="0"/>
              <a:t> з </a:t>
            </a:r>
            <a:r>
              <a:rPr lang="ru-RU" b="1" i="1" dirty="0" err="1"/>
              <a:t>давніх</a:t>
            </a:r>
            <a:r>
              <a:rPr lang="ru-RU" b="1" i="1" dirty="0"/>
              <a:t> </a:t>
            </a:r>
            <a:r>
              <a:rPr lang="ru-RU" b="1" i="1" dirty="0" err="1"/>
              <a:t>часів</a:t>
            </a:r>
            <a:r>
              <a:rPr lang="ru-RU" b="1" i="1" dirty="0"/>
              <a:t> дуб </a:t>
            </a:r>
            <a:r>
              <a:rPr lang="ru-RU" b="1" i="1" dirty="0" err="1"/>
              <a:t>порівнюють</a:t>
            </a:r>
            <a:r>
              <a:rPr lang="ru-RU" b="1" i="1" dirty="0"/>
              <a:t> з </a:t>
            </a:r>
            <a:r>
              <a:rPr lang="ru-RU" b="1" i="1" dirty="0" err="1"/>
              <a:t>чоловічою</a:t>
            </a:r>
            <a:r>
              <a:rPr lang="ru-RU" b="1" i="1" dirty="0"/>
              <a:t> </a:t>
            </a:r>
            <a:r>
              <a:rPr lang="ru-RU" b="1" i="1" dirty="0" err="1"/>
              <a:t>мужністю</a:t>
            </a:r>
            <a:r>
              <a:rPr lang="ru-RU" b="1" i="1" dirty="0"/>
              <a:t>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501008"/>
            <a:ext cx="3803724" cy="258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78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accent6">
                <a:lumMod val="40000"/>
                <a:lumOff val="60000"/>
              </a:schemeClr>
            </a:gs>
            <a:gs pos="92900">
              <a:schemeClr val="accent3">
                <a:lumMod val="40000"/>
                <a:lumOff val="60000"/>
              </a:schemeClr>
            </a:gs>
            <a:gs pos="3350">
              <a:schemeClr val="accent2">
                <a:lumMod val="40000"/>
                <a:lumOff val="60000"/>
              </a:schemeClr>
            </a:gs>
            <a:gs pos="0">
              <a:srgbClr val="FFC000"/>
            </a:gs>
            <a:gs pos="47000">
              <a:schemeClr val="accent1">
                <a:tint val="44500"/>
                <a:satMod val="16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нею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порівнювали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гнучкий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дівочий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стан та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нещасливу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дівочу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долю.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44824"/>
            <a:ext cx="4368405" cy="4281037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600" i="1" dirty="0"/>
              <a:t>По </a:t>
            </a:r>
            <a:r>
              <a:rPr lang="ru-RU" sz="3600" i="1" dirty="0" err="1"/>
              <a:t>діброві</a:t>
            </a:r>
            <a:r>
              <a:rPr lang="ru-RU" sz="3600" i="1" dirty="0"/>
              <a:t> </a:t>
            </a:r>
            <a:r>
              <a:rPr lang="ru-RU" sz="3600" i="1" dirty="0" err="1"/>
              <a:t>вітер</a:t>
            </a:r>
            <a:r>
              <a:rPr lang="ru-RU" sz="3600" i="1" dirty="0"/>
              <a:t> </a:t>
            </a:r>
            <a:r>
              <a:rPr lang="ru-RU" sz="3600" i="1" dirty="0" err="1"/>
              <a:t>віє</a:t>
            </a:r>
            <a:r>
              <a:rPr lang="ru-RU" sz="3600" i="1" dirty="0"/>
              <a:t>,</a:t>
            </a:r>
            <a:br>
              <a:rPr lang="ru-RU" sz="3600" i="1" dirty="0"/>
            </a:br>
            <a:r>
              <a:rPr lang="ru-RU" sz="3600" i="1" dirty="0" err="1"/>
              <a:t>Гуляє</a:t>
            </a:r>
            <a:r>
              <a:rPr lang="ru-RU" sz="3600" i="1" dirty="0"/>
              <a:t> по полю.</a:t>
            </a:r>
            <a:br>
              <a:rPr lang="ru-RU" sz="3600" i="1" dirty="0"/>
            </a:br>
            <a:r>
              <a:rPr lang="ru-RU" sz="3600" i="1" dirty="0"/>
              <a:t>Край дороги </a:t>
            </a:r>
            <a:r>
              <a:rPr lang="ru-RU" sz="3600" i="1" dirty="0" err="1"/>
              <a:t>гне</a:t>
            </a:r>
            <a:r>
              <a:rPr lang="ru-RU" sz="3600" i="1" dirty="0"/>
              <a:t> тополю</a:t>
            </a:r>
            <a:br>
              <a:rPr lang="ru-RU" sz="3600" i="1" dirty="0"/>
            </a:br>
            <a:r>
              <a:rPr lang="ru-RU" sz="3600" i="1" dirty="0"/>
              <a:t>До самого </a:t>
            </a:r>
            <a:r>
              <a:rPr lang="ru-RU" sz="3600" i="1" dirty="0" smtClean="0"/>
              <a:t>долу</a:t>
            </a:r>
          </a:p>
          <a:p>
            <a:pPr marL="0" indent="0" algn="r">
              <a:buNone/>
            </a:pPr>
            <a:r>
              <a:rPr lang="uk-UA" i="1" dirty="0" smtClean="0"/>
              <a:t>Т.Г.Шевченко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84040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4359" y="1111970"/>
            <a:ext cx="3944186" cy="48267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имвол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енергії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сили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пристрастей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інстинктів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вірності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відданості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праці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59" y="3356992"/>
            <a:ext cx="3593254" cy="2391147"/>
          </a:xfrm>
        </p:spPr>
      </p:pic>
      <p:sp>
        <p:nvSpPr>
          <p:cNvPr id="5" name="Прямоугольник 4"/>
          <p:cNvSpPr/>
          <p:nvPr/>
        </p:nvSpPr>
        <p:spPr>
          <a:xfrm>
            <a:off x="324359" y="188640"/>
            <a:ext cx="86841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Символічні тварини України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09820" y="1111970"/>
            <a:ext cx="47245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имвол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продуктивних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сил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Землі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материнського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інстинкту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матері-годувальниці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добробуту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благополуччя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358739"/>
            <a:ext cx="2926373" cy="2926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53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1143000"/>
          </a:xfrm>
        </p:spPr>
        <p:txBody>
          <a:bodyPr/>
          <a:lstStyle/>
          <a:p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ЛЕЛЕКА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68636"/>
            <a:ext cx="5004048" cy="3753036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20340" y="1535527"/>
            <a:ext cx="4038600" cy="4525963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Улюблений птах . Його назвали на честь божества добра і кохання - 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Леля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Ну, а як відомо - від кохання народжуються діти. Символом матері є саме цей птах. Вона на своїх крилах приносить сонячні дні. Часто згадувана  в колядках, щедрівках.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62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02442"/>
              </p:ext>
            </p:extLst>
          </p:nvPr>
        </p:nvGraphicFramePr>
        <p:xfrm>
          <a:off x="395536" y="127591"/>
          <a:ext cx="8748464" cy="666936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4374232"/>
                <a:gridCol w="4374232"/>
              </a:tblGrid>
              <a:tr h="666936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cs typeface="Aharoni" panose="02010803020104030203" pitchFamily="2" charset="-79"/>
                        </a:rPr>
                        <a:t>Де</a:t>
                      </a:r>
                      <a:r>
                        <a:rPr lang="uk-UA" sz="2800" b="1" baseline="0" dirty="0" smtClean="0">
                          <a:cs typeface="Aharoni" panose="02010803020104030203" pitchFamily="2" charset="-79"/>
                        </a:rPr>
                        <a:t> рідний край,  …</a:t>
                      </a:r>
                      <a:endParaRPr lang="ru-RU" sz="2800" b="1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cs typeface="Aharoni" panose="02010803020104030203" pitchFamily="2" charset="-79"/>
                        </a:rPr>
                        <a:t>і стіни гріють</a:t>
                      </a:r>
                      <a:endParaRPr lang="ru-RU" sz="2800" b="1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</a:tr>
              <a:tr h="666936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cs typeface="Aharoni" panose="02010803020104030203" pitchFamily="2" charset="-79"/>
                        </a:rPr>
                        <a:t>У чужій сторонці…</a:t>
                      </a:r>
                      <a:endParaRPr lang="ru-RU" sz="2800" b="1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cs typeface="Aharoni" panose="02010803020104030203" pitchFamily="2" charset="-79"/>
                        </a:rPr>
                        <a:t>на</a:t>
                      </a:r>
                      <a:r>
                        <a:rPr lang="uk-UA" sz="2800" b="1" baseline="0" dirty="0" smtClean="0">
                          <a:cs typeface="Aharoni" panose="02010803020104030203" pitchFamily="2" charset="-79"/>
                        </a:rPr>
                        <a:t> своєму корені росте</a:t>
                      </a:r>
                      <a:endParaRPr lang="ru-RU" sz="2800" b="1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</a:tr>
              <a:tr h="666936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cs typeface="Aharoni" panose="02010803020104030203" pitchFamily="2" charset="-79"/>
                        </a:rPr>
                        <a:t>Навіть у птахів…</a:t>
                      </a:r>
                      <a:endParaRPr lang="ru-RU" sz="2800" b="1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cs typeface="Aharoni" panose="02010803020104030203" pitchFamily="2" charset="-79"/>
                        </a:rPr>
                        <a:t>своя сторона</a:t>
                      </a:r>
                      <a:endParaRPr lang="ru-RU" sz="2800" b="1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</a:tr>
              <a:tr h="666936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cs typeface="Aharoni" panose="02010803020104030203" pitchFamily="2" charset="-79"/>
                        </a:rPr>
                        <a:t>Батьківщина – мати…</a:t>
                      </a:r>
                      <a:endParaRPr lang="ru-RU" sz="2800" b="1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cs typeface="Aharoni" panose="02010803020104030203" pitchFamily="2" charset="-79"/>
                        </a:rPr>
                        <a:t>є батьківщина</a:t>
                      </a:r>
                      <a:endParaRPr lang="ru-RU" sz="2800" b="1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</a:tr>
              <a:tr h="666936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cs typeface="Aharoni" panose="02010803020104030203" pitchFamily="2" charset="-79"/>
                        </a:rPr>
                        <a:t>Кожна рослина…</a:t>
                      </a:r>
                      <a:endParaRPr lang="ru-RU" sz="2800" b="1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cs typeface="Aharoni" panose="02010803020104030203" pitchFamily="2" charset="-79"/>
                        </a:rPr>
                        <a:t>немає народу</a:t>
                      </a:r>
                      <a:endParaRPr lang="ru-RU" sz="2800" b="1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</a:tr>
              <a:tr h="666936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cs typeface="Aharoni" panose="02010803020104030203" pitchFamily="2" charset="-79"/>
                        </a:rPr>
                        <a:t>Без мови…</a:t>
                      </a:r>
                      <a:endParaRPr lang="ru-RU" sz="2800" b="1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cs typeface="Aharoni" panose="02010803020104030203" pitchFamily="2" charset="-79"/>
                        </a:rPr>
                        <a:t>життя віддай</a:t>
                      </a:r>
                      <a:endParaRPr lang="ru-RU" sz="2800" b="1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</a:tr>
              <a:tr h="666936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cs typeface="Aharoni" panose="02010803020104030203" pitchFamily="2" charset="-79"/>
                        </a:rPr>
                        <a:t>Кожному мила</a:t>
                      </a:r>
                      <a:endParaRPr lang="ru-RU" sz="2800" b="1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cs typeface="Aharoni" panose="02010803020104030203" pitchFamily="2" charset="-79"/>
                        </a:rPr>
                        <a:t>там</a:t>
                      </a:r>
                      <a:r>
                        <a:rPr lang="uk-UA" sz="2800" b="1" baseline="0" dirty="0" smtClean="0">
                          <a:cs typeface="Aharoni" panose="02010803020104030203" pitchFamily="2" charset="-79"/>
                        </a:rPr>
                        <a:t> і рай</a:t>
                      </a:r>
                      <a:endParaRPr lang="ru-RU" sz="2800" b="1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</a:tr>
              <a:tr h="666936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cs typeface="Aharoni" panose="02010803020104030203" pitchFamily="2" charset="-79"/>
                        </a:rPr>
                        <a:t>За рідний край</a:t>
                      </a:r>
                      <a:endParaRPr lang="ru-RU" sz="2800" b="1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cs typeface="Aharoni" panose="02010803020104030203" pitchFamily="2" charset="-79"/>
                        </a:rPr>
                        <a:t>своє</a:t>
                      </a:r>
                      <a:r>
                        <a:rPr lang="uk-UA" sz="2800" b="1" baseline="0" dirty="0" smtClean="0">
                          <a:cs typeface="Aharoni" panose="02010803020104030203" pitchFamily="2" charset="-79"/>
                        </a:rPr>
                        <a:t> гніздо миле</a:t>
                      </a:r>
                      <a:endParaRPr lang="ru-RU" sz="2800" b="1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</a:tr>
              <a:tr h="666936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cs typeface="Aharoni" panose="02010803020104030203" pitchFamily="2" charset="-79"/>
                        </a:rPr>
                        <a:t>Вдома </a:t>
                      </a:r>
                      <a:endParaRPr lang="ru-RU" sz="2800" b="1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cs typeface="Aharoni" panose="02010803020104030203" pitchFamily="2" charset="-79"/>
                        </a:rPr>
                        <a:t>умій</a:t>
                      </a:r>
                      <a:r>
                        <a:rPr lang="uk-UA" sz="2800" b="1" baseline="0" dirty="0" smtClean="0">
                          <a:cs typeface="Aharoni" panose="02010803020104030203" pitchFamily="2" charset="-79"/>
                        </a:rPr>
                        <a:t> за неї постояти</a:t>
                      </a:r>
                      <a:endParaRPr lang="ru-RU" sz="2800" b="1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</a:tr>
              <a:tr h="666936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cs typeface="Aharoni" panose="02010803020104030203" pitchFamily="2" charset="-79"/>
                        </a:rPr>
                        <a:t>Кожному птаху</a:t>
                      </a:r>
                      <a:endParaRPr lang="ru-RU" sz="2800" b="1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cs typeface="Aharoni" panose="02010803020104030203" pitchFamily="2" charset="-79"/>
                        </a:rPr>
                        <a:t>не так світить і сонце </a:t>
                      </a:r>
                      <a:endParaRPr lang="ru-RU" sz="2800" b="1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192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0"/>
            <a:ext cx="878497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горизонталі:</a:t>
            </a:r>
          </a:p>
          <a:p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Талісман, що захищає від злих сил.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Атрибут української оселі, прикрашений своєрідним орнаментом.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5.Символ щасливої долі та родової пам'яті. Передається із покоління в покоління.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Цей оберіг обов'язково дарували новонародженій дитині. 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Символ Всесвіту, який вражає багатством свого малюнку. Невід'ємний атрибут Великодня.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Ця тварина уособлює годувальницю матінки-Землі.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13. Ця птаха названа на честь кохання.</a:t>
            </a:r>
          </a:p>
          <a:p>
            <a:pPr algn="ctr"/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вертикалі:</a:t>
            </a:r>
          </a:p>
          <a:p>
            <a:pPr marL="342900" indent="-342900">
              <a:buAutoNum type="arabicPeriod"/>
            </a:pP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домашнього вжитку для розтирання маку та пшона.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В оселі посідає найпочесніше місце. Є символом сонця, тому і круглий.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Культова рослина, знак добробуту.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Без неї нема України.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Лічить людям довгі роки життя.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Символ домашнього затишку та тепла.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Її цвіт дівчата вплітали у свій весільний віночок як символ вічної краси.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 Наша берегиня, яка сповнена затишком та Любов'ю батьків.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 Старовинний зимовий одяг.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28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40000"/>
                <a:lumOff val="60000"/>
              </a:schemeClr>
            </a:gs>
            <a:gs pos="50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457921"/>
            <a:ext cx="5688632" cy="542138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9796" y="54868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uk-UA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ОБЕРІГ </a:t>
            </a:r>
            <a:r>
              <a:rPr lang="uk-UA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 СИМВОЛ ЛЮБОВІ Й </a:t>
            </a:r>
            <a:r>
              <a:rPr lang="uk-UA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НЕЗРАДЛИВОСТІ  УКРАЇНСЬКОГО НАРОДУ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44591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920" y="476672"/>
            <a:ext cx="9360725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anose="020B0A04020102020204" pitchFamily="34" charset="0"/>
                <a:ea typeface="Gungsuh" panose="02030600000101010101" pitchFamily="18" charset="-127"/>
              </a:rPr>
              <a:t>ДЯКУЮ </a:t>
            </a:r>
            <a:r>
              <a:rPr lang="uk-UA" sz="5400" b="1" i="1" spc="30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anose="020B0A04020102020204" pitchFamily="34" charset="0"/>
                <a:ea typeface="Gungsuh" panose="02030600000101010101" pitchFamily="18" charset="-127"/>
              </a:rPr>
              <a:t>ЗА СПІВПРАЦЮ НА </a:t>
            </a:r>
            <a:r>
              <a:rPr lang="uk-UA" sz="5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anose="020B0A04020102020204" pitchFamily="34" charset="0"/>
                <a:ea typeface="Gungsuh" panose="02030600000101010101" pitchFamily="18" charset="-127"/>
              </a:rPr>
              <a:t>УРОЦІ!!!</a:t>
            </a:r>
            <a:endParaRPr lang="ru-RU" sz="5400" b="1" i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Black" panose="020B0A04020102020204" pitchFamily="34" charset="0"/>
              <a:ea typeface="Gungsuh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15809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147248" cy="115699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Хата моя, б</a:t>
            </a:r>
            <a:r>
              <a:rPr lang="uk-UA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</a:t>
            </a:r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 хата</a:t>
            </a:r>
            <a:endParaRPr lang="ru-RU" sz="4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20012"/>
            <a:ext cx="7874316" cy="5655918"/>
          </a:xfrm>
        </p:spPr>
      </p:pic>
    </p:spTree>
    <p:extLst>
      <p:ext uri="{BB962C8B-B14F-4D97-AF65-F5344CB8AC3E}">
        <p14:creationId xmlns:p14="http://schemas.microsoft.com/office/powerpoint/2010/main" val="86424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143000"/>
          </a:xfrm>
        </p:spPr>
        <p:txBody>
          <a:bodyPr/>
          <a:lstStyle/>
          <a:p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Хата моя, б</a:t>
            </a:r>
            <a:r>
              <a:rPr lang="uk-UA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</a:t>
            </a:r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 хата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68760"/>
            <a:ext cx="8208912" cy="5469188"/>
          </a:xfrm>
        </p:spPr>
      </p:pic>
    </p:spTree>
    <p:extLst>
      <p:ext uri="{BB962C8B-B14F-4D97-AF65-F5344CB8AC3E}">
        <p14:creationId xmlns:p14="http://schemas.microsoft.com/office/powerpoint/2010/main" val="371477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395536" y="530523"/>
            <a:ext cx="8219256" cy="5530626"/>
          </a:xfr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algn="l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> 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uk-UA" sz="3200" b="1" dirty="0" smtClean="0"/>
              <a:t>Символ материнського  початку, святості; непорушності сім'ї; неперервності життя українського народу; рідної хати, батьківщини; поетичний символ народної обрядовості.</a:t>
            </a:r>
            <a:endParaRPr lang="uk-UA" sz="32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3" y="188640"/>
            <a:ext cx="1872207" cy="310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8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958924"/>
          </a:xfrm>
        </p:spPr>
        <p:txBody>
          <a:bodyPr/>
          <a:lstStyle/>
          <a:p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Українська піч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196752"/>
            <a:ext cx="4508004" cy="3008068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1" y="3341071"/>
            <a:ext cx="4258741" cy="349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40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63795"/>
            <a:ext cx="8229600" cy="1143000"/>
          </a:xfrm>
        </p:spPr>
        <p:txBody>
          <a:bodyPr>
            <a:normAutofit/>
          </a:bodyPr>
          <a:lstStyle/>
          <a:p>
            <a:r>
              <a:rPr lang="uk-UA" sz="5400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Коровай</a:t>
            </a:r>
            <a:endParaRPr lang="ru-RU" sz="5400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4048832" cy="2699221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7" y="2492896"/>
            <a:ext cx="3331725" cy="413215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052736"/>
            <a:ext cx="3260479" cy="212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22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8" y="188640"/>
            <a:ext cx="8229600" cy="1143000"/>
          </a:xfr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/>
          </a:bodyPr>
          <a:lstStyle/>
          <a:p>
            <a:r>
              <a:rPr lang="ru-RU" i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Обер</a:t>
            </a:r>
            <a:r>
              <a:rPr lang="uk-UA" i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</a:t>
            </a:r>
            <a:r>
              <a:rPr lang="uk-UA" i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uk-UA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новоствореної сім</a:t>
            </a:r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`</a:t>
            </a:r>
            <a:r>
              <a:rPr lang="uk-UA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ї </a:t>
            </a:r>
            <a:endParaRPr lang="ru-RU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581" y="1353474"/>
            <a:ext cx="4334272" cy="550452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1556792"/>
            <a:ext cx="4169825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83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2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91264" cy="99412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РУШНИК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1628800"/>
            <a:ext cx="403860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LcParenR"/>
            </a:pPr>
            <a:r>
              <a:rPr lang="ru-RU" i="1" dirty="0" err="1"/>
              <a:t>обрядовий</a:t>
            </a:r>
            <a:r>
              <a:rPr lang="ru-RU" i="1" dirty="0"/>
              <a:t> </a:t>
            </a:r>
            <a:r>
              <a:rPr lang="ru-RU" i="1" dirty="0" err="1"/>
              <a:t>весільний</a:t>
            </a:r>
            <a:r>
              <a:rPr lang="ru-RU" i="1" dirty="0"/>
              <a:t>. </a:t>
            </a:r>
          </a:p>
          <a:p>
            <a:pPr marL="514350" indent="-514350">
              <a:buFont typeface="+mj-lt"/>
              <a:buAutoNum type="alphaLcParenR"/>
            </a:pPr>
            <a:r>
              <a:rPr lang="ru-RU" i="1" dirty="0" err="1"/>
              <a:t>пов’язують</a:t>
            </a:r>
            <a:r>
              <a:rPr lang="ru-RU" i="1" dirty="0"/>
              <a:t> </a:t>
            </a:r>
            <a:r>
              <a:rPr lang="ru-RU" i="1" dirty="0" err="1"/>
              <a:t>сватів</a:t>
            </a:r>
            <a:r>
              <a:rPr lang="ru-RU" i="1" dirty="0" smtClean="0"/>
              <a:t>;</a:t>
            </a:r>
          </a:p>
          <a:p>
            <a:pPr marL="514350" indent="-514350">
              <a:buFont typeface="+mj-lt"/>
              <a:buAutoNum type="alphaLcParenR"/>
            </a:pPr>
            <a:r>
              <a:rPr lang="ru-RU" i="1" dirty="0" smtClean="0"/>
              <a:t>для </a:t>
            </a:r>
            <a:r>
              <a:rPr lang="ru-RU" i="1" dirty="0"/>
              <a:t>посуду, стола;</a:t>
            </a:r>
          </a:p>
          <a:p>
            <a:pPr marL="514350" indent="-514350">
              <a:buFont typeface="+mj-lt"/>
              <a:buAutoNum type="alphaLcParenR"/>
            </a:pPr>
            <a:r>
              <a:rPr lang="ru-RU" i="1" dirty="0" smtClean="0"/>
              <a:t>ним </a:t>
            </a:r>
            <a:r>
              <a:rPr lang="ru-RU" i="1" dirty="0" err="1"/>
              <a:t>обвішують</a:t>
            </a:r>
            <a:r>
              <a:rPr lang="ru-RU" i="1" dirty="0"/>
              <a:t> </a:t>
            </a:r>
            <a:r>
              <a:rPr lang="ru-RU" i="1" dirty="0" err="1"/>
              <a:t>стіни</a:t>
            </a:r>
            <a:r>
              <a:rPr lang="ru-RU" i="1" dirty="0"/>
              <a:t>;</a:t>
            </a:r>
          </a:p>
          <a:p>
            <a:pPr marL="514350" indent="-514350">
              <a:buFont typeface="+mj-lt"/>
              <a:buAutoNum type="alphaLcParenR"/>
            </a:pPr>
            <a:r>
              <a:rPr lang="ru-RU" i="1" dirty="0" smtClean="0"/>
              <a:t>для </a:t>
            </a:r>
            <a:r>
              <a:rPr lang="ru-RU" i="1" dirty="0"/>
              <a:t>рук та </a:t>
            </a:r>
            <a:r>
              <a:rPr lang="ru-RU" i="1" dirty="0" err="1"/>
              <a:t>обличчя</a:t>
            </a:r>
            <a:r>
              <a:rPr lang="ru-RU" i="1" dirty="0"/>
              <a:t>;</a:t>
            </a:r>
          </a:p>
          <a:p>
            <a:pPr marL="514350" indent="-514350">
              <a:buFont typeface="+mj-lt"/>
              <a:buAutoNum type="alphaLcParenR"/>
            </a:pPr>
            <a:endParaRPr lang="ru-RU" i="1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uk-UA" i="1" dirty="0" smtClean="0"/>
              <a:t>УТИРАЧ</a:t>
            </a:r>
          </a:p>
          <a:p>
            <a:pPr marL="514350" indent="-514350">
              <a:buFont typeface="+mj-lt"/>
              <a:buAutoNum type="arabicPeriod"/>
            </a:pPr>
            <a:r>
              <a:rPr lang="uk-UA" i="1" dirty="0" smtClean="0"/>
              <a:t>СТИРОК</a:t>
            </a:r>
          </a:p>
          <a:p>
            <a:pPr marL="514350" indent="-514350">
              <a:buFont typeface="+mj-lt"/>
              <a:buAutoNum type="arabicPeriod"/>
            </a:pPr>
            <a:r>
              <a:rPr lang="uk-UA" i="1" dirty="0" smtClean="0"/>
              <a:t>ПОКУТНИК</a:t>
            </a:r>
          </a:p>
          <a:p>
            <a:pPr marL="514350" indent="-514350">
              <a:buFont typeface="+mj-lt"/>
              <a:buAutoNum type="arabicPeriod"/>
            </a:pPr>
            <a:r>
              <a:rPr lang="uk-UA" i="1" dirty="0" smtClean="0"/>
              <a:t>ПЛЕЧОВИЙ</a:t>
            </a:r>
          </a:p>
          <a:p>
            <a:pPr marL="514350" indent="-514350">
              <a:buFont typeface="+mj-lt"/>
              <a:buAutoNum type="arabicPeriod"/>
            </a:pPr>
            <a:r>
              <a:rPr lang="uk-UA" i="1" dirty="0" smtClean="0"/>
              <a:t>ПОДАРУНКОВИЙ</a:t>
            </a:r>
            <a:endParaRPr lang="ru-RU" i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149080"/>
            <a:ext cx="3816424" cy="2539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5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498</TotalTime>
  <Words>558</Words>
  <Application>Microsoft Office PowerPoint</Application>
  <PresentationFormat>Экран (4:3)</PresentationFormat>
  <Paragraphs>104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Aharoni</vt:lpstr>
      <vt:lpstr>Arial</vt:lpstr>
      <vt:lpstr>Arial Black</vt:lpstr>
      <vt:lpstr>Calibri</vt:lpstr>
      <vt:lpstr>Gungsuh</vt:lpstr>
      <vt:lpstr>Times New Roman</vt:lpstr>
      <vt:lpstr>Wingdings</vt:lpstr>
      <vt:lpstr>Тема Office</vt:lpstr>
      <vt:lpstr>Презентация PowerPoint</vt:lpstr>
      <vt:lpstr>«ОБЕРІГ ЯК СИМВОЛ ЛЮБОВІ Й НЕЗРАДЛИВОСТІ  УКРАЇНСЬКОГО НАРОДУ» </vt:lpstr>
      <vt:lpstr>Хата моя, біла хата</vt:lpstr>
      <vt:lpstr>Хата моя, біла хата</vt:lpstr>
      <vt:lpstr>      Символ материнського  початку, святості; непорушності сім'ї; неперервності життя українського народу; рідної хати, батьківщини; поетичний символ народної обрядовості.</vt:lpstr>
      <vt:lpstr>Українська піч</vt:lpstr>
      <vt:lpstr>Коровай</vt:lpstr>
      <vt:lpstr>Оберіг новоствореної сім`ї </vt:lpstr>
      <vt:lpstr>РУШНИК</vt:lpstr>
      <vt:lpstr>Презентация PowerPoint</vt:lpstr>
      <vt:lpstr>ЗНАЧЕННЯ КОЛЬОРІВ </vt:lpstr>
      <vt:lpstr>РОСЛИНИ-СИМВОЛИ</vt:lpstr>
      <vt:lpstr>СИМВОЛ ДОБРОБУТУ, ЗЛАГОДИ І ДОСТАТКУ В СІМ`Ї</vt:lpstr>
      <vt:lpstr>Символ сили, могутності, довголіття </vt:lpstr>
      <vt:lpstr>Із нею порівнювали гнучкий дівочий стан та нещасливу дівочу долю. </vt:lpstr>
      <vt:lpstr>Презентация PowerPoint</vt:lpstr>
      <vt:lpstr>ЛЕЛЕКА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«ОБЕРЕГ ЯК СИМВОЛ ЛЮБОВІ Й НЕЗРАДЛИВОСТІ»</dc:title>
  <dc:creator>User</dc:creator>
  <cp:lastModifiedBy>ASUS</cp:lastModifiedBy>
  <cp:revision>37</cp:revision>
  <dcterms:created xsi:type="dcterms:W3CDTF">2016-01-10T09:50:04Z</dcterms:created>
  <dcterms:modified xsi:type="dcterms:W3CDTF">2017-04-23T17:01:06Z</dcterms:modified>
</cp:coreProperties>
</file>