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65" r:id="rId2"/>
    <p:sldId id="257" r:id="rId3"/>
    <p:sldId id="258" r:id="rId4"/>
    <p:sldId id="259" r:id="rId5"/>
    <p:sldId id="260" r:id="rId6"/>
    <p:sldId id="261" r:id="rId7"/>
    <p:sldId id="264"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0066"/>
    <a:srgbClr val="FFFF00"/>
    <a:srgbClr val="00FF00"/>
    <a:srgbClr val="FF0000"/>
    <a:srgbClr val="6600CC"/>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3/13/2017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dirty="0"/>
              <a:t>3/13/2017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3/13/2017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3/13/2017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dirty="0"/>
              <a:t>3/13/2017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3/13/2017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3/13/2017</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307121" y="1985149"/>
            <a:ext cx="11712373" cy="1323439"/>
          </a:xfrm>
          <a:prstGeom prst="rect">
            <a:avLst/>
          </a:prstGeom>
        </p:spPr>
        <p:txBody>
          <a:bodyPr wrap="none">
            <a:spAutoFit/>
          </a:bodyPr>
          <a:lstStyle/>
          <a:p>
            <a:r>
              <a:rPr lang="en-US" sz="8000" dirty="0">
                <a:solidFill>
                  <a:srgbClr val="FF0000"/>
                </a:solidFill>
                <a:latin typeface="Arial Black" panose="020B0A04020102020204" pitchFamily="34" charset="0"/>
              </a:rPr>
              <a:t>My Future </a:t>
            </a:r>
            <a:r>
              <a:rPr lang="en-US" sz="8000" dirty="0" err="1">
                <a:solidFill>
                  <a:srgbClr val="FF0000"/>
                </a:solidFill>
                <a:latin typeface="Arial Black" panose="020B0A04020102020204" pitchFamily="34" charset="0"/>
              </a:rPr>
              <a:t>Speciality</a:t>
            </a:r>
            <a:endParaRPr lang="ru-RU" sz="80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172789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31819" y="25758"/>
            <a:ext cx="12192000" cy="1323439"/>
          </a:xfrm>
          <a:prstGeom prst="rect">
            <a:avLst/>
          </a:prstGeom>
        </p:spPr>
        <p:txBody>
          <a:bodyPr wrap="square">
            <a:spAutoFit/>
          </a:bodyPr>
          <a:lstStyle/>
          <a:p>
            <a:r>
              <a:rPr lang="en-US" sz="8000" dirty="0">
                <a:solidFill>
                  <a:srgbClr val="FF0000"/>
                </a:solidFill>
                <a:latin typeface="Arial Black" panose="020B0A04020102020204" pitchFamily="34" charset="0"/>
              </a:rPr>
              <a:t>My </a:t>
            </a:r>
            <a:r>
              <a:rPr lang="en-US" sz="8000" dirty="0" smtClean="0">
                <a:solidFill>
                  <a:srgbClr val="FF0000"/>
                </a:solidFill>
                <a:latin typeface="Arial Black" panose="020B0A04020102020204" pitchFamily="34" charset="0"/>
              </a:rPr>
              <a:t>Future </a:t>
            </a:r>
            <a:r>
              <a:rPr lang="en-US" sz="8000" dirty="0" err="1" smtClean="0">
                <a:solidFill>
                  <a:srgbClr val="FF0000"/>
                </a:solidFill>
                <a:latin typeface="Arial Black" panose="020B0A04020102020204" pitchFamily="34" charset="0"/>
              </a:rPr>
              <a:t>Speciality</a:t>
            </a:r>
            <a:endParaRPr lang="ru-RU" sz="8000" dirty="0">
              <a:solidFill>
                <a:srgbClr val="FF0000"/>
              </a:solidFill>
              <a:latin typeface="Arial Black" panose="020B0A04020102020204" pitchFamily="34" charset="0"/>
            </a:endParaRPr>
          </a:p>
        </p:txBody>
      </p:sp>
      <p:sp>
        <p:nvSpPr>
          <p:cNvPr id="4" name="Прямоугольник 3"/>
          <p:cNvSpPr/>
          <p:nvPr/>
        </p:nvSpPr>
        <p:spPr>
          <a:xfrm>
            <a:off x="231819" y="1204571"/>
            <a:ext cx="9066727" cy="3785652"/>
          </a:xfrm>
          <a:prstGeom prst="rect">
            <a:avLst/>
          </a:prstGeom>
          <a:ln w="76200">
            <a:solidFill>
              <a:srgbClr val="66FFFF"/>
            </a:solidFill>
            <a:prstDash val="sysDot"/>
          </a:ln>
        </p:spPr>
        <p:txBody>
          <a:bodyPr wrap="square">
            <a:spAutoFit/>
          </a:bodyPr>
          <a:lstStyle/>
          <a:p>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Present day independent Ukraine has a developed system of education. </a:t>
            </a:r>
            <a:endPar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It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is important to study well and to get a good education. After the 9</a:t>
            </a:r>
            <a:r>
              <a:rPr lang="en-US" sz="2000" baseline="30000" dirty="0">
                <a:latin typeface="Arial Unicode MS" panose="020B0604020202020204" pitchFamily="34" charset="-128"/>
                <a:ea typeface="Arial Unicode MS" panose="020B0604020202020204" pitchFamily="34" charset="-128"/>
                <a:cs typeface="Arial Unicode MS" panose="020B0604020202020204" pitchFamily="34" charset="-128"/>
              </a:rPr>
              <a:t>th</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form examinations the pupils must choose what to do and how to use the knowledge they received at school. The young people have there roads</a:t>
            </a:r>
            <a:r>
              <a:rPr lang="uk-UA" sz="2000" dirty="0">
                <a:latin typeface="Arial Unicode MS" panose="020B0604020202020204" pitchFamily="34" charset="-128"/>
                <a:ea typeface="Arial Unicode MS" panose="020B0604020202020204" pitchFamily="34" charset="-128"/>
                <a:cs typeface="Arial Unicode MS" panose="020B0604020202020204" pitchFamily="34" charset="-128"/>
              </a:rPr>
              <a:t>:</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to go to the 10</a:t>
            </a:r>
            <a:r>
              <a:rPr lang="en-US" sz="2000" baseline="30000" dirty="0">
                <a:latin typeface="Arial Unicode MS" panose="020B0604020202020204" pitchFamily="34" charset="-128"/>
                <a:ea typeface="Arial Unicode MS" panose="020B0604020202020204" pitchFamily="34" charset="-128"/>
                <a:cs typeface="Arial Unicode MS" panose="020B0604020202020204" pitchFamily="34" charset="-128"/>
              </a:rPr>
              <a:t>th</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form, to a vocational school or to a college. </a:t>
            </a:r>
            <a:endPar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Everybody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must think seriously before choosing the occupation. There are many interesting professions. All of them are important and useful. Many boys like engineering, repairing, machinery and equipment. They prefer to work in factories and plants. Others become electricians, fitters, turners, mechanics. Many girls like professions of a baker, a manager, an accountant. Both boys and girls gain experience working together in computer technologies, which are the most dynamic and prospective field of knowledge nowadays.</a:t>
            </a:r>
            <a:endParaRPr lang="ru-RU" sz="20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pic>
        <p:nvPicPr>
          <p:cNvPr id="1026" name="Picture 2" descr="http://surejob.in/wp-content/uploads/2015/04/The-Top-Engineering-Colleges-in-Chenna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8546" y="1205827"/>
            <a:ext cx="2769701" cy="18464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2" descr="http://uristos24.ru/wp-content/uploads/2016/03/rezyume-elektrika-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2641" y="3067214"/>
            <a:ext cx="2634303" cy="17570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4" descr="https://im1-tub-ua.yandex.net/i?id=73e16d681ced323cd362f5dbcb879454-l&amp;n=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54" y="4940344"/>
            <a:ext cx="2826007" cy="18821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6" descr="https://im0-tub-ua.yandex.net/i?id=621e38d758760fb991ffff604184e3e5&amp;n=33&amp;h=215&amp;w=3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5205" y="4841578"/>
            <a:ext cx="2936383" cy="19545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8" descr="http://tyachivnews.in.ua/uploads/posts/2016-07/1469460815_office-manag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2987" y="4966714"/>
            <a:ext cx="2871768" cy="18294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10" descr="http://dv.ee/storyimage/DV/20150209/NEWS/150209901/AR/0/AR-150209901.jpg&amp;ExactW=640&amp;ExactH=420&amp;Q=9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7819" y="5100241"/>
            <a:ext cx="2380751" cy="15623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42551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box(in)">
                                      <p:cBhvr>
                                        <p:cTn id="19" dur="20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checkerboard(across)">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6012" y="362015"/>
            <a:ext cx="7218004" cy="3785652"/>
          </a:xfrm>
          <a:prstGeom prst="rect">
            <a:avLst/>
          </a:prstGeom>
          <a:ln w="38100">
            <a:solidFill>
              <a:srgbClr val="FF0000"/>
            </a:solidFill>
          </a:ln>
        </p:spPr>
        <p:txBody>
          <a:bodyPr wrap="square">
            <a:spAutoFit/>
          </a:bodyPr>
          <a:lstStyle/>
          <a:p>
            <a:r>
              <a:rPr lang="en-US" sz="2000" b="1" dirty="0">
                <a:latin typeface="Arial Unicode MS" panose="020B0604020202020204" pitchFamily="34" charset="-128"/>
                <a:ea typeface="Arial Unicode MS" panose="020B0604020202020204" pitchFamily="34" charset="-128"/>
                <a:cs typeface="Arial Unicode MS" panose="020B0604020202020204" pitchFamily="34" charset="-128"/>
              </a:rPr>
              <a:t>For many professions further  education is required after school, because they demand high level of manual skill and a certain period of practical and theoretical training.</a:t>
            </a:r>
            <a:br>
              <a:rPr lang="en-US" sz="2000" b="1" dirty="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b="1" dirty="0">
                <a:latin typeface="Arial Unicode MS" panose="020B0604020202020204" pitchFamily="34" charset="-128"/>
                <a:ea typeface="Arial Unicode MS" panose="020B0604020202020204" pitchFamily="34" charset="-128"/>
                <a:cs typeface="Arial Unicode MS" panose="020B0604020202020204" pitchFamily="34" charset="-128"/>
              </a:rPr>
              <a:t>Our state wants young people to enter the life well-prepared, with deep knowledge and a good profession. There is a great number of educational establishments which prepare good specialists. And when a young specialist has some experience, he can enter  a university to continue the education and to make a career.</a:t>
            </a:r>
            <a:br>
              <a:rPr lang="en-US" sz="2000" b="1" dirty="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b="1" dirty="0">
                <a:latin typeface="Arial Unicode MS" panose="020B0604020202020204" pitchFamily="34" charset="-128"/>
                <a:ea typeface="Arial Unicode MS" panose="020B0604020202020204" pitchFamily="34" charset="-128"/>
                <a:cs typeface="Arial Unicode MS" panose="020B0604020202020204" pitchFamily="34" charset="-128"/>
              </a:rPr>
              <a:t>It is important to choose the right occupation in which a person can satisfy his own tastes, develop his talents and work with the best results.</a:t>
            </a:r>
            <a:endParaRPr lang="ru-RU" sz="2000" b="1"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pic>
        <p:nvPicPr>
          <p:cNvPr id="3" name="Picture 12" descr="http://inpress.ua/uploads/news/2013/11/06/0201cbe50e00c8f92b7ec24669f2e8bb3d33f3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4016" y="3736521"/>
            <a:ext cx="4645844" cy="26178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16" descr="https://im2-tub-ua.yandex.net/i?id=4e1f694b61cbd38d74c45b803b7e20d5-l&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1507" y="3956522"/>
            <a:ext cx="3452053" cy="25890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14" descr="http://nst.kneu.edu.ua/wp-content/uploads/2014/02/%D0%9A%D0%A3-%D1%96%D0%BC-%D0%91.%D0%93%D1%80%D1%96%D0%BD%D1%87%D0%B5%D0%BD%D0%BA%D0%B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414" y="4417454"/>
            <a:ext cx="3150121" cy="22346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18" descr="https://im0-tub-ua.yandex.net/i?id=f770a09e8b0881aa7e5ef6512bd1fc34-l&amp;n=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470" y="92228"/>
            <a:ext cx="4686881" cy="31416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9872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5156" y="4177562"/>
            <a:ext cx="6748530" cy="2246769"/>
          </a:xfrm>
          <a:prstGeom prst="rect">
            <a:avLst/>
          </a:prstGeom>
        </p:spPr>
        <p:txBody>
          <a:bodyPr wrap="square">
            <a:spAutoFit/>
          </a:bodyPr>
          <a:lstStyle/>
          <a:p>
            <a:endParaRPr lang="en-US" sz="2000" dirty="0" smtClean="0">
              <a:solidFill>
                <a:srgbClr val="FF0000"/>
              </a:solidFill>
              <a:latin typeface="Arial Black" panose="020B0A04020102020204" pitchFamily="34" charset="0"/>
              <a:cs typeface="Arial" panose="020B0604020202020204" pitchFamily="34" charset="0"/>
            </a:endParaRPr>
          </a:p>
          <a:p>
            <a:pPr marL="285750" indent="-285750">
              <a:buFont typeface="Wingdings" panose="05000000000000000000" pitchFamily="2" charset="2"/>
              <a:buChar char="§"/>
            </a:pPr>
            <a:r>
              <a:rPr lang="en-US" sz="2000" dirty="0">
                <a:latin typeface="Arial Narrow" panose="020B0606020202030204" pitchFamily="34" charset="0"/>
              </a:rPr>
              <a:t>the full or the most important use of the raw materials</a:t>
            </a:r>
            <a:r>
              <a:rPr lang="en-US" sz="2000" dirty="0" smtClean="0">
                <a:latin typeface="Arial Narrow" panose="020B0606020202030204" pitchFamily="34" charset="0"/>
              </a:rPr>
              <a:t>,</a:t>
            </a:r>
          </a:p>
          <a:p>
            <a:pPr marL="285750" indent="-285750">
              <a:buFont typeface="Wingdings" panose="05000000000000000000" pitchFamily="2" charset="2"/>
              <a:buChar char="§"/>
            </a:pPr>
            <a:r>
              <a:rPr lang="en-US" sz="2000" dirty="0">
                <a:latin typeface="Arial Narrow" panose="020B0606020202030204" pitchFamily="34" charset="0"/>
              </a:rPr>
              <a:t>the minimal usage of energy</a:t>
            </a:r>
            <a:r>
              <a:rPr lang="en-US" sz="2000" dirty="0" smtClean="0">
                <a:latin typeface="Arial Narrow" panose="020B0606020202030204" pitchFamily="34" charset="0"/>
              </a:rPr>
              <a:t>,</a:t>
            </a:r>
          </a:p>
          <a:p>
            <a:pPr marL="285750" indent="-285750">
              <a:buFont typeface="Wingdings" panose="05000000000000000000" pitchFamily="2" charset="2"/>
              <a:buChar char="§"/>
            </a:pPr>
            <a:r>
              <a:rPr lang="en-US" sz="2000" dirty="0">
                <a:latin typeface="Arial Narrow" panose="020B0606020202030204" pitchFamily="34" charset="0"/>
              </a:rPr>
              <a:t>the best exploitation of facilities</a:t>
            </a:r>
            <a:r>
              <a:rPr lang="en-US" sz="2000" dirty="0" smtClean="0">
                <a:latin typeface="Arial Narrow" panose="020B0606020202030204" pitchFamily="34" charset="0"/>
              </a:rPr>
              <a:t>,</a:t>
            </a:r>
          </a:p>
          <a:p>
            <a:pPr marL="285750" indent="-285750">
              <a:buFont typeface="Wingdings" panose="05000000000000000000" pitchFamily="2" charset="2"/>
              <a:buChar char="§"/>
            </a:pPr>
            <a:r>
              <a:rPr lang="en-US" sz="2000" dirty="0">
                <a:latin typeface="Arial Narrow" panose="020B0606020202030204" pitchFamily="34" charset="0"/>
              </a:rPr>
              <a:t>minimal waists which pollute the environment</a:t>
            </a:r>
            <a:r>
              <a:rPr lang="en-US" sz="2000" dirty="0" smtClean="0">
                <a:latin typeface="Arial Narrow" panose="020B0606020202030204" pitchFamily="34" charset="0"/>
              </a:rPr>
              <a:t>,</a:t>
            </a:r>
          </a:p>
          <a:p>
            <a:pPr marL="285750" indent="-285750">
              <a:buFont typeface="Wingdings" panose="05000000000000000000" pitchFamily="2" charset="2"/>
              <a:buChar char="§"/>
            </a:pPr>
            <a:r>
              <a:rPr lang="en-US" sz="2000" dirty="0">
                <a:latin typeface="Arial Narrow" panose="020B0606020202030204" pitchFamily="34" charset="0"/>
              </a:rPr>
              <a:t>providing the necessary conditions for those who work</a:t>
            </a:r>
            <a:r>
              <a:rPr lang="en-US" sz="2000" dirty="0" smtClean="0">
                <a:latin typeface="Arial Narrow" panose="020B0606020202030204" pitchFamily="34" charset="0"/>
              </a:rPr>
              <a:t>,</a:t>
            </a:r>
          </a:p>
          <a:p>
            <a:pPr marL="285750" indent="-285750">
              <a:buFont typeface="Wingdings" panose="05000000000000000000" pitchFamily="2" charset="2"/>
              <a:buChar char="§"/>
            </a:pPr>
            <a:r>
              <a:rPr lang="en-US" sz="2000" dirty="0">
                <a:latin typeface="Arial Narrow" panose="020B0606020202030204" pitchFamily="34" charset="0"/>
              </a:rPr>
              <a:t>the ability to control technological processes.</a:t>
            </a:r>
            <a:endParaRPr lang="en-US" sz="2000" dirty="0" smtClean="0">
              <a:latin typeface="Arial Narrow" panose="020B0606020202030204" pitchFamily="34" charset="0"/>
            </a:endParaRPr>
          </a:p>
        </p:txBody>
      </p:sp>
      <p:pic>
        <p:nvPicPr>
          <p:cNvPr id="4098" name="Picture 2" descr="https://im2-tub-ua.yandex.net/i?id=b070110fab8a57be9923b09d8dd97cd4-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2628" y="147960"/>
            <a:ext cx="4237811" cy="27925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20" descr="https://im3-tub-ua.yandex.net/i?id=d347e6860839af810e733a40e06847b5-l&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1165" y="2940506"/>
            <a:ext cx="3540661" cy="2360441"/>
          </a:xfrm>
          <a:prstGeom prst="rect">
            <a:avLst/>
          </a:prstGeom>
          <a:ln w="76200">
            <a:solidFill>
              <a:schemeClr val="tx1"/>
            </a:solidFill>
            <a:prstDash val="dash"/>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22" descr="http://www.novynybukovyny.com.ua/files/economy/474066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3214" y="4920962"/>
            <a:ext cx="2917225" cy="19370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124495" y="239769"/>
            <a:ext cx="6817218" cy="3785652"/>
          </a:xfrm>
          <a:prstGeom prst="rect">
            <a:avLst/>
          </a:prstGeom>
        </p:spPr>
        <p:txBody>
          <a:bodyPr wrap="square">
            <a:spAutoFit/>
          </a:bodyPr>
          <a:lstStyle/>
          <a:p>
            <a:r>
              <a:rPr lang="en-US" sz="2000" dirty="0">
                <a:solidFill>
                  <a:srgbClr val="FF0000"/>
                </a:solidFill>
                <a:latin typeface="Arial Black" panose="020B0A04020102020204" pitchFamily="34" charset="0"/>
                <a:cs typeface="Arial" panose="020B0604020202020204" pitchFamily="34" charset="0"/>
              </a:rPr>
              <a:t>In the conditions of  the scientific and technological progress the significance of highly qualified specialists is increasing. Our country has taken on a course toward the market economy. Highly qualified specialists have an important part to play in intensifying the national economy. In the work they are guided by the latest achievements in science and technology. </a:t>
            </a:r>
            <a:br>
              <a:rPr lang="en-US" sz="2000" dirty="0">
                <a:solidFill>
                  <a:srgbClr val="FF0000"/>
                </a:solidFill>
                <a:latin typeface="Arial Black" panose="020B0A04020102020204" pitchFamily="34" charset="0"/>
                <a:cs typeface="Arial" panose="020B0604020202020204" pitchFamily="34" charset="0"/>
              </a:rPr>
            </a:br>
            <a:r>
              <a:rPr lang="en-US" sz="2000" dirty="0">
                <a:solidFill>
                  <a:srgbClr val="FF0000"/>
                </a:solidFill>
                <a:latin typeface="Arial Black" panose="020B0A04020102020204" pitchFamily="34" charset="0"/>
                <a:cs typeface="Arial" panose="020B0604020202020204" pitchFamily="34" charset="0"/>
              </a:rPr>
              <a:t>The modern enterprise must be founded on the principles and laws of the new technological processes, which foresee</a:t>
            </a:r>
            <a:r>
              <a:rPr lang="uk-UA" sz="2000" dirty="0">
                <a:solidFill>
                  <a:srgbClr val="FF0000"/>
                </a:solidFill>
                <a:latin typeface="Arial Black" panose="020B0A04020102020204" pitchFamily="34" charset="0"/>
                <a:cs typeface="Arial" panose="020B0604020202020204" pitchFamily="34" charset="0"/>
              </a:rPr>
              <a:t>:</a:t>
            </a:r>
            <a:r>
              <a:rPr lang="en-US" sz="2000" dirty="0">
                <a:solidFill>
                  <a:srgbClr val="FF0000"/>
                </a:solidFill>
                <a:latin typeface="Arial Black" panose="020B0A04020102020204" pitchFamily="34" charset="0"/>
                <a:cs typeface="Arial" panose="020B0604020202020204" pitchFamily="34" charset="0"/>
              </a:rPr>
              <a:t> </a:t>
            </a:r>
          </a:p>
        </p:txBody>
      </p:sp>
    </p:spTree>
    <p:extLst>
      <p:ext uri="{BB962C8B-B14F-4D97-AF65-F5344CB8AC3E}">
        <p14:creationId xmlns:p14="http://schemas.microsoft.com/office/powerpoint/2010/main" val="18250416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098"/>
                                        </p:tgtEl>
                                        <p:attrNameLst>
                                          <p:attrName>style.visibility</p:attrName>
                                        </p:attrNameLst>
                                      </p:cBhvr>
                                      <p:to>
                                        <p:strVal val="visible"/>
                                      </p:to>
                                    </p:set>
                                    <p:anim calcmode="lin" valueType="num">
                                      <p:cBhvr>
                                        <p:cTn id="43" dur="500" fill="hold"/>
                                        <p:tgtEl>
                                          <p:spTgt spid="4098"/>
                                        </p:tgtEl>
                                        <p:attrNameLst>
                                          <p:attrName>ppt_w</p:attrName>
                                        </p:attrNameLst>
                                      </p:cBhvr>
                                      <p:tavLst>
                                        <p:tav tm="0">
                                          <p:val>
                                            <p:fltVal val="0"/>
                                          </p:val>
                                        </p:tav>
                                        <p:tav tm="100000">
                                          <p:val>
                                            <p:strVal val="#ppt_w"/>
                                          </p:val>
                                        </p:tav>
                                      </p:tavLst>
                                    </p:anim>
                                    <p:anim calcmode="lin" valueType="num">
                                      <p:cBhvr>
                                        <p:cTn id="44" dur="500" fill="hold"/>
                                        <p:tgtEl>
                                          <p:spTgt spid="4098"/>
                                        </p:tgtEl>
                                        <p:attrNameLst>
                                          <p:attrName>ppt_h</p:attrName>
                                        </p:attrNameLst>
                                      </p:cBhvr>
                                      <p:tavLst>
                                        <p:tav tm="0">
                                          <p:val>
                                            <p:fltVal val="0"/>
                                          </p:val>
                                        </p:tav>
                                        <p:tav tm="100000">
                                          <p:val>
                                            <p:strVal val="#ppt_h"/>
                                          </p:val>
                                        </p:tav>
                                      </p:tavLst>
                                    </p:anim>
                                    <p:animEffect transition="in" filter="fade">
                                      <p:cBhvr>
                                        <p:cTn id="45" dur="500"/>
                                        <p:tgtEl>
                                          <p:spTgt spid="4098"/>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strips(downLeft)">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900" decel="100000" fill="hold"/>
                                        <p:tgtEl>
                                          <p:spTgt spid="8"/>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63071" y="117693"/>
            <a:ext cx="6621586" cy="6370975"/>
          </a:xfrm>
          <a:prstGeom prst="rect">
            <a:avLst/>
          </a:prstGeom>
          <a:ln w="57150">
            <a:solidFill>
              <a:srgbClr val="FF0066"/>
            </a:solidFill>
            <a:prstDash val="lgDash"/>
          </a:ln>
        </p:spPr>
        <p:txBody>
          <a:bodyPr wrap="square">
            <a:spAutoFit/>
          </a:bodyPr>
          <a:lstStyle/>
          <a:p>
            <a:r>
              <a:rPr lang="en-US" sz="2400" dirty="0">
                <a:solidFill>
                  <a:srgbClr val="FFFF00"/>
                </a:solidFill>
                <a:latin typeface="Arial" panose="020B0604020202020204" pitchFamily="34" charset="0"/>
                <a:cs typeface="Arial" panose="020B0604020202020204" pitchFamily="34" charset="0"/>
              </a:rPr>
              <a:t>Highly qualified specialists have to know all about production, to make calculations, to keep to the international standards of the product quality. Only well-trained specialists can cope with their tasks in the practical work.</a:t>
            </a:r>
            <a:br>
              <a:rPr lang="en-US" sz="2400" dirty="0">
                <a:solidFill>
                  <a:srgbClr val="FFFF00"/>
                </a:solidFill>
                <a:latin typeface="Arial" panose="020B0604020202020204" pitchFamily="34" charset="0"/>
                <a:cs typeface="Arial" panose="020B0604020202020204" pitchFamily="34" charset="0"/>
              </a:rPr>
            </a:br>
            <a:r>
              <a:rPr lang="en-US" sz="2400" dirty="0">
                <a:solidFill>
                  <a:srgbClr val="FFFF00"/>
                </a:solidFill>
                <a:latin typeface="Arial" panose="020B0604020202020204" pitchFamily="34" charset="0"/>
                <a:cs typeface="Arial" panose="020B0604020202020204" pitchFamily="34" charset="0"/>
              </a:rPr>
              <a:t>They must have good</a:t>
            </a:r>
            <a:r>
              <a:rPr lang="uk-UA" sz="2400" dirty="0">
                <a:solidFill>
                  <a:srgbClr val="FFFF00"/>
                </a:solidFill>
                <a:latin typeface="Arial" panose="020B0604020202020204" pitchFamily="34" charset="0"/>
                <a:cs typeface="Arial" panose="020B0604020202020204" pitchFamily="34" charset="0"/>
              </a:rPr>
              <a:t> </a:t>
            </a:r>
            <a:r>
              <a:rPr lang="en-US" sz="2400" dirty="0">
                <a:solidFill>
                  <a:srgbClr val="FFFF00"/>
                </a:solidFill>
                <a:latin typeface="Arial" panose="020B0604020202020204" pitchFamily="34" charset="0"/>
                <a:cs typeface="Arial" panose="020B0604020202020204" pitchFamily="34" charset="0"/>
              </a:rPr>
              <a:t>knowledge of physics and mathematics, chemistry, computers, systems engineering computer aided design, management science, etc. They are trained in fundamental sciences and special subjects. Apart from the  teaching fundamentals, the students are offered a wide program of humanities. A  great attention is paid to such subjects as history, philosophy, economics, management, sociology as well as to the development of the scientific world outlook of the future specialists.</a:t>
            </a:r>
            <a:endParaRPr lang="ru-RU" sz="2400" dirty="0">
              <a:solidFill>
                <a:srgbClr val="FFFF00"/>
              </a:solidFill>
              <a:latin typeface="Arial" panose="020B0604020202020204" pitchFamily="34" charset="0"/>
              <a:cs typeface="Arial" panose="020B0604020202020204" pitchFamily="34" charset="0"/>
            </a:endParaRPr>
          </a:p>
        </p:txBody>
      </p:sp>
      <p:pic>
        <p:nvPicPr>
          <p:cNvPr id="3" name="Picture 2" descr="http://img.rufox.ru/files/big2/5511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40872" y="142444"/>
            <a:ext cx="2660925" cy="26609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4" descr="https://im3-tub-ua.yandex.net/i?id=b56246d067ea9aafc676a7038bf09f30-l&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08" y="334850"/>
            <a:ext cx="2533448" cy="18492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10" descr="http://zov.od.ua/i/ni/14146426525451bbdc60c5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08" y="5006427"/>
            <a:ext cx="2421228" cy="16130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6" descr="https://im1-tub-ua.yandex.net/i?id=59b838a2dafcc303e6753363f6379415-l&amp;n=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50" y="2803369"/>
            <a:ext cx="2381563" cy="15837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8" descr="https://1tulatv.ru/sites/default/files/00003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3969" y="3015648"/>
            <a:ext cx="2678879" cy="17305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12" descr="http://56orb.ru/sites/default/files/news/2013-07-06_0143/8824127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04143" y="4958484"/>
            <a:ext cx="2278533" cy="17089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7344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8288" y="452169"/>
            <a:ext cx="7190704" cy="6124754"/>
          </a:xfrm>
          <a:prstGeom prst="rect">
            <a:avLst/>
          </a:prstGeom>
        </p:spPr>
        <p:txBody>
          <a:bodyPr wrap="square">
            <a:spAutoFit/>
          </a:bodyPr>
          <a:lstStyle/>
          <a:p>
            <a:r>
              <a:rPr lang="en-US" sz="2800" b="1" dirty="0">
                <a:solidFill>
                  <a:schemeClr val="bg1">
                    <a:lumMod val="95000"/>
                    <a:lumOff val="5000"/>
                  </a:schemeClr>
                </a:solidFill>
                <a:latin typeface="Arial Narrow" panose="020B0606020202030204" pitchFamily="34" charset="0"/>
              </a:rPr>
              <a:t>Most employers prefer their workers to be able to speak and write English fluently. There are many multi-national companies in Ukraine who need work force, but they want and need the ones who are proficient in using the language, as they are going to deal on the international level.</a:t>
            </a:r>
            <a:br>
              <a:rPr lang="en-US" sz="2800" b="1" dirty="0">
                <a:solidFill>
                  <a:schemeClr val="bg1">
                    <a:lumMod val="95000"/>
                    <a:lumOff val="5000"/>
                  </a:schemeClr>
                </a:solidFill>
                <a:latin typeface="Arial Narrow" panose="020B0606020202030204" pitchFamily="34" charset="0"/>
              </a:rPr>
            </a:br>
            <a:r>
              <a:rPr lang="en-US" sz="2800" b="1" dirty="0">
                <a:solidFill>
                  <a:schemeClr val="bg1">
                    <a:lumMod val="95000"/>
                    <a:lumOff val="5000"/>
                  </a:schemeClr>
                </a:solidFill>
                <a:latin typeface="Arial Narrow" panose="020B0606020202030204" pitchFamily="34" charset="0"/>
              </a:rPr>
              <a:t>If you wish to be successful in International business, learning English is incredibly important. In many places such as Asia, Africa, and South America, the ability to  learn English will determine who will increase their living standards, and who will remain in poverty.</a:t>
            </a:r>
            <a:br>
              <a:rPr lang="en-US" sz="2800" b="1" dirty="0">
                <a:solidFill>
                  <a:schemeClr val="bg1">
                    <a:lumMod val="95000"/>
                    <a:lumOff val="5000"/>
                  </a:schemeClr>
                </a:solidFill>
                <a:latin typeface="Arial Narrow" panose="020B0606020202030204" pitchFamily="34" charset="0"/>
              </a:rPr>
            </a:br>
            <a:r>
              <a:rPr lang="en-US" sz="2800" b="1" dirty="0">
                <a:solidFill>
                  <a:schemeClr val="bg1">
                    <a:lumMod val="95000"/>
                    <a:lumOff val="5000"/>
                  </a:schemeClr>
                </a:solidFill>
                <a:latin typeface="Arial Narrow" panose="020B0606020202030204" pitchFamily="34" charset="0"/>
              </a:rPr>
              <a:t>All correspondences between offices in different countries is in English.</a:t>
            </a:r>
            <a:endParaRPr lang="ru-RU" sz="2800" b="1" dirty="0">
              <a:solidFill>
                <a:schemeClr val="bg1">
                  <a:lumMod val="95000"/>
                  <a:lumOff val="5000"/>
                </a:schemeClr>
              </a:solidFill>
              <a:latin typeface="Arial Narrow" panose="020B0606020202030204" pitchFamily="34" charset="0"/>
            </a:endParaRPr>
          </a:p>
        </p:txBody>
      </p:sp>
      <p:pic>
        <p:nvPicPr>
          <p:cNvPr id="13" name="Picture 2" descr="https://im3-tub-ua.yandex.net/i?id=55efe65e4305a5f5c98eaf8f6e8a9ba0-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601" y="284744"/>
            <a:ext cx="3613873" cy="27400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4" name="Picture 6" descr="http://english-study-online.ru/wp-content/uploads/2017/01/8197196c114b2df8e80b247e2c1762d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6084" y="3514546"/>
            <a:ext cx="3888390" cy="27275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94984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2225" y="722831"/>
            <a:ext cx="7100552" cy="5262979"/>
          </a:xfrm>
          <a:prstGeom prst="rect">
            <a:avLst/>
          </a:prstGeom>
          <a:ln w="38100">
            <a:solidFill>
              <a:srgbClr val="FFFFFF"/>
            </a:solidFill>
          </a:ln>
        </p:spPr>
        <p:txBody>
          <a:bodyPr wrap="square">
            <a:spAutoFit/>
          </a:bodyPr>
          <a:lstStyle/>
          <a:p>
            <a:r>
              <a:rPr lang="en-US" sz="2800" dirty="0">
                <a:solidFill>
                  <a:schemeClr val="bg1">
                    <a:lumMod val="95000"/>
                    <a:lumOff val="5000"/>
                  </a:schemeClr>
                </a:solidFill>
                <a:latin typeface="Arial" panose="020B0604020202020204" pitchFamily="34" charset="0"/>
                <a:cs typeface="Arial" panose="020B0604020202020204" pitchFamily="34" charset="0"/>
              </a:rPr>
              <a:t>In spite of the growth of Internet in various languages, English is the mainstay of the Internet users. This is the language in which most of the information  and websites are available.</a:t>
            </a:r>
            <a:br>
              <a:rPr lang="en-US" sz="2800" dirty="0">
                <a:solidFill>
                  <a:schemeClr val="bg1">
                    <a:lumMod val="95000"/>
                    <a:lumOff val="5000"/>
                  </a:schemeClr>
                </a:solidFill>
                <a:latin typeface="Arial" panose="020B0604020202020204" pitchFamily="34" charset="0"/>
                <a:cs typeface="Arial" panose="020B0604020202020204" pitchFamily="34" charset="0"/>
              </a:rPr>
            </a:br>
            <a:r>
              <a:rPr lang="en-US" sz="2800" dirty="0">
                <a:solidFill>
                  <a:schemeClr val="bg1">
                    <a:lumMod val="95000"/>
                    <a:lumOff val="5000"/>
                  </a:schemeClr>
                </a:solidFill>
                <a:latin typeface="Arial" panose="020B0604020202020204" pitchFamily="34" charset="0"/>
                <a:cs typeface="Arial" panose="020B0604020202020204" pitchFamily="34" charset="0"/>
              </a:rPr>
              <a:t>In many countries where English is not the native language, you are considered highly educated if you  can speak the language properly. You will be presented with a number of a career opportunities, and you will have a chance of staying at home to work, or you could travel abroad. </a:t>
            </a:r>
            <a:endParaRPr lang="ru-RU" sz="2800" dirty="0">
              <a:solidFill>
                <a:schemeClr val="bg1">
                  <a:lumMod val="95000"/>
                  <a:lumOff val="5000"/>
                </a:schemeClr>
              </a:solidFill>
              <a:latin typeface="Arial" panose="020B0604020202020204" pitchFamily="34" charset="0"/>
              <a:cs typeface="Arial" panose="020B0604020202020204" pitchFamily="34" charset="0"/>
            </a:endParaRPr>
          </a:p>
        </p:txBody>
      </p:sp>
      <p:pic>
        <p:nvPicPr>
          <p:cNvPr id="3" name="Picture 8" descr="http://www.reaction.org.ua/wp-content/uploads/2012/10/internet-800x4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695" y="722831"/>
            <a:ext cx="4193447" cy="25372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10" descr="https://im0-tub-ua.yandex.net/i?id=d7aadc7ebfb8a50b05c00f190e7f140b-l&amp;n=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6150" y="3657600"/>
            <a:ext cx="3695720" cy="25536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2496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303</TotalTime>
  <Words>428</Words>
  <Application>Microsoft Office PowerPoint</Application>
  <PresentationFormat>Довільний</PresentationFormat>
  <Paragraphs>17</Paragraphs>
  <Slides>7</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7</vt:i4>
      </vt:variant>
    </vt:vector>
  </HeadingPairs>
  <TitlesOfParts>
    <vt:vector size="8" baseType="lpstr">
      <vt:lpstr>Ион</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Юзер</dc:creator>
  <cp:lastModifiedBy>Владислав Мотузенко</cp:lastModifiedBy>
  <cp:revision>30</cp:revision>
  <dcterms:created xsi:type="dcterms:W3CDTF">2017-03-11T19:53:20Z</dcterms:created>
  <dcterms:modified xsi:type="dcterms:W3CDTF">2017-03-13T11:52:05Z</dcterms:modified>
</cp:coreProperties>
</file>