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29"/>
  </p:notesMasterIdLst>
  <p:sldIdLst>
    <p:sldId id="256" r:id="rId2"/>
    <p:sldId id="295" r:id="rId3"/>
    <p:sldId id="297" r:id="rId4"/>
    <p:sldId id="257" r:id="rId5"/>
    <p:sldId id="258" r:id="rId6"/>
    <p:sldId id="259" r:id="rId7"/>
    <p:sldId id="260" r:id="rId8"/>
    <p:sldId id="265" r:id="rId9"/>
    <p:sldId id="262" r:id="rId10"/>
    <p:sldId id="270" r:id="rId11"/>
    <p:sldId id="263" r:id="rId12"/>
    <p:sldId id="271" r:id="rId13"/>
    <p:sldId id="267" r:id="rId14"/>
    <p:sldId id="299" r:id="rId15"/>
    <p:sldId id="300" r:id="rId16"/>
    <p:sldId id="294" r:id="rId17"/>
    <p:sldId id="282" r:id="rId18"/>
    <p:sldId id="287" r:id="rId19"/>
    <p:sldId id="288" r:id="rId20"/>
    <p:sldId id="293" r:id="rId21"/>
    <p:sldId id="272" r:id="rId22"/>
    <p:sldId id="275" r:id="rId23"/>
    <p:sldId id="291" r:id="rId24"/>
    <p:sldId id="276" r:id="rId25"/>
    <p:sldId id="298" r:id="rId26"/>
    <p:sldId id="289" r:id="rId27"/>
    <p:sldId id="29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8889" autoAdjust="0"/>
  </p:normalViewPr>
  <p:slideViewPr>
    <p:cSldViewPr>
      <p:cViewPr varScale="1">
        <p:scale>
          <a:sx n="98" d="100"/>
          <a:sy n="98" d="100"/>
        </p:scale>
        <p:origin x="-3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BD0B7-C403-4125-A9D7-2B47329B020C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BE1B4-FD02-4CC4-8E4A-FE297450B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813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`</a:t>
            </a:r>
            <a:r>
              <a:rPr lang="uk-UA" dirty="0" smtClean="0"/>
              <a:t>ять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`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BE1B4-FD02-4CC4-8E4A-FE297450BFA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F46FAE5-8491-4336-9A97-F677C59295E1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BD63CFF-EA6E-428D-9B9E-C990A912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59" y="1844824"/>
            <a:ext cx="7603779" cy="265574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/>
            </a:r>
            <a:br>
              <a:rPr lang="uk-UA" sz="2400" b="1" dirty="0" smtClean="0">
                <a:solidFill>
                  <a:schemeClr val="tx1"/>
                </a:solidFill>
              </a:rPr>
            </a:br>
            <a:r>
              <a:rPr lang="uk-UA" sz="2400" dirty="0">
                <a:solidFill>
                  <a:schemeClr val="tx1"/>
                </a:solidFill>
              </a:rPr>
              <a:t/>
            </a:r>
            <a:br>
              <a:rPr lang="uk-UA" sz="2400" dirty="0">
                <a:solidFill>
                  <a:schemeClr val="tx1"/>
                </a:solidFill>
              </a:rPr>
            </a:br>
            <a:r>
              <a:rPr lang="uk-UA" sz="2400" dirty="0" smtClean="0">
                <a:solidFill>
                  <a:schemeClr val="tx1"/>
                </a:solidFill>
              </a:rPr>
              <a:t/>
            </a:r>
            <a:br>
              <a:rPr lang="uk-UA" sz="2400" dirty="0" smtClean="0">
                <a:solidFill>
                  <a:schemeClr val="tx1"/>
                </a:solidFill>
              </a:rPr>
            </a:br>
            <a:r>
              <a:rPr lang="uk-UA" sz="2400" b="1" dirty="0" smtClean="0">
                <a:solidFill>
                  <a:schemeClr val="tx1"/>
                </a:solidFill>
              </a:rPr>
              <a:t>Тема: Голокост. Історія і сучасність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429000"/>
            <a:ext cx="7200928" cy="2209800"/>
          </a:xfrm>
        </p:spPr>
        <p:txBody>
          <a:bodyPr>
            <a:normAutofit/>
          </a:bodyPr>
          <a:lstStyle/>
          <a:p>
            <a:pPr algn="l"/>
            <a:r>
              <a:rPr lang="uk-UA" sz="1600" b="1" dirty="0" smtClean="0"/>
              <a:t>Вчитель історії Одеської загальноосвітньої школи № 92</a:t>
            </a:r>
          </a:p>
          <a:p>
            <a:pPr algn="l"/>
            <a:r>
              <a:rPr lang="uk-UA" sz="1600" b="1" dirty="0" smtClean="0"/>
              <a:t> </a:t>
            </a:r>
            <a:r>
              <a:rPr lang="uk-UA" sz="1600" b="1" dirty="0" err="1" smtClean="0"/>
              <a:t>Аретинська</a:t>
            </a:r>
            <a:r>
              <a:rPr lang="uk-UA" sz="1600" b="1" dirty="0" smtClean="0"/>
              <a:t> Л.Б.</a:t>
            </a:r>
            <a:endParaRPr lang="ru-RU" sz="1600" b="1" dirty="0"/>
          </a:p>
        </p:txBody>
      </p:sp>
    </p:spTree>
    <p:extLst>
      <p:ext uri="{BB962C8B-B14F-4D97-AF65-F5344CB8AC3E}">
        <p14:creationId xmlns="" xmlns:p14="http://schemas.microsoft.com/office/powerpoint/2010/main" val="174340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/>
              <a:t>Питання для обговорення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8115328" cy="434023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uk-UA" sz="2000" dirty="0" smtClean="0"/>
              <a:t>В якому році відбулась остаточна окупація України?</a:t>
            </a:r>
          </a:p>
          <a:p>
            <a:r>
              <a:rPr lang="uk-UA" sz="2000" dirty="0"/>
              <a:t>У</a:t>
            </a:r>
            <a:r>
              <a:rPr lang="uk-UA" sz="2000" dirty="0" smtClean="0"/>
              <a:t> чому суть нацистського  “Нового порядку”?</a:t>
            </a:r>
          </a:p>
          <a:p>
            <a:r>
              <a:rPr lang="uk-UA" sz="2000" dirty="0" smtClean="0"/>
              <a:t>На які території було поділено територію України?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0826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2400" b="1" dirty="0" smtClean="0"/>
              <a:t>Окупаційний режим в Україні</a:t>
            </a:r>
            <a:endParaRPr lang="ru-RU" sz="2400" b="1" dirty="0"/>
          </a:p>
        </p:txBody>
      </p:sp>
      <p:pic>
        <p:nvPicPr>
          <p:cNvPr id="1026" name="Picture 2" descr="D:\Work_Dir\Users\Семинар\Международный семинар по Холокосту\Seminar\карта окупацыъ укрин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8618" y="1545096"/>
            <a:ext cx="8599630" cy="4955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642194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/>
              <a:t>Робота з картою “Окупаційний режим в Україні” та таблицею “територіально–адміністративний поділ України в період нацистської окупації (1941 – 1944 рр.) щодо регіональних особливостей історії Голокосту на теренах України”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2000" dirty="0" smtClean="0"/>
          </a:p>
          <a:p>
            <a:pPr marL="0" indent="0">
              <a:buNone/>
            </a:pPr>
            <a:r>
              <a:rPr lang="uk-UA" sz="2000" dirty="0" smtClean="0"/>
              <a:t>    Покажіть на карті зони окупації </a:t>
            </a:r>
          </a:p>
          <a:p>
            <a:r>
              <a:rPr lang="uk-UA" sz="2000" b="1" dirty="0" smtClean="0"/>
              <a:t>І група </a:t>
            </a:r>
            <a:r>
              <a:rPr lang="uk-UA" sz="2000" dirty="0" smtClean="0"/>
              <a:t>визначає особливості окупаційної влади на території Дистрикту “Галичина”.</a:t>
            </a:r>
          </a:p>
          <a:p>
            <a:r>
              <a:rPr lang="uk-UA" sz="2000" b="1" dirty="0" smtClean="0"/>
              <a:t>ІІ група </a:t>
            </a:r>
            <a:r>
              <a:rPr lang="uk-UA" sz="2000" dirty="0" smtClean="0"/>
              <a:t>визначає особливості окупаційного режиму щодо євреїв в </a:t>
            </a:r>
            <a:r>
              <a:rPr lang="uk-UA" sz="2000" dirty="0" err="1" smtClean="0"/>
              <a:t>в</a:t>
            </a:r>
            <a:r>
              <a:rPr lang="uk-UA" sz="2000" dirty="0" smtClean="0"/>
              <a:t> </a:t>
            </a:r>
            <a:r>
              <a:rPr lang="uk-UA" sz="2000" dirty="0" err="1" smtClean="0"/>
              <a:t>Рейхскомісаріаті</a:t>
            </a:r>
            <a:r>
              <a:rPr lang="uk-UA" sz="2000" dirty="0" smtClean="0"/>
              <a:t> “Україна”</a:t>
            </a:r>
          </a:p>
          <a:p>
            <a:r>
              <a:rPr lang="uk-UA" sz="2000" b="1" dirty="0" smtClean="0"/>
              <a:t>ІІІ група </a:t>
            </a:r>
            <a:r>
              <a:rPr lang="uk-UA" sz="2000" dirty="0" smtClean="0"/>
              <a:t>визначає особливості окупаційного режиму щодо євреїв в окупаційній зоні “</a:t>
            </a:r>
            <a:r>
              <a:rPr lang="uk-UA" sz="2000" dirty="0" err="1" smtClean="0"/>
              <a:t>Трансністрія</a:t>
            </a:r>
            <a:r>
              <a:rPr lang="uk-UA" sz="2000" dirty="0" smtClean="0"/>
              <a:t>”.</a:t>
            </a:r>
          </a:p>
          <a:p>
            <a:r>
              <a:rPr lang="uk-UA" sz="2000" b="1" dirty="0" smtClean="0"/>
              <a:t>І</a:t>
            </a:r>
            <a:r>
              <a:rPr lang="en-US" sz="2000" b="1" dirty="0" smtClean="0"/>
              <a:t>V</a:t>
            </a:r>
            <a:r>
              <a:rPr lang="uk-UA" sz="2000" b="1" dirty="0" smtClean="0"/>
              <a:t> група  </a:t>
            </a:r>
            <a:r>
              <a:rPr lang="uk-UA" sz="2000" dirty="0" smtClean="0"/>
              <a:t>визначає особливості окупаційного режиму щодо євреїв у військовій зоні окупації, теренах включених до складу Румунії, Угорщини.</a:t>
            </a:r>
          </a:p>
          <a:p>
            <a:pPr>
              <a:buNone/>
            </a:pPr>
            <a:r>
              <a:rPr lang="uk-UA" sz="2000" dirty="0" smtClean="0"/>
              <a:t>    Кожна група завершує свій виступ висновком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35280" cy="1143000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Питання для обговорення в загальному колі</a:t>
            </a:r>
            <a:endParaRPr lang="ru-RU" sz="28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/>
            <a:endParaRPr lang="uk-UA" sz="2000" dirty="0" smtClean="0"/>
          </a:p>
          <a:p>
            <a:pPr algn="just"/>
            <a:endParaRPr lang="uk-UA" sz="2000" dirty="0"/>
          </a:p>
          <a:p>
            <a:pPr algn="just"/>
            <a:r>
              <a:rPr lang="uk-UA" sz="2000" dirty="0" smtClean="0"/>
              <a:t>Проти кого були спрямовані перші </a:t>
            </a:r>
            <a:r>
              <a:rPr lang="uk-UA" sz="2000" dirty="0" err="1" smtClean="0"/>
              <a:t>“єврейські</a:t>
            </a:r>
            <a:r>
              <a:rPr lang="uk-UA" sz="2000" dirty="0" smtClean="0"/>
              <a:t> </a:t>
            </a:r>
            <a:r>
              <a:rPr lang="uk-UA" sz="2000" dirty="0" err="1" smtClean="0"/>
              <a:t>акції”</a:t>
            </a:r>
            <a:r>
              <a:rPr lang="uk-UA" sz="2000" dirty="0" smtClean="0"/>
              <a:t>?</a:t>
            </a:r>
          </a:p>
          <a:p>
            <a:pPr algn="just"/>
            <a:r>
              <a:rPr lang="uk-UA" sz="2000" dirty="0" smtClean="0"/>
              <a:t>Яким силам належала головна роль зі знищення мирного населення?</a:t>
            </a:r>
          </a:p>
          <a:p>
            <a:pPr algn="just"/>
            <a:r>
              <a:rPr lang="uk-UA" sz="2000" dirty="0" smtClean="0"/>
              <a:t>Чим пояснюється  особливо жорстока форма </a:t>
            </a:r>
            <a:r>
              <a:rPr lang="uk-UA" sz="2000" dirty="0" err="1" smtClean="0"/>
              <a:t>антиєврейського</a:t>
            </a:r>
            <a:r>
              <a:rPr lang="uk-UA" sz="2000" dirty="0" smtClean="0"/>
              <a:t> геноциду?</a:t>
            </a:r>
          </a:p>
          <a:p>
            <a:pPr algn="just"/>
            <a:r>
              <a:rPr lang="uk-UA" sz="2000" dirty="0" smtClean="0"/>
              <a:t>План “Ост” – </a:t>
            </a:r>
            <a:r>
              <a:rPr lang="uk-UA" sz="2000" dirty="0" err="1" smtClean="0"/>
              <a:t>знелюднення</a:t>
            </a:r>
            <a:r>
              <a:rPr lang="uk-UA" sz="2000" dirty="0" smtClean="0"/>
              <a:t> східних територій для переселення сюди німецьких колоністів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5"/>
            <a:ext cx="8260672" cy="952634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Трагедія  Бабиного  Яру  є спільною для українського та єврейського народу</a:t>
            </a:r>
            <a:br>
              <a:rPr lang="uk-UA" sz="2400" b="1" dirty="0" smtClean="0"/>
            </a:br>
            <a:r>
              <a:rPr lang="uk-UA" sz="2400" b="1" dirty="0" smtClean="0"/>
              <a:t>                                                   </a:t>
            </a:r>
            <a:r>
              <a:rPr lang="uk-UA" sz="1800" b="1" dirty="0" smtClean="0"/>
              <a:t>(Петро Порошенко)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643050"/>
            <a:ext cx="8001056" cy="46434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uk-UA" sz="2000" dirty="0" smtClean="0"/>
          </a:p>
          <a:p>
            <a:r>
              <a:rPr lang="uk-UA" sz="2000" dirty="0" smtClean="0"/>
              <a:t>Під час німецької окупації Києва в 1941 – 1943 роках  це урочище стало місцем масових розстрілів євреїв та </a:t>
            </a:r>
            <a:r>
              <a:rPr lang="uk-UA" sz="2000" dirty="0" err="1" smtClean="0"/>
              <a:t>ромів</a:t>
            </a:r>
            <a:r>
              <a:rPr lang="uk-UA" sz="2000" dirty="0" smtClean="0"/>
              <a:t>, радянських військовополонених, в</a:t>
            </a:r>
            <a:r>
              <a:rPr lang="en-US" sz="2000" dirty="0" smtClean="0"/>
              <a:t>`</a:t>
            </a:r>
            <a:r>
              <a:rPr lang="uk-UA" sz="2000" dirty="0" err="1" smtClean="0"/>
              <a:t>язнів</a:t>
            </a:r>
            <a:r>
              <a:rPr lang="uk-UA" sz="2000" dirty="0" smtClean="0"/>
              <a:t> </a:t>
            </a:r>
            <a:r>
              <a:rPr lang="uk-UA" sz="2000" dirty="0" err="1" smtClean="0"/>
              <a:t>Сирецького</a:t>
            </a:r>
            <a:r>
              <a:rPr lang="uk-UA" sz="2000" dirty="0" smtClean="0"/>
              <a:t> концтабору, підпільників, членів ОУН, душевнохворих, заручників.</a:t>
            </a:r>
          </a:p>
          <a:p>
            <a:r>
              <a:rPr lang="uk-UA" sz="2000" dirty="0" smtClean="0"/>
              <a:t>Кількість загиблих за різними даними, коливається від 150 до 200 тисяч осіб.</a:t>
            </a:r>
          </a:p>
          <a:p>
            <a:r>
              <a:rPr lang="uk-UA" sz="2000" dirty="0" smtClean="0"/>
              <a:t>75-річчя вшанування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 загиблих проходило безпосередньо в національному </a:t>
            </a:r>
            <a:r>
              <a:rPr lang="uk-UA" sz="2000" dirty="0" err="1" smtClean="0"/>
              <a:t>історико</a:t>
            </a:r>
            <a:r>
              <a:rPr lang="uk-UA" sz="2000" dirty="0" smtClean="0"/>
              <a:t> – меморіальному заповіднику «Бабин Яр» за участю президента та відомих дипломатів і представників європейських громад.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84752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8640"/>
            <a:ext cx="8229600" cy="1143000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Вбивство євреїв</a:t>
            </a:r>
            <a:endParaRPr lang="ru-RU" sz="2800" b="1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500993"/>
            <a:ext cx="2333579" cy="399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1428736"/>
            <a:ext cx="6286544" cy="44012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altLang="de-DE" sz="2000" dirty="0">
                <a:solidFill>
                  <a:prstClr val="black"/>
                </a:solidFill>
              </a:rPr>
              <a:t>О</a:t>
            </a:r>
            <a:r>
              <a:rPr lang="uk-UA" altLang="de-DE" sz="2000" dirty="0" smtClean="0">
                <a:solidFill>
                  <a:prstClr val="black"/>
                </a:solidFill>
              </a:rPr>
              <a:t>сновний глобальний ворог</a:t>
            </a:r>
            <a:r>
              <a:rPr lang="de-DE" altLang="de-DE" sz="2000" dirty="0" smtClean="0">
                <a:solidFill>
                  <a:prstClr val="black"/>
                </a:solidFill>
              </a:rPr>
              <a:t> </a:t>
            </a:r>
            <a:r>
              <a:rPr lang="uk-UA" altLang="de-DE" sz="2000" dirty="0" smtClean="0">
                <a:solidFill>
                  <a:prstClr val="black"/>
                </a:solidFill>
              </a:rPr>
              <a:t>у сприйнятті нацистів.</a:t>
            </a:r>
            <a:endParaRPr lang="de-DE" altLang="de-DE" sz="2000" dirty="0" smtClean="0">
              <a:solidFill>
                <a:prstClr val="black"/>
              </a:solidFill>
            </a:endParaRPr>
          </a:p>
          <a:p>
            <a:r>
              <a:rPr lang="uk-UA" altLang="de-DE" sz="2000" dirty="0" smtClean="0">
                <a:solidFill>
                  <a:prstClr val="black"/>
                </a:solidFill>
              </a:rPr>
              <a:t>Масові вбивства, починаючи </a:t>
            </a:r>
            <a:r>
              <a:rPr lang="de-DE" altLang="de-DE" sz="2000" dirty="0" smtClean="0">
                <a:solidFill>
                  <a:prstClr val="black"/>
                </a:solidFill>
              </a:rPr>
              <a:t>з</a:t>
            </a:r>
            <a:r>
              <a:rPr lang="uk-UA" altLang="de-DE" sz="2000" dirty="0" smtClean="0">
                <a:solidFill>
                  <a:prstClr val="black"/>
                </a:solidFill>
              </a:rPr>
              <a:t> вересня</a:t>
            </a:r>
            <a:r>
              <a:rPr lang="de-DE" altLang="de-DE" sz="2000" dirty="0" smtClean="0">
                <a:solidFill>
                  <a:prstClr val="black"/>
                </a:solidFill>
              </a:rPr>
              <a:t> 1939</a:t>
            </a:r>
            <a:r>
              <a:rPr lang="uk-UA" altLang="de-DE" sz="2000" dirty="0" smtClean="0">
                <a:solidFill>
                  <a:prstClr val="black"/>
                </a:solidFill>
              </a:rPr>
              <a:t>.</a:t>
            </a:r>
            <a:endParaRPr lang="de-DE" altLang="de-DE" sz="2000" dirty="0" smtClean="0">
              <a:solidFill>
                <a:prstClr val="black"/>
              </a:solidFill>
            </a:endParaRPr>
          </a:p>
          <a:p>
            <a:r>
              <a:rPr lang="uk-UA" altLang="de-DE" sz="2000" dirty="0" smtClean="0">
                <a:solidFill>
                  <a:prstClr val="black"/>
                </a:solidFill>
              </a:rPr>
              <a:t>Системні </a:t>
            </a:r>
            <a:r>
              <a:rPr lang="de-DE" altLang="de-DE" sz="2000" dirty="0" smtClean="0">
                <a:solidFill>
                  <a:prstClr val="black"/>
                </a:solidFill>
              </a:rPr>
              <a:t>–</a:t>
            </a:r>
            <a:r>
              <a:rPr lang="uk-UA" altLang="de-DE" sz="2000" dirty="0" smtClean="0">
                <a:solidFill>
                  <a:prstClr val="black"/>
                </a:solidFill>
              </a:rPr>
              <a:t> з червня 1941- 1944 рр.</a:t>
            </a:r>
          </a:p>
          <a:p>
            <a:r>
              <a:rPr lang="uk-UA" altLang="de-DE" sz="2000" dirty="0" smtClean="0">
                <a:solidFill>
                  <a:prstClr val="black"/>
                </a:solidFill>
              </a:rPr>
              <a:t>Безпрецедентні за масштабами та розмахом, навмисне вбивство дітей.</a:t>
            </a:r>
          </a:p>
          <a:p>
            <a:r>
              <a:rPr lang="uk-UA" sz="2000" dirty="0" smtClean="0">
                <a:solidFill>
                  <a:prstClr val="black"/>
                </a:solidFill>
              </a:rPr>
              <a:t>На терени </a:t>
            </a:r>
            <a:r>
              <a:rPr lang="uk-UA" sz="2000" dirty="0" err="1" smtClean="0">
                <a:solidFill>
                  <a:prstClr val="black"/>
                </a:solidFill>
              </a:rPr>
              <a:t>Рейхскомісаріату</a:t>
            </a:r>
            <a:r>
              <a:rPr lang="uk-UA" sz="2000" dirty="0" smtClean="0">
                <a:solidFill>
                  <a:prstClr val="black"/>
                </a:solidFill>
              </a:rPr>
              <a:t> припадає найбільша кількість жертв Голокосту в Україні.</a:t>
            </a:r>
          </a:p>
          <a:p>
            <a:r>
              <a:rPr lang="uk-UA" altLang="de-DE" sz="2000" dirty="0" smtClean="0">
                <a:solidFill>
                  <a:prstClr val="black"/>
                </a:solidFill>
              </a:rPr>
              <a:t>Символом масових злочинів проти людей, символом Голокосту в Європі став Бабин Яр у Києві.</a:t>
            </a:r>
          </a:p>
          <a:p>
            <a:r>
              <a:rPr lang="uk-UA" altLang="de-DE" sz="2000" dirty="0" smtClean="0">
                <a:solidFill>
                  <a:prstClr val="black"/>
                </a:solidFill>
              </a:rPr>
              <a:t>Загалом Україна втратила 70%  від кількості єврейського населення, що проживало тут до війни.</a:t>
            </a:r>
          </a:p>
          <a:p>
            <a:endParaRPr lang="uk-UA" altLang="de-DE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51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34752" cy="1309254"/>
          </a:xfrm>
        </p:spPr>
        <p:txBody>
          <a:bodyPr>
            <a:noAutofit/>
          </a:bodyPr>
          <a:lstStyle/>
          <a:p>
            <a:pPr algn="ctr"/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2400" b="1" dirty="0" smtClean="0"/>
              <a:t>“…В роки нацистської  окупації України врятувати єврея було справжнім подвигом, чи навіть героїзмом…”</a:t>
            </a:r>
            <a:r>
              <a:rPr lang="uk-UA" sz="1800" b="1" dirty="0" smtClean="0"/>
              <a:t/>
            </a:r>
            <a:br>
              <a:rPr lang="uk-UA" sz="1800" b="1" dirty="0" smtClean="0"/>
            </a:br>
            <a:r>
              <a:rPr lang="uk-UA" sz="1800" b="1" dirty="0" smtClean="0"/>
              <a:t>                                                                                                  </a:t>
            </a:r>
            <a:r>
              <a:rPr lang="uk-UA" sz="2000" b="1" dirty="0" smtClean="0"/>
              <a:t>Ярослав  Грицак </a:t>
            </a:r>
            <a:r>
              <a:rPr lang="uk-UA" sz="1800" b="1" dirty="0" smtClean="0"/>
              <a:t/>
            </a:r>
            <a:br>
              <a:rPr lang="uk-UA" sz="1800" b="1" dirty="0" smtClean="0"/>
            </a:b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uk-UA" b="1" dirty="0" smtClean="0"/>
              <a:t>    </a:t>
            </a:r>
            <a:r>
              <a:rPr lang="uk-UA" sz="2000" dirty="0" smtClean="0"/>
              <a:t>За даними музею </a:t>
            </a:r>
            <a:r>
              <a:rPr lang="uk-UA" sz="2000" dirty="0" err="1" smtClean="0"/>
              <a:t>Яд</a:t>
            </a:r>
            <a:r>
              <a:rPr lang="uk-UA" sz="2000" dirty="0" smtClean="0"/>
              <a:t> </a:t>
            </a:r>
            <a:r>
              <a:rPr lang="uk-UA" sz="2000" dirty="0" err="1" smtClean="0"/>
              <a:t>Вашем</a:t>
            </a:r>
            <a:r>
              <a:rPr lang="uk-UA" sz="2000" dirty="0" smtClean="0"/>
              <a:t> з Єрусалиму, який збирає відомості про праведників народів світу у 27 країнах Європи, де був Голокост, їх в Україні </a:t>
            </a:r>
            <a:r>
              <a:rPr lang="uk-UA" sz="2000" dirty="0" err="1" smtClean="0"/>
              <a:t>сьогоді</a:t>
            </a:r>
            <a:r>
              <a:rPr lang="uk-UA" sz="2000" dirty="0" smtClean="0"/>
              <a:t> більше, ніж дві з половиною тисячі. Ці люди врятували честь українського народу і української культури під час жахливих подій Другої світової війни на теренах Європи і нашої України.</a:t>
            </a:r>
          </a:p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 smtClean="0"/>
              <a:t>   </a:t>
            </a:r>
          </a:p>
          <a:p>
            <a:pPr algn="just">
              <a:buNone/>
            </a:pPr>
            <a:r>
              <a:rPr lang="uk-UA" sz="2000" dirty="0" smtClean="0"/>
              <a:t>     </a:t>
            </a:r>
            <a:r>
              <a:rPr lang="uk-UA" sz="2000" b="1" dirty="0" smtClean="0"/>
              <a:t>Чи вважаєте ви героями тих хто ціною смертельної небезпеки рятував життя інших? Відповідь обґрунтуйте.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 smtClean="0"/>
              <a:t>Євреї</a:t>
            </a:r>
            <a:r>
              <a:rPr lang="ru-RU" sz="2400" b="1" dirty="0" smtClean="0"/>
              <a:t> , як і </a:t>
            </a:r>
            <a:r>
              <a:rPr lang="ru-RU" sz="2400" b="1" dirty="0" err="1" smtClean="0"/>
              <a:t>інші</a:t>
            </a:r>
            <a:r>
              <a:rPr lang="ru-RU" sz="2400" b="1" dirty="0" smtClean="0"/>
              <a:t> народи,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вже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тривалий</a:t>
            </a:r>
            <a:r>
              <a:rPr lang="ru-RU" sz="2400" b="1" dirty="0" smtClean="0"/>
              <a:t> час </a:t>
            </a:r>
            <a:r>
              <a:rPr lang="ru-RU" sz="2400" b="1" dirty="0" err="1" smtClean="0"/>
              <a:t>живуть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теренах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жахливо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постраджали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нацистської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окупації</a:t>
            </a:r>
            <a:r>
              <a:rPr lang="ru-RU" sz="2400" b="1" dirty="0" smtClean="0"/>
              <a:t>, яка </a:t>
            </a:r>
            <a:r>
              <a:rPr lang="ru-RU" sz="2400" b="1" dirty="0" err="1" smtClean="0"/>
              <a:t>тривала</a:t>
            </a:r>
            <a:r>
              <a:rPr lang="ru-RU" sz="2400" b="1" dirty="0" smtClean="0"/>
              <a:t> на наших землях з 1941 по 1944р.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927123"/>
            <a:ext cx="8077200" cy="41990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uk-UA" dirty="0" smtClean="0"/>
              <a:t>   </a:t>
            </a:r>
          </a:p>
          <a:p>
            <a:pPr algn="just">
              <a:buNone/>
            </a:pPr>
            <a:endParaRPr lang="uk-UA" sz="2000" dirty="0"/>
          </a:p>
          <a:p>
            <a:pPr algn="just">
              <a:buNone/>
            </a:pPr>
            <a:r>
              <a:rPr lang="uk-UA" sz="2000" dirty="0" smtClean="0"/>
              <a:t>    </a:t>
            </a:r>
          </a:p>
          <a:p>
            <a:pPr algn="just">
              <a:buNone/>
            </a:pPr>
            <a:r>
              <a:rPr lang="uk-UA" sz="2000" dirty="0"/>
              <a:t> </a:t>
            </a:r>
            <a:r>
              <a:rPr lang="uk-UA" sz="2000" dirty="0" smtClean="0"/>
              <a:t>     Для більшості людей сучасності є зрозумілим і прийнятним той факт, що сьогодні у світі немає держави, де жили б представники лише одного народу. Ми повинні толерантно ставитись до інших культур.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2400" b="1" dirty="0" smtClean="0"/>
              <a:t>Завдання  для  групи  № 1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/>
              <a:t>С</a:t>
            </a:r>
            <a:r>
              <a:rPr lang="uk-UA" sz="2000" dirty="0" smtClean="0"/>
              <a:t>тівен Алан </a:t>
            </a:r>
            <a:r>
              <a:rPr lang="uk-UA" sz="2000" dirty="0"/>
              <a:t>С</a:t>
            </a:r>
            <a:r>
              <a:rPr lang="uk-UA" sz="2000" dirty="0" smtClean="0"/>
              <a:t>пілберг – американський кінорежисер, сценарист, трьохкратний лауреат премії  “Оскар”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7544" y="1844824"/>
            <a:ext cx="8327591" cy="47038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sz="2000" dirty="0" smtClean="0"/>
              <a:t>С. Спілберг згадує:   “….Я й не дуже хотів знати, що я єврей. Я зміг створити “Список  </a:t>
            </a:r>
            <a:r>
              <a:rPr lang="uk-UA" sz="2000" dirty="0" err="1" smtClean="0"/>
              <a:t>Шиндлера</a:t>
            </a:r>
            <a:r>
              <a:rPr lang="uk-UA" sz="2000" dirty="0" smtClean="0"/>
              <a:t>” лише тоді, коли перестав соромитися свого єврейського походження”. </a:t>
            </a:r>
            <a:br>
              <a:rPr lang="uk-UA" sz="2000" dirty="0" smtClean="0"/>
            </a:br>
            <a:r>
              <a:rPr lang="uk-UA" sz="2000" dirty="0" smtClean="0"/>
              <a:t>В одному з </a:t>
            </a:r>
            <a:r>
              <a:rPr lang="uk-UA" sz="2000" dirty="0" err="1" smtClean="0"/>
              <a:t>інтерв</a:t>
            </a:r>
            <a:r>
              <a:rPr lang="en-US" sz="2000" dirty="0" smtClean="0"/>
              <a:t>`</a:t>
            </a:r>
            <a:r>
              <a:rPr lang="uk-UA" sz="2000" dirty="0" smtClean="0"/>
              <a:t>ю відомий режисер розповідав про свою молодість: “…</a:t>
            </a:r>
            <a:r>
              <a:rPr lang="uk-UA" sz="2000" dirty="0" err="1" smtClean="0"/>
              <a:t>.Інколи</a:t>
            </a:r>
            <a:r>
              <a:rPr lang="uk-UA" sz="2000" dirty="0" smtClean="0"/>
              <a:t> діти називали мене і мою родину </a:t>
            </a:r>
            <a:r>
              <a:rPr lang="uk-UA" sz="2000" dirty="0" err="1" smtClean="0"/>
              <a:t>“брудними</a:t>
            </a:r>
            <a:r>
              <a:rPr lang="uk-UA" sz="2000" dirty="0" smtClean="0"/>
              <a:t> </a:t>
            </a:r>
            <a:r>
              <a:rPr lang="uk-UA" sz="2000" dirty="0" err="1" smtClean="0"/>
              <a:t>євреями”</a:t>
            </a:r>
            <a:r>
              <a:rPr lang="uk-UA" sz="2000" dirty="0" smtClean="0"/>
              <a:t>.  Тепер я знаю, чому люди можуть стати проти тебе. Лише тому, що вони не знають тебе і не знають, що в тебе на </a:t>
            </a:r>
            <a:r>
              <a:rPr lang="uk-UA" sz="2000" dirty="0" err="1" smtClean="0"/>
              <a:t>думці”</a:t>
            </a:r>
            <a:r>
              <a:rPr lang="uk-UA" sz="2000" dirty="0" smtClean="0"/>
              <a:t>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 smtClean="0"/>
          </a:p>
          <a:p>
            <a:pPr>
              <a:buNone/>
            </a:pPr>
            <a:r>
              <a:rPr lang="uk-UA" sz="2000" b="1" dirty="0" smtClean="0"/>
              <a:t>    Чи згодні ви з цими словами? Чому?</a:t>
            </a:r>
          </a:p>
          <a:p>
            <a:pPr>
              <a:buNone/>
            </a:pPr>
            <a:r>
              <a:rPr lang="uk-UA" sz="2000" b="1" dirty="0" smtClean="0"/>
              <a:t>    Відповідь </a:t>
            </a:r>
            <a:r>
              <a:rPr lang="uk-UA" sz="2000" b="1" dirty="0" err="1" smtClean="0"/>
              <a:t>обгрунтуйте</a:t>
            </a:r>
            <a:r>
              <a:rPr lang="uk-UA" sz="2000" b="1" dirty="0" smtClean="0"/>
              <a:t>. </a:t>
            </a:r>
            <a:endParaRPr lang="ru-RU" sz="2000" b="1" dirty="0"/>
          </a:p>
        </p:txBody>
      </p:sp>
      <p:pic>
        <p:nvPicPr>
          <p:cNvPr id="4" name="Picture 2" descr="E:\Уроки Холокоста\is-steven-spielberg-best-known-as-an-actorfilm-writer-or-film-dir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2538" y="4357694"/>
            <a:ext cx="1313213" cy="1974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dirty="0" err="1" smtClean="0"/>
              <a:t>Завдання</a:t>
            </a:r>
            <a:r>
              <a:rPr lang="ru-RU" sz="2400" b="1" dirty="0" smtClean="0"/>
              <a:t> для </a:t>
            </a:r>
            <a:r>
              <a:rPr lang="ru-RU" sz="2400" b="1" dirty="0" err="1" smtClean="0"/>
              <a:t>групи</a:t>
            </a:r>
            <a:r>
              <a:rPr lang="ru-RU" sz="2400" b="1" dirty="0" smtClean="0"/>
              <a:t>  № 1</a:t>
            </a:r>
            <a:br>
              <a:rPr lang="ru-RU" sz="2400" b="1" dirty="0" smtClean="0"/>
            </a:br>
            <a:r>
              <a:rPr lang="ru-RU" sz="2000" dirty="0" err="1" smtClean="0"/>
              <a:t>Що</a:t>
            </a:r>
            <a:r>
              <a:rPr lang="ru-RU" sz="2000" dirty="0" smtClean="0"/>
              <a:t> на </a:t>
            </a:r>
            <a:r>
              <a:rPr lang="ru-RU" sz="2000" dirty="0" err="1" smtClean="0"/>
              <a:t>плакаті</a:t>
            </a:r>
            <a:r>
              <a:rPr lang="ru-RU" sz="2000" dirty="0" smtClean="0"/>
              <a:t> </a:t>
            </a:r>
            <a:r>
              <a:rPr lang="ru-RU" sz="2000" dirty="0" err="1" smtClean="0"/>
              <a:t>вказує</a:t>
            </a:r>
            <a:r>
              <a:rPr lang="ru-RU" sz="2000" dirty="0" smtClean="0"/>
              <a:t> на тему </a:t>
            </a:r>
            <a:r>
              <a:rPr lang="ru-RU" sz="2000" dirty="0" err="1" smtClean="0"/>
              <a:t>фільму</a:t>
            </a:r>
            <a:r>
              <a:rPr lang="ru-RU" sz="2000" dirty="0" smtClean="0"/>
              <a:t> ?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                        </a:t>
            </a:r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/>
          </a:p>
        </p:txBody>
      </p:sp>
      <p:pic>
        <p:nvPicPr>
          <p:cNvPr id="6" name="Picture 3" descr="E:\Уроки Холокоста\Image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1" y="2080453"/>
            <a:ext cx="3643338" cy="4420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2800" b="1" dirty="0" smtClean="0"/>
              <a:t>Мета: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0"/>
            <a:r>
              <a:rPr lang="uk-UA" sz="1600" dirty="0" smtClean="0"/>
              <a:t>познайомити учнів з аспектами вивчення  історії  Голокосту;</a:t>
            </a:r>
            <a:endParaRPr lang="ru-RU" sz="1600" dirty="0" smtClean="0"/>
          </a:p>
          <a:p>
            <a:pPr lvl="0"/>
            <a:r>
              <a:rPr lang="uk-UA" sz="1600" dirty="0" smtClean="0"/>
              <a:t>продемонструвати важливість історичної </a:t>
            </a:r>
            <a:r>
              <a:rPr lang="uk-UA" sz="1600" dirty="0" err="1" smtClean="0"/>
              <a:t>пам</a:t>
            </a:r>
            <a:r>
              <a:rPr lang="ru-RU" sz="1600" dirty="0" smtClean="0"/>
              <a:t>`</a:t>
            </a:r>
            <a:r>
              <a:rPr lang="uk-UA" sz="1600" dirty="0" smtClean="0"/>
              <a:t>яті;</a:t>
            </a:r>
            <a:endParaRPr lang="ru-RU" sz="1600" dirty="0" smtClean="0"/>
          </a:p>
          <a:p>
            <a:pPr lvl="0"/>
            <a:r>
              <a:rPr lang="uk-UA" sz="1600" dirty="0" smtClean="0"/>
              <a:t>визначати динаміку розвитку подій;</a:t>
            </a:r>
            <a:endParaRPr lang="ru-RU" sz="1600" dirty="0" smtClean="0"/>
          </a:p>
          <a:p>
            <a:pPr lvl="0"/>
            <a:r>
              <a:rPr lang="uk-UA" sz="1600" dirty="0" smtClean="0"/>
              <a:t>продовжити формувати поняття: </a:t>
            </a:r>
            <a:r>
              <a:rPr lang="uk-UA" sz="1600" dirty="0" err="1" smtClean="0"/>
              <a:t>“упередження</a:t>
            </a:r>
            <a:r>
              <a:rPr lang="uk-UA" sz="1600" dirty="0" smtClean="0"/>
              <a:t>», «дискримінація», «нацизм», «Голокост», </a:t>
            </a:r>
            <a:r>
              <a:rPr lang="uk-UA" sz="1600" dirty="0" err="1" smtClean="0"/>
              <a:t>“антисемітизм”</a:t>
            </a:r>
            <a:r>
              <a:rPr lang="uk-UA" sz="1600" dirty="0" smtClean="0"/>
              <a:t>, </a:t>
            </a:r>
            <a:r>
              <a:rPr lang="uk-UA" sz="1600" dirty="0" err="1" smtClean="0"/>
              <a:t>“ісламофобія”</a:t>
            </a:r>
            <a:r>
              <a:rPr lang="uk-UA" sz="1600" dirty="0" smtClean="0"/>
              <a:t>, «расизм»,  «неонацизм» та </a:t>
            </a:r>
            <a:r>
              <a:rPr lang="uk-UA" sz="1600" dirty="0" err="1" smtClean="0"/>
              <a:t>інш</a:t>
            </a:r>
            <a:r>
              <a:rPr lang="uk-UA" sz="1600" dirty="0" smtClean="0"/>
              <a:t>.;</a:t>
            </a:r>
            <a:endParaRPr lang="ru-RU" sz="1600" dirty="0" smtClean="0"/>
          </a:p>
          <a:p>
            <a:pPr lvl="0"/>
            <a:r>
              <a:rPr lang="uk-UA" sz="1600" dirty="0" smtClean="0"/>
              <a:t>розвивати навички роботи з письмовими та візуальними джерелами інформації;</a:t>
            </a:r>
            <a:endParaRPr lang="ru-RU" sz="1600" dirty="0" smtClean="0"/>
          </a:p>
          <a:p>
            <a:pPr lvl="0"/>
            <a:r>
              <a:rPr lang="uk-UA" sz="1600" dirty="0" smtClean="0"/>
              <a:t>визначати зміни у житті людей, політиці;</a:t>
            </a:r>
            <a:endParaRPr lang="ru-RU" sz="1600" dirty="0" smtClean="0"/>
          </a:p>
          <a:p>
            <a:pPr lvl="0"/>
            <a:r>
              <a:rPr lang="uk-UA" sz="1600" dirty="0" smtClean="0"/>
              <a:t>формувати  вміння аналізувати, пояснювати історичні факти;</a:t>
            </a:r>
            <a:endParaRPr lang="ru-RU" sz="1600" dirty="0" smtClean="0"/>
          </a:p>
          <a:p>
            <a:pPr lvl="0"/>
            <a:r>
              <a:rPr lang="uk-UA" sz="1600" dirty="0" smtClean="0"/>
              <a:t>розвивати </a:t>
            </a:r>
            <a:r>
              <a:rPr lang="uk-UA" sz="1600" dirty="0" err="1" smtClean="0"/>
              <a:t>картоаналітичні</a:t>
            </a:r>
            <a:r>
              <a:rPr lang="uk-UA" sz="1600" dirty="0" smtClean="0"/>
              <a:t> уміння;</a:t>
            </a:r>
            <a:endParaRPr lang="ru-RU" sz="1600" dirty="0" smtClean="0"/>
          </a:p>
          <a:p>
            <a:pPr lvl="0"/>
            <a:r>
              <a:rPr lang="uk-UA" sz="1600" dirty="0" err="1" smtClean="0"/>
              <a:t>наприкладі</a:t>
            </a:r>
            <a:r>
              <a:rPr lang="uk-UA" sz="1600" dirty="0" smtClean="0"/>
              <a:t> історії Другої світової війни, Голокосту, а також сучасних подій показати особисту відповідальність за ставлення до іншого, розкрити механізм маніпуляції людьми, формувати критичне мислення, громадянську позицію, особисту відповідальність;</a:t>
            </a:r>
            <a:endParaRPr lang="ru-RU" sz="1600" dirty="0" smtClean="0"/>
          </a:p>
          <a:p>
            <a:pPr lvl="0"/>
            <a:r>
              <a:rPr lang="uk-UA" sz="1600" dirty="0" smtClean="0"/>
              <a:t>акцентувати увагу на проблемі розуміння Голокосту і його історичних уроків;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	</a:t>
            </a:r>
          </a:p>
          <a:p>
            <a:endParaRPr lang="uk-UA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uk-UA" sz="2400" b="1" dirty="0" smtClean="0"/>
              <a:t>Завдання для  групи № 2</a:t>
            </a: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2000" dirty="0" smtClean="0"/>
              <a:t>27 січня - день </a:t>
            </a:r>
            <a:r>
              <a:rPr lang="uk-UA" sz="2000" dirty="0" err="1" smtClean="0"/>
              <a:t>пам</a:t>
            </a:r>
            <a:r>
              <a:rPr lang="en-US" sz="2000" dirty="0" smtClean="0"/>
              <a:t>’</a:t>
            </a:r>
            <a:r>
              <a:rPr lang="uk-UA" sz="2000" dirty="0" smtClean="0"/>
              <a:t>яті  Голокосту у всіх країнах.</a:t>
            </a:r>
            <a:br>
              <a:rPr lang="uk-UA" sz="2000" dirty="0" smtClean="0"/>
            </a:br>
            <a:r>
              <a:rPr lang="uk-UA" sz="2000" dirty="0" smtClean="0"/>
              <a:t>Чому ООН обрала 27 січня?</a:t>
            </a:r>
            <a:br>
              <a:rPr lang="uk-UA" sz="2000" dirty="0" smtClean="0"/>
            </a:br>
            <a:r>
              <a:rPr lang="uk-UA" sz="2000" dirty="0" smtClean="0"/>
              <a:t>Якої ви думки про цей день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яті?</a:t>
            </a:r>
            <a:endParaRPr lang="ru-RU" sz="2000" dirty="0"/>
          </a:p>
        </p:txBody>
      </p:sp>
      <p:pic>
        <p:nvPicPr>
          <p:cNvPr id="4" name="Picture 2" descr="E:\Уроки Холокоста\Image-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57202" y="1676934"/>
            <a:ext cx="4667596" cy="4372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299" y="188640"/>
            <a:ext cx="8507288" cy="1210146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/>
              <a:t>Завдання  для групи № 3</a:t>
            </a: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2200" dirty="0" smtClean="0"/>
              <a:t>Про  що розповідає  ця фотографія?</a:t>
            </a:r>
            <a:br>
              <a:rPr lang="uk-UA" sz="2200" dirty="0" smtClean="0"/>
            </a:br>
            <a:r>
              <a:rPr lang="uk-UA" sz="2200" dirty="0" smtClean="0"/>
              <a:t>Неонацисти стверджують, що євреї самі вигадали Голокост. В чому небезпека таких тверджень?</a:t>
            </a:r>
            <a:endParaRPr lang="ru-RU" sz="2200" dirty="0"/>
          </a:p>
        </p:txBody>
      </p:sp>
      <p:pic>
        <p:nvPicPr>
          <p:cNvPr id="1026" name="Picture 2" descr="E:\Уроки Холокоста\Image-0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195662" y="1600200"/>
            <a:ext cx="5990675" cy="4525963"/>
          </a:xfrm>
          <a:prstGeom prst="rect">
            <a:avLst/>
          </a:prstGeom>
          <a:noFill/>
        </p:spPr>
      </p:pic>
      <p:pic>
        <p:nvPicPr>
          <p:cNvPr id="4" name="Picture 2" descr="E:\Уроки Холокоста\Image-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7001" y="1484784"/>
            <a:ext cx="6481186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1763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sz="2700" b="1" dirty="0" smtClean="0"/>
              <a:t>Завдання для групи № 4</a:t>
            </a: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2200" dirty="0" smtClean="0"/>
              <a:t>Поясніть , яке відношення  має  расизм  до  </a:t>
            </a:r>
            <a:r>
              <a:rPr lang="uk-UA" sz="2200" dirty="0" err="1" smtClean="0"/>
              <a:t>Аушвіцу</a:t>
            </a: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200" dirty="0" smtClean="0"/>
              <a:t>Як вам цей плакат? Поясніть , як ви його розумієте</a:t>
            </a:r>
            <a:br>
              <a:rPr lang="uk-UA" sz="2200" dirty="0" smtClean="0"/>
            </a:br>
            <a:endParaRPr lang="ru-RU" sz="2200" dirty="0"/>
          </a:p>
        </p:txBody>
      </p:sp>
      <p:pic>
        <p:nvPicPr>
          <p:cNvPr id="4098" name="Picture 2" descr="E:\Уроки Холокоста\Image-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492016" y="1600200"/>
            <a:ext cx="339796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Autofit/>
          </a:bodyPr>
          <a:lstStyle/>
          <a:p>
            <a:r>
              <a:rPr lang="ru-RU" sz="2400" b="1" dirty="0" err="1" smtClean="0"/>
              <a:t>Питання</a:t>
            </a:r>
            <a:r>
              <a:rPr lang="ru-RU" sz="2400" b="1" dirty="0" smtClean="0"/>
              <a:t>  для  </a:t>
            </a:r>
            <a:r>
              <a:rPr lang="ru-RU" sz="2400" b="1" dirty="0" err="1" smtClean="0"/>
              <a:t>обговорення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загальному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колі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uk-UA" sz="2000" dirty="0" smtClean="0"/>
              <a:t>З  якими поняттями  </a:t>
            </a:r>
            <a:r>
              <a:rPr lang="uk-UA" sz="2000" dirty="0" err="1" smtClean="0"/>
              <a:t>пов</a:t>
            </a:r>
            <a:r>
              <a:rPr lang="en-US" sz="2000" dirty="0" smtClean="0"/>
              <a:t>`</a:t>
            </a:r>
            <a:r>
              <a:rPr lang="uk-UA" sz="2000" dirty="0" err="1" smtClean="0"/>
              <a:t>язані</a:t>
            </a:r>
            <a:r>
              <a:rPr lang="uk-UA" sz="2000" dirty="0" smtClean="0"/>
              <a:t>  ці фотографії та плакати?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Picture 3" descr="E:\Уроки Холокоста\Image-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4572008"/>
            <a:ext cx="2357454" cy="1836012"/>
          </a:xfrm>
          <a:prstGeom prst="rect">
            <a:avLst/>
          </a:prstGeom>
          <a:noFill/>
        </p:spPr>
      </p:pic>
      <p:pic>
        <p:nvPicPr>
          <p:cNvPr id="6" name="Picture 2" descr="C:\Users\Администратор\Desktop\Документі с рабочего стола\Мои Документы\История\ксенофобия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214553"/>
            <a:ext cx="2214578" cy="1785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Уроки Холокоста\Image-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858296"/>
            <a:ext cx="2143140" cy="2427959"/>
          </a:xfrm>
          <a:prstGeom prst="rect">
            <a:avLst/>
          </a:prstGeom>
          <a:noFill/>
        </p:spPr>
      </p:pic>
      <p:pic>
        <p:nvPicPr>
          <p:cNvPr id="8" name="Picture 2" descr="E:\Уроки Холокоста\Image-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2113935"/>
            <a:ext cx="2213167" cy="2029445"/>
          </a:xfrm>
          <a:prstGeom prst="rect">
            <a:avLst/>
          </a:prstGeom>
          <a:noFill/>
        </p:spPr>
      </p:pic>
      <p:pic>
        <p:nvPicPr>
          <p:cNvPr id="10" name="Picture 2" descr="F:\76933793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942" y="4643446"/>
            <a:ext cx="2143432" cy="1714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Уроки Холокоста\Image-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4500570"/>
            <a:ext cx="2301657" cy="1785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/>
              <a:t>Робота в групах з </a:t>
            </a:r>
            <a:r>
              <a:rPr lang="uk-UA" sz="2400" b="1" dirty="0" err="1" smtClean="0"/>
              <a:t>постерами</a:t>
            </a:r>
            <a:r>
              <a:rPr lang="uk-UA" sz="2400" b="1" dirty="0" smtClean="0"/>
              <a:t> 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Виберіть  </a:t>
            </a:r>
            <a:r>
              <a:rPr lang="uk-UA" sz="2000" dirty="0" err="1" smtClean="0"/>
              <a:t>постер</a:t>
            </a:r>
            <a:r>
              <a:rPr lang="uk-UA" sz="2000" dirty="0" smtClean="0"/>
              <a:t>,  який  сподобався </a:t>
            </a:r>
            <a:r>
              <a:rPr lang="en-US" sz="2000" dirty="0" smtClean="0"/>
              <a:t> </a:t>
            </a:r>
            <a:r>
              <a:rPr lang="ru-RU" sz="2000" dirty="0" smtClean="0"/>
              <a:t>вам </a:t>
            </a:r>
            <a:r>
              <a:rPr lang="uk-UA" sz="2000" dirty="0" smtClean="0"/>
              <a:t> найбільше.  </a:t>
            </a:r>
            <a:br>
              <a:rPr lang="uk-UA" sz="2000" dirty="0" smtClean="0"/>
            </a:br>
            <a:r>
              <a:rPr lang="uk-UA" sz="2000" dirty="0" smtClean="0"/>
              <a:t>Відповідь  обґрунтуйте.</a:t>
            </a:r>
            <a:endParaRPr lang="ru-RU" sz="2800" dirty="0"/>
          </a:p>
        </p:txBody>
      </p:sp>
      <p:pic>
        <p:nvPicPr>
          <p:cNvPr id="5125" name="Picture 5" descr="E:\Уроки Холокоста\Image-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82600" y="1600200"/>
            <a:ext cx="321679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/>
              <a:t>Основні положення Декларації принципів толерантності, проголошеної ЮНЕСКО </a:t>
            </a:r>
            <a:br>
              <a:rPr lang="uk-UA" sz="2400" b="1" dirty="0" smtClean="0"/>
            </a:br>
            <a:r>
              <a:rPr lang="uk-UA" sz="2400" b="1" dirty="0" smtClean="0"/>
              <a:t>16 листопада 1995р.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uk-UA" sz="2000" dirty="0" smtClean="0"/>
          </a:p>
          <a:p>
            <a:pPr algn="just"/>
            <a:r>
              <a:rPr lang="uk-UA" sz="2000" dirty="0"/>
              <a:t>Т</a:t>
            </a:r>
            <a:r>
              <a:rPr lang="uk-UA" sz="2000" dirty="0" smtClean="0"/>
              <a:t>олерантність – повага, сприйняття та розуміння різноманіття культур нашого світу, форм самовираження та самовиявлення людської особистості;</a:t>
            </a:r>
          </a:p>
          <a:p>
            <a:pPr algn="just"/>
            <a:r>
              <a:rPr lang="uk-UA" sz="2000" dirty="0"/>
              <a:t>Т</a:t>
            </a:r>
            <a:r>
              <a:rPr lang="uk-UA" sz="2000" dirty="0" smtClean="0"/>
              <a:t>олерантність – активна позиція, що формується на основі визнання універсальних прав і свобод людини;</a:t>
            </a:r>
          </a:p>
          <a:p>
            <a:pPr algn="just"/>
            <a:r>
              <a:rPr lang="uk-UA" sz="2000" dirty="0"/>
              <a:t>Т</a:t>
            </a:r>
            <a:r>
              <a:rPr lang="uk-UA" sz="2000" dirty="0" smtClean="0"/>
              <a:t>олерантність розумний компроміс між культурами й готовність приймати інші погляди і цінності; визнання різних етнічних та релігійних груп;</a:t>
            </a:r>
          </a:p>
          <a:p>
            <a:pPr algn="just"/>
            <a:r>
              <a:rPr lang="uk-UA" sz="2000" dirty="0"/>
              <a:t>Н</a:t>
            </a:r>
            <a:r>
              <a:rPr lang="uk-UA" sz="2000" dirty="0" smtClean="0"/>
              <a:t>а державному рівні реалізація принципу толерантності передбачає існування справедливого та неупередженого законодавства, дотримання правопорядку, доступності економічних та соціальних можливостей для кожної людини без будь – якої дискримінації.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/>
              <a:t>Підсумкові запитання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uk-UA" sz="2400" dirty="0" smtClean="0"/>
          </a:p>
          <a:p>
            <a:endParaRPr lang="uk-UA" sz="2400" dirty="0"/>
          </a:p>
          <a:p>
            <a:r>
              <a:rPr lang="uk-UA" sz="2400" dirty="0" smtClean="0"/>
              <a:t>Чому нас вчить історія Голокосту?</a:t>
            </a:r>
            <a:endParaRPr lang="ru-RU" sz="2400" dirty="0" smtClean="0"/>
          </a:p>
          <a:p>
            <a:r>
              <a:rPr lang="uk-UA" sz="2400" dirty="0" smtClean="0"/>
              <a:t>Чи потрібно зберігати </a:t>
            </a:r>
            <a:r>
              <a:rPr lang="uk-UA" sz="2400" dirty="0" err="1" smtClean="0"/>
              <a:t>пам</a:t>
            </a:r>
            <a:r>
              <a:rPr lang="en-US" sz="2400" dirty="0" smtClean="0"/>
              <a:t>`</a:t>
            </a:r>
            <a:r>
              <a:rPr lang="uk-UA" sz="2400" dirty="0" err="1" smtClean="0"/>
              <a:t>ятні</a:t>
            </a:r>
            <a:r>
              <a:rPr lang="uk-UA" sz="2400" dirty="0" smtClean="0"/>
              <a:t> місця, свідчення людей, які пережили Голокост?</a:t>
            </a:r>
            <a:endParaRPr lang="ru-RU" sz="2400" dirty="0" smtClean="0"/>
          </a:p>
          <a:p>
            <a:r>
              <a:rPr lang="ru-RU" sz="2400" dirty="0" err="1" smtClean="0"/>
              <a:t>Що</a:t>
            </a:r>
            <a:r>
              <a:rPr lang="ru-RU" sz="2400" dirty="0" smtClean="0"/>
              <a:t> ми </a:t>
            </a:r>
            <a:r>
              <a:rPr lang="ru-RU" sz="2400" dirty="0" err="1" smtClean="0"/>
              <a:t>можемо</a:t>
            </a:r>
            <a:r>
              <a:rPr lang="ru-RU" sz="2400" dirty="0" smtClean="0"/>
              <a:t> </a:t>
            </a:r>
            <a:r>
              <a:rPr lang="ru-RU" sz="2400" dirty="0" err="1" smtClean="0"/>
              <a:t>зробити</a:t>
            </a:r>
            <a:r>
              <a:rPr lang="ru-RU" sz="2400" dirty="0" smtClean="0"/>
              <a:t> для </a:t>
            </a:r>
            <a:r>
              <a:rPr lang="ru-RU" sz="2400" dirty="0" err="1" smtClean="0"/>
              <a:t>цього</a:t>
            </a:r>
            <a:r>
              <a:rPr lang="ru-RU" sz="2400" dirty="0" smtClean="0"/>
              <a:t>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 smtClean="0"/>
              <a:t>Список використаної літератури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AutoNum type="arabicPeriod"/>
            </a:pPr>
            <a:r>
              <a:rPr lang="uk-UA" sz="1200" dirty="0" err="1" smtClean="0"/>
              <a:t>Антисемитизм</a:t>
            </a:r>
            <a:r>
              <a:rPr lang="uk-UA" sz="1200" dirty="0" smtClean="0"/>
              <a:t>: давні та нові упередження. Методичний посібник для вчителя. Дім Анни Франк,2007.</a:t>
            </a:r>
          </a:p>
          <a:p>
            <a:pPr algn="just">
              <a:buFont typeface="Wingdings 2"/>
              <a:buAutoNum type="arabicPeriod"/>
            </a:pPr>
            <a:r>
              <a:rPr lang="uk-UA" sz="1200" dirty="0" err="1"/>
              <a:t>Баханов</a:t>
            </a:r>
            <a:r>
              <a:rPr lang="uk-UA" sz="1200" dirty="0"/>
              <a:t> К.О Навчання історії в школі під кутом зору </a:t>
            </a:r>
            <a:r>
              <a:rPr lang="uk-UA" sz="1200" dirty="0" err="1" smtClean="0"/>
              <a:t>компетентнісного</a:t>
            </a:r>
            <a:r>
              <a:rPr lang="uk-UA" sz="1200" dirty="0" smtClean="0"/>
              <a:t> підходу. Посібник для </a:t>
            </a:r>
            <a:r>
              <a:rPr lang="uk-UA" sz="1200" dirty="0" err="1" smtClean="0"/>
              <a:t>вителя</a:t>
            </a:r>
            <a:r>
              <a:rPr lang="uk-UA" sz="1200" dirty="0" smtClean="0"/>
              <a:t>. – Х.: Вид. група «Основа», 2012. – 127с.</a:t>
            </a:r>
          </a:p>
          <a:p>
            <a:pPr algn="just">
              <a:buAutoNum type="arabicPeriod"/>
            </a:pPr>
            <a:r>
              <a:rPr lang="uk-UA" sz="1200" dirty="0" smtClean="0"/>
              <a:t>Історія Голокосту: освіта та </a:t>
            </a:r>
            <a:r>
              <a:rPr lang="uk-UA" sz="1200" dirty="0" err="1" smtClean="0"/>
              <a:t>пам</a:t>
            </a:r>
            <a:r>
              <a:rPr lang="en-US" sz="1200" dirty="0" smtClean="0"/>
              <a:t>`</a:t>
            </a:r>
            <a:r>
              <a:rPr lang="uk-UA" sz="1200" dirty="0" smtClean="0"/>
              <a:t>ять. Посібник для </a:t>
            </a:r>
            <a:r>
              <a:rPr lang="uk-UA" sz="1200" dirty="0" err="1" smtClean="0"/>
              <a:t>вчителя.-</a:t>
            </a:r>
            <a:r>
              <a:rPr lang="uk-UA" sz="1200" dirty="0" smtClean="0"/>
              <a:t> К: Український Центр вивчення Голокосту, 2016.-124с.</a:t>
            </a:r>
          </a:p>
          <a:p>
            <a:pPr algn="just">
              <a:buAutoNum type="arabicPeriod"/>
            </a:pPr>
            <a:r>
              <a:rPr lang="uk-UA" sz="1200" dirty="0" smtClean="0"/>
              <a:t>Історія Голокосту в Україні. Довідник термінів. Упорядник О. </a:t>
            </a:r>
            <a:r>
              <a:rPr lang="uk-UA" sz="1200" dirty="0" err="1" smtClean="0"/>
              <a:t>Гісем</a:t>
            </a:r>
            <a:r>
              <a:rPr lang="uk-UA" sz="1200" dirty="0" smtClean="0"/>
              <a:t>. Серія </a:t>
            </a:r>
            <a:r>
              <a:rPr lang="uk-UA" sz="1200" dirty="0" err="1" smtClean="0"/>
              <a:t>“Українська</a:t>
            </a:r>
            <a:r>
              <a:rPr lang="uk-UA" sz="1200" dirty="0" smtClean="0"/>
              <a:t> бібліотека </a:t>
            </a:r>
            <a:r>
              <a:rPr lang="uk-UA" sz="1200" dirty="0" err="1" smtClean="0"/>
              <a:t>Голокосту”</a:t>
            </a:r>
            <a:r>
              <a:rPr lang="uk-UA" sz="1200" dirty="0" smtClean="0"/>
              <a:t>, Український </a:t>
            </a:r>
            <a:r>
              <a:rPr lang="uk-UA" sz="1200" dirty="0" err="1" smtClean="0"/>
              <a:t>уентр</a:t>
            </a:r>
            <a:r>
              <a:rPr lang="uk-UA" sz="1200" dirty="0" smtClean="0"/>
              <a:t> вивчення </a:t>
            </a:r>
            <a:r>
              <a:rPr lang="uk-UA" sz="1200" dirty="0" err="1" smtClean="0"/>
              <a:t>Голокосту-</a:t>
            </a:r>
            <a:r>
              <a:rPr lang="uk-UA" sz="1200" dirty="0" smtClean="0"/>
              <a:t> К. – 2009. </a:t>
            </a:r>
          </a:p>
          <a:p>
            <a:pPr algn="just">
              <a:buAutoNum type="arabicPeriod"/>
            </a:pPr>
            <a:r>
              <a:rPr lang="uk-UA" sz="1200" dirty="0" smtClean="0"/>
              <a:t>Нариси з історії та культури євреїв України. – К.: Дух і літера, 2009.</a:t>
            </a:r>
          </a:p>
          <a:p>
            <a:pPr algn="just">
              <a:buAutoNum type="arabicPeriod"/>
            </a:pPr>
            <a:r>
              <a:rPr lang="uk-UA" sz="1200" dirty="0" smtClean="0"/>
              <a:t>Навчальні матеріали з історії євреїв та </a:t>
            </a:r>
            <a:r>
              <a:rPr lang="uk-UA" sz="1200" dirty="0" err="1" smtClean="0"/>
              <a:t>антисемитизму</a:t>
            </a:r>
            <a:r>
              <a:rPr lang="uk-UA" sz="1200" dirty="0" smtClean="0"/>
              <a:t> в Європі. Частина 1-3. Дім Анни Франк, 2007.</a:t>
            </a:r>
          </a:p>
          <a:p>
            <a:pPr algn="just">
              <a:buAutoNum type="arabicPeriod"/>
            </a:pPr>
            <a:r>
              <a:rPr lang="uk-UA" sz="1200" dirty="0" err="1" smtClean="0"/>
              <a:t>Інформаційно</a:t>
            </a:r>
            <a:r>
              <a:rPr lang="uk-UA" sz="1200" dirty="0" smtClean="0"/>
              <a:t> – педагогічний Бюлетень  Українського центру вивчення  історії Голокосту </a:t>
            </a:r>
            <a:r>
              <a:rPr lang="uk-UA" sz="1200" dirty="0" err="1" smtClean="0"/>
              <a:t>“Уроки</a:t>
            </a:r>
            <a:r>
              <a:rPr lang="uk-UA" sz="1200" dirty="0" smtClean="0"/>
              <a:t> </a:t>
            </a:r>
            <a:r>
              <a:rPr lang="uk-UA" sz="1200" dirty="0" err="1" smtClean="0"/>
              <a:t>Голокосту”</a:t>
            </a:r>
            <a:r>
              <a:rPr lang="uk-UA" sz="1200" dirty="0" smtClean="0"/>
              <a:t> № 1-3.-К. 2016.</a:t>
            </a:r>
          </a:p>
          <a:p>
            <a:pPr algn="just">
              <a:buAutoNum type="arabicPeriod"/>
            </a:pPr>
            <a:r>
              <a:rPr lang="uk-UA" sz="1200" dirty="0" smtClean="0"/>
              <a:t>Матеріали міжнародного науково – методичного семінару </a:t>
            </a:r>
            <a:r>
              <a:rPr lang="uk-UA" sz="1200" dirty="0" err="1" smtClean="0"/>
              <a:t>“Масове</a:t>
            </a:r>
            <a:r>
              <a:rPr lang="uk-UA" sz="1200" dirty="0" smtClean="0"/>
              <a:t> насильство і Голокост на теренах України в першій половині ХХ </a:t>
            </a:r>
            <a:r>
              <a:rPr lang="uk-UA" sz="1200" dirty="0" err="1" smtClean="0"/>
              <a:t>століття”</a:t>
            </a:r>
            <a:r>
              <a:rPr lang="uk-UA" sz="1200" dirty="0" smtClean="0"/>
              <a:t>,м. Одеса, 20 – 22 вересня 2016.</a:t>
            </a:r>
          </a:p>
          <a:p>
            <a:pPr algn="just">
              <a:buAutoNum type="arabicPeriod"/>
            </a:pPr>
            <a:r>
              <a:rPr lang="uk-UA" sz="1200" dirty="0" err="1" smtClean="0"/>
              <a:t>Подольський</a:t>
            </a:r>
            <a:r>
              <a:rPr lang="uk-UA" sz="1200" dirty="0" smtClean="0"/>
              <a:t> А. Уроки минулого: історія Голокосту в Україні. Навчальний посібник для учнів 10 – 11 класів середніх загальноосвітніх закладів України. – К.: ТОВ “Спринт Сервіс”,2016.-104 </a:t>
            </a:r>
            <a:r>
              <a:rPr lang="uk-UA" sz="1200" smtClean="0"/>
              <a:t>с.</a:t>
            </a:r>
          </a:p>
          <a:p>
            <a:pPr algn="just">
              <a:buAutoNum type="arabicPeriod"/>
            </a:pPr>
            <a:r>
              <a:rPr lang="uk-UA" sz="1200" smtClean="0"/>
              <a:t> </a:t>
            </a:r>
            <a:r>
              <a:rPr lang="uk-UA" sz="1200" dirty="0" err="1" smtClean="0"/>
              <a:t>Созоненко</a:t>
            </a:r>
            <a:r>
              <a:rPr lang="uk-UA" sz="1200" dirty="0" smtClean="0"/>
              <a:t> Г. Педагогічні технології. – К.: «Шкільний світ», 2009. – 126с.</a:t>
            </a:r>
          </a:p>
          <a:p>
            <a:pPr algn="just">
              <a:buNone/>
            </a:pPr>
            <a:r>
              <a:rPr lang="uk-UA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err="1" smtClean="0"/>
              <a:t>Обладнання</a:t>
            </a:r>
            <a:r>
              <a:rPr lang="ru-RU" sz="3200" b="1" dirty="0" smtClean="0"/>
              <a:t>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2000" dirty="0" smtClean="0"/>
          </a:p>
          <a:p>
            <a:endParaRPr lang="uk-UA" sz="2000" dirty="0" smtClean="0"/>
          </a:p>
          <a:p>
            <a:pPr>
              <a:buNone/>
            </a:pPr>
            <a:endParaRPr lang="uk-UA" sz="2000" dirty="0" smtClean="0"/>
          </a:p>
          <a:p>
            <a:pPr>
              <a:buNone/>
            </a:pPr>
            <a:endParaRPr lang="uk-UA" sz="2000" dirty="0" smtClean="0"/>
          </a:p>
          <a:p>
            <a:r>
              <a:rPr lang="uk-UA" sz="2000" dirty="0" smtClean="0"/>
              <a:t>Карта </a:t>
            </a:r>
            <a:r>
              <a:rPr lang="uk-UA" sz="2000" dirty="0" err="1" smtClean="0"/>
              <a:t>“Окупаційний</a:t>
            </a:r>
            <a:r>
              <a:rPr lang="uk-UA" sz="2000" dirty="0" smtClean="0"/>
              <a:t> режим в </a:t>
            </a:r>
            <a:r>
              <a:rPr lang="uk-UA" sz="2000" dirty="0" err="1" smtClean="0"/>
              <a:t>Україні”</a:t>
            </a:r>
            <a:endParaRPr lang="ru-RU" sz="2000" dirty="0" smtClean="0"/>
          </a:p>
          <a:p>
            <a:r>
              <a:rPr lang="ru-RU" sz="2000" dirty="0" err="1" smtClean="0"/>
              <a:t>Фотографії</a:t>
            </a:r>
            <a:r>
              <a:rPr lang="ru-RU" sz="2000" dirty="0" smtClean="0"/>
              <a:t>, </a:t>
            </a:r>
            <a:r>
              <a:rPr lang="ru-RU" sz="2000" dirty="0" err="1" smtClean="0"/>
              <a:t>п</a:t>
            </a:r>
            <a:r>
              <a:rPr lang="uk-UA" sz="2000" dirty="0" err="1" smtClean="0"/>
              <a:t>лакати</a:t>
            </a:r>
            <a:r>
              <a:rPr lang="uk-UA" sz="2000" dirty="0" smtClean="0"/>
              <a:t>, документи, </a:t>
            </a:r>
            <a:r>
              <a:rPr lang="uk-UA" sz="2000" dirty="0" err="1" smtClean="0"/>
              <a:t>постери</a:t>
            </a:r>
            <a:endParaRPr lang="uk-UA" sz="2000" dirty="0" smtClean="0"/>
          </a:p>
          <a:p>
            <a:r>
              <a:rPr lang="ru-RU" sz="2000" dirty="0" err="1" smtClean="0"/>
              <a:t>Вислови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відомих</a:t>
            </a:r>
            <a:r>
              <a:rPr lang="ru-RU" sz="2000" dirty="0" smtClean="0"/>
              <a:t> людей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err="1" smtClean="0"/>
              <a:t>Аушвіц</a:t>
            </a:r>
            <a:r>
              <a:rPr lang="uk-UA" sz="2800" b="1" dirty="0" smtClean="0"/>
              <a:t> – символ терору, геноциду і </a:t>
            </a:r>
            <a:r>
              <a:rPr lang="uk-UA" sz="2800" b="1" dirty="0" err="1" smtClean="0"/>
              <a:t>Шоа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63749"/>
            <a:ext cx="8229600" cy="43735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14300" indent="0" algn="just">
              <a:buNone/>
            </a:pPr>
            <a:endParaRPr lang="uk-UA" sz="2400" dirty="0" smtClean="0"/>
          </a:p>
          <a:p>
            <a:pPr marL="114300" indent="0" algn="just">
              <a:buNone/>
            </a:pPr>
            <a:endParaRPr lang="uk-UA" sz="2000" dirty="0" smtClean="0"/>
          </a:p>
          <a:p>
            <a:pPr marL="114300" indent="0" algn="just">
              <a:buNone/>
            </a:pPr>
            <a:r>
              <a:rPr lang="uk-UA" sz="2000" dirty="0" smtClean="0"/>
              <a:t>27 січня 1945 року радянські війська звільнили комплекс  німецьких концтаборів і таборів смерті </a:t>
            </a:r>
            <a:r>
              <a:rPr lang="uk-UA" sz="2000" dirty="0" err="1" smtClean="0"/>
              <a:t>Аушвіц</a:t>
            </a:r>
            <a:r>
              <a:rPr lang="uk-UA" sz="2000" dirty="0" smtClean="0"/>
              <a:t> – </a:t>
            </a:r>
            <a:r>
              <a:rPr lang="uk-UA" sz="2000" dirty="0" err="1" smtClean="0"/>
              <a:t>Біркенау</a:t>
            </a:r>
            <a:r>
              <a:rPr lang="uk-UA" sz="2000" dirty="0" smtClean="0"/>
              <a:t> (</a:t>
            </a:r>
            <a:r>
              <a:rPr lang="uk-UA" sz="2000" dirty="0" err="1" smtClean="0"/>
              <a:t>Освенцим</a:t>
            </a:r>
            <a:r>
              <a:rPr lang="uk-UA" sz="2000" dirty="0" smtClean="0"/>
              <a:t>).</a:t>
            </a:r>
          </a:p>
          <a:p>
            <a:pPr marL="114300" indent="0" algn="just">
              <a:buNone/>
            </a:pPr>
            <a:r>
              <a:rPr lang="uk-UA" sz="2000" dirty="0" smtClean="0"/>
              <a:t>В </a:t>
            </a:r>
            <a:r>
              <a:rPr lang="uk-UA" sz="2000" dirty="0" err="1" smtClean="0"/>
              <a:t>Аушвіці</a:t>
            </a:r>
            <a:r>
              <a:rPr lang="uk-UA" sz="2000" dirty="0" smtClean="0"/>
              <a:t> було знищено близько 1 100  000 людей.</a:t>
            </a:r>
          </a:p>
          <a:p>
            <a:pPr marL="114300" indent="0" algn="just">
              <a:buNone/>
            </a:pPr>
            <a:r>
              <a:rPr lang="uk-UA" sz="2000" dirty="0" smtClean="0"/>
              <a:t>З них близько 960 000 складали євреї з різних регіонів Європи.</a:t>
            </a:r>
          </a:p>
          <a:p>
            <a:pPr marL="114300" indent="0" algn="just">
              <a:buNone/>
            </a:pPr>
            <a:r>
              <a:rPr lang="uk-UA" sz="2000" dirty="0" smtClean="0"/>
              <a:t>В цілому нацистська політика забрала близько 6мл. людей.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0810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/>
              <a:t>В радянські часи трагедія євреїв була </a:t>
            </a:r>
            <a:r>
              <a:rPr lang="uk-UA" sz="2400" b="1" dirty="0" err="1" smtClean="0"/>
              <a:t>табуйована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857363"/>
            <a:ext cx="7972452" cy="450059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uk-UA" sz="2000" dirty="0" smtClean="0"/>
          </a:p>
          <a:p>
            <a:endParaRPr lang="uk-UA" sz="2000" dirty="0" smtClean="0"/>
          </a:p>
          <a:p>
            <a:r>
              <a:rPr lang="uk-UA" sz="2000" dirty="0" smtClean="0"/>
              <a:t>Військові журналісти І. </a:t>
            </a:r>
            <a:r>
              <a:rPr lang="uk-UA" sz="2000" dirty="0" err="1" smtClean="0"/>
              <a:t>Ерінбург</a:t>
            </a:r>
            <a:r>
              <a:rPr lang="uk-UA" sz="2000" dirty="0" smtClean="0"/>
              <a:t>, В. </a:t>
            </a:r>
            <a:r>
              <a:rPr lang="uk-UA" sz="2000" dirty="0" err="1" smtClean="0"/>
              <a:t>Гройсман</a:t>
            </a:r>
            <a:r>
              <a:rPr lang="uk-UA" sz="2000" dirty="0" smtClean="0"/>
              <a:t>. </a:t>
            </a:r>
          </a:p>
          <a:p>
            <a:r>
              <a:rPr lang="uk-UA" sz="2000" dirty="0" smtClean="0"/>
              <a:t>Збірка документів, свідчень про злочини націонал – соціалізму проти євреїв на території Радянського Союзу  та Польщі  «</a:t>
            </a:r>
            <a:r>
              <a:rPr lang="uk-UA" sz="2000" dirty="0" err="1" smtClean="0"/>
              <a:t>Черная</a:t>
            </a:r>
            <a:r>
              <a:rPr lang="uk-UA" sz="2000" dirty="0" smtClean="0"/>
              <a:t> книга» не отримала санкції радянської влади на видання</a:t>
            </a:r>
            <a:r>
              <a:rPr lang="uk-UA" sz="2000" b="1" dirty="0"/>
              <a:t>.</a:t>
            </a:r>
            <a:endParaRPr lang="uk-UA" sz="2000" b="1" dirty="0" smtClean="0"/>
          </a:p>
          <a:p>
            <a:r>
              <a:rPr lang="uk-UA" sz="2000" dirty="0" smtClean="0"/>
              <a:t>Є. Євтушенко «Бабин Яр». Поема отримала негативну оцінку. Головний редактор «Літературної газети » Валерій </a:t>
            </a:r>
            <a:r>
              <a:rPr lang="uk-UA" sz="2000" dirty="0" err="1" smtClean="0"/>
              <a:t>Косолапов</a:t>
            </a:r>
            <a:r>
              <a:rPr lang="uk-UA" sz="2000" dirty="0" smtClean="0"/>
              <a:t> був звільнений з посади.</a:t>
            </a:r>
          </a:p>
          <a:p>
            <a:r>
              <a:rPr lang="uk-UA" sz="2000" dirty="0" smtClean="0"/>
              <a:t>Перший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err="1" smtClean="0"/>
              <a:t>ятник</a:t>
            </a:r>
            <a:r>
              <a:rPr lang="uk-UA" sz="2000" dirty="0" smtClean="0"/>
              <a:t>  з</a:t>
            </a:r>
            <a:r>
              <a:rPr lang="en-US" sz="2000" dirty="0" smtClean="0"/>
              <a:t>`</a:t>
            </a:r>
            <a:r>
              <a:rPr lang="uk-UA" sz="2000" dirty="0" smtClean="0"/>
              <a:t>явився  лише в 1976 році.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73107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68952" cy="1143000"/>
          </a:xfrm>
        </p:spPr>
        <p:txBody>
          <a:bodyPr>
            <a:normAutofit/>
          </a:bodyPr>
          <a:lstStyle/>
          <a:p>
            <a:r>
              <a:rPr lang="uk-UA" sz="2400" b="1" dirty="0" smtClean="0"/>
              <a:t>Усвідомлення Голокосту в Західній Європі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600200"/>
            <a:ext cx="8329642" cy="46863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2000" dirty="0" smtClean="0"/>
          </a:p>
          <a:p>
            <a:r>
              <a:rPr lang="uk-UA" sz="2000" dirty="0" smtClean="0"/>
              <a:t>В Західній Європі усвідомлення Голокосту  вперше прийшло в Німеччині  наприкінці 60-х років.</a:t>
            </a:r>
          </a:p>
          <a:p>
            <a:r>
              <a:rPr lang="uk-UA" sz="2000" dirty="0" smtClean="0"/>
              <a:t>В 1970 р. канцлер Німеччини  Віллі </a:t>
            </a:r>
            <a:r>
              <a:rPr lang="uk-UA" sz="2000" dirty="0" err="1" smtClean="0"/>
              <a:t>Брант</a:t>
            </a:r>
            <a:r>
              <a:rPr lang="uk-UA" sz="2000" dirty="0" smtClean="0"/>
              <a:t> під час свого візиту до Польщі став на коліна перед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err="1" smtClean="0"/>
              <a:t>ятником</a:t>
            </a:r>
            <a:r>
              <a:rPr lang="uk-UA" sz="2000" dirty="0" smtClean="0"/>
              <a:t> жертвам Варшавського гетто. </a:t>
            </a:r>
            <a:r>
              <a:rPr lang="uk-UA" sz="2000" dirty="0"/>
              <a:t>Ц</a:t>
            </a:r>
            <a:r>
              <a:rPr lang="uk-UA" sz="2000" dirty="0" smtClean="0"/>
              <a:t>е був перший крок щодо визнання провини Німеччини за трагедію європейських євреїв.</a:t>
            </a:r>
          </a:p>
          <a:p>
            <a:r>
              <a:rPr lang="uk-UA" sz="2000" dirty="0" smtClean="0"/>
              <a:t>В 70 – 80-ті роки у Франції, Італії, почався відхід від  героїзації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яті. Нове покоління французів і італійців усвідомили трагедію. </a:t>
            </a:r>
          </a:p>
          <a:p>
            <a:r>
              <a:rPr lang="uk-UA" sz="2000" dirty="0" smtClean="0"/>
              <a:t>З кінця 70-х рр. </a:t>
            </a:r>
            <a:r>
              <a:rPr lang="uk-UA" sz="2000" dirty="0" err="1" smtClean="0"/>
              <a:t>Шоа</a:t>
            </a:r>
            <a:r>
              <a:rPr lang="uk-UA" sz="2000" dirty="0" smtClean="0"/>
              <a:t> стає важливим елементом не тільки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яті, але і західноєвропейської ідентичності.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13568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Кінець холодної війни – новий імпульс для формування загальноєвропейської культури  </a:t>
            </a:r>
            <a:r>
              <a:rPr lang="uk-UA" sz="2400" b="1" dirty="0" err="1" smtClean="0"/>
              <a:t>пам</a:t>
            </a:r>
            <a:r>
              <a:rPr lang="en-US" sz="2400" b="1" dirty="0" smtClean="0"/>
              <a:t>`</a:t>
            </a:r>
            <a:r>
              <a:rPr lang="uk-UA" sz="2400" b="1" dirty="0" smtClean="0"/>
              <a:t>яті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 algn="just">
              <a:buNone/>
            </a:pPr>
            <a:endParaRPr lang="uk-UA" dirty="0"/>
          </a:p>
          <a:p>
            <a:pPr marL="114300" indent="0" algn="just">
              <a:buNone/>
            </a:pPr>
            <a:r>
              <a:rPr lang="uk-UA" sz="2000" dirty="0" smtClean="0"/>
              <a:t>3 липня 1995р.  Європейський парламент схвалив</a:t>
            </a:r>
            <a:r>
              <a:rPr lang="uk-UA" sz="2000" dirty="0"/>
              <a:t> </a:t>
            </a:r>
            <a:r>
              <a:rPr lang="uk-UA" sz="2000" dirty="0" smtClean="0"/>
              <a:t>резолюцію про проведення Дня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 жертв Голокосту. </a:t>
            </a:r>
          </a:p>
          <a:p>
            <a:pPr marL="114300" indent="0" algn="just">
              <a:buNone/>
            </a:pPr>
            <a:r>
              <a:rPr lang="uk-UA" sz="2000" dirty="0" smtClean="0"/>
              <a:t>27 січня 1996 року було проголошено в Німеччині офіційним Днем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 жертв націонал – соціалізму.</a:t>
            </a:r>
          </a:p>
          <a:p>
            <a:pPr marL="114300" indent="0" algn="just">
              <a:buNone/>
            </a:pPr>
            <a:r>
              <a:rPr lang="uk-UA" sz="2000" dirty="0" smtClean="0"/>
              <a:t>1 листопада 2005 року Генеральна Асамблея ООН схвалила резолюцію «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ять про Голокост».</a:t>
            </a:r>
          </a:p>
          <a:p>
            <a:pPr marL="114300" indent="0" algn="just">
              <a:buNone/>
            </a:pPr>
            <a:r>
              <a:rPr lang="uk-UA" sz="2000" dirty="0" smtClean="0"/>
              <a:t>В резолюції було проголошено 27 січня Міжнародним Днем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 жертв Голодомору.</a:t>
            </a:r>
          </a:p>
          <a:p>
            <a:pPr marL="114300" indent="0" algn="just">
              <a:buNone/>
            </a:pPr>
            <a:r>
              <a:rPr lang="uk-UA" sz="2000" dirty="0" smtClean="0"/>
              <a:t>5 липня 2011 року Верховна Рада України прийняла постанову про щорічне вшанування жертв Голокосту в Україні. Вперше цей день відзначався на державному рівні в 2012 році.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78973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793088" cy="1143000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Під впливом  міжнародних  організацій  ЄС,  ООН, почався трансфер </a:t>
            </a:r>
            <a:r>
              <a:rPr lang="uk-UA" sz="2400" b="1" dirty="0" err="1" smtClean="0"/>
              <a:t>пам</a:t>
            </a:r>
            <a:r>
              <a:rPr lang="en-US" sz="2400" b="1" dirty="0" smtClean="0"/>
              <a:t>`</a:t>
            </a:r>
            <a:r>
              <a:rPr lang="uk-UA" sz="2400" b="1" dirty="0" smtClean="0"/>
              <a:t>яті  про  </a:t>
            </a:r>
            <a:r>
              <a:rPr lang="uk-UA" sz="2400" b="1" dirty="0" err="1" smtClean="0"/>
              <a:t>ШОА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endParaRPr lang="uk-UA" sz="2000" dirty="0" smtClean="0"/>
          </a:p>
          <a:p>
            <a:pPr algn="just">
              <a:buNone/>
            </a:pPr>
            <a:r>
              <a:rPr lang="uk-UA" sz="2000" dirty="0"/>
              <a:t> </a:t>
            </a:r>
            <a:r>
              <a:rPr lang="uk-UA" sz="2000" dirty="0" smtClean="0"/>
              <a:t>     На початку ХХІ століття визнання </a:t>
            </a:r>
            <a:r>
              <a:rPr lang="uk-UA" sz="2000" dirty="0"/>
              <a:t>Г</a:t>
            </a:r>
            <a:r>
              <a:rPr lang="uk-UA" sz="2000" dirty="0" smtClean="0"/>
              <a:t>олокосту  було </a:t>
            </a:r>
            <a:r>
              <a:rPr lang="uk-UA" sz="2000" dirty="0" err="1" smtClean="0"/>
              <a:t>своєрідною“дорожньою</a:t>
            </a:r>
            <a:r>
              <a:rPr lang="uk-UA" sz="2000" dirty="0" smtClean="0"/>
              <a:t> картою” на шляху до вступу в ЄС для Польщі, Угорщини, Чехії, Словаччини,  Румунії, балтійських держав. Цим країнам, як і західноєвропейським державам, необхідно було подолати травматичні  для національного відчуття  сюжети історії, </a:t>
            </a:r>
            <a:r>
              <a:rPr lang="uk-UA" sz="2000" dirty="0" err="1" smtClean="0"/>
              <a:t>пов</a:t>
            </a:r>
            <a:r>
              <a:rPr lang="en-US" sz="2000" dirty="0" smtClean="0"/>
              <a:t>`</a:t>
            </a:r>
            <a:r>
              <a:rPr lang="uk-UA" sz="2000" dirty="0" err="1" smtClean="0"/>
              <a:t>язані</a:t>
            </a:r>
            <a:r>
              <a:rPr lang="uk-UA" sz="2000" dirty="0" smtClean="0"/>
              <a:t> з колабораціонізмом, співчуттям до масового знищення євреїв. Так 29 листопада 2015 року </a:t>
            </a:r>
            <a:r>
              <a:rPr lang="uk-UA" sz="2000" dirty="0"/>
              <a:t>в</a:t>
            </a:r>
            <a:r>
              <a:rPr lang="uk-UA" sz="2000" dirty="0" smtClean="0"/>
              <a:t> Латвії в </a:t>
            </a:r>
            <a:r>
              <a:rPr lang="uk-UA" sz="2000" dirty="0" err="1" smtClean="0"/>
              <a:t>Румбольському</a:t>
            </a:r>
            <a:r>
              <a:rPr lang="uk-UA" sz="2000" dirty="0" smtClean="0"/>
              <a:t> лісі (околиці Риги), відбулась жалобна церемонія в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`я</a:t>
            </a:r>
            <a:r>
              <a:rPr lang="uk-UA" sz="2000" dirty="0" err="1" smtClean="0"/>
              <a:t>ть</a:t>
            </a:r>
            <a:r>
              <a:rPr lang="uk-UA" sz="2000" dirty="0" smtClean="0"/>
              <a:t> про 25 тисяч євреїв, які були вбиті нацистами та їх посібниками в листопаді – грудні 1941 року. Вперше в подібній церемонії взяли участь перші обличчя держави</a:t>
            </a:r>
            <a:r>
              <a:rPr lang="uk-UA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408"/>
            <a:ext cx="8435280" cy="171420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400" b="1" dirty="0" smtClean="0"/>
              <a:t>Видатний режисер Стівен Спілберг  на меморіальній церемонії  в залі Генеральної Асамблеї ООН у 2014 році зазначив: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78815"/>
            <a:ext cx="8329642" cy="475775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r>
              <a:rPr lang="uk-UA" sz="2000" dirty="0" smtClean="0"/>
              <a:t>   </a:t>
            </a:r>
          </a:p>
          <a:p>
            <a:pPr algn="just">
              <a:buNone/>
            </a:pPr>
            <a:r>
              <a:rPr lang="uk-UA" sz="2000" dirty="0"/>
              <a:t> </a:t>
            </a:r>
            <a:r>
              <a:rPr lang="uk-UA" sz="2000" dirty="0" smtClean="0"/>
              <a:t>   «Геноцид – це зло… Геноцид  постає перед нами в настільки огидному вигляді, що навіть дивитись жахливо”.  Але ми знаємо, що дивитись треба… І коли живучість геноциду ставить питання про те, навіщо нам взагалі докладати зусиль збиранням свідчень та збереженням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яті, ми відповідаємо: «Тому що ми люди, і ми знаємо, що справедливість жива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err="1" smtClean="0"/>
              <a:t>яттю</a:t>
            </a:r>
            <a:r>
              <a:rPr lang="uk-UA" sz="2000" dirty="0" smtClean="0"/>
              <a:t>.  Ми знаємо, що придушування  </a:t>
            </a:r>
            <a:r>
              <a:rPr lang="uk-UA" sz="2000" dirty="0" err="1" smtClean="0"/>
              <a:t>пам</a:t>
            </a:r>
            <a:r>
              <a:rPr lang="en-US" sz="2000" dirty="0" smtClean="0"/>
              <a:t>`</a:t>
            </a:r>
            <a:r>
              <a:rPr lang="uk-UA" sz="2000" dirty="0" smtClean="0"/>
              <a:t>яті, навмисне забуття – це, можливо, найбільша небезпека, з якою ми стикаємось як людський рід».</a:t>
            </a:r>
            <a:endParaRPr lang="ru-RU" sz="2000" dirty="0"/>
          </a:p>
        </p:txBody>
      </p:sp>
      <p:pic>
        <p:nvPicPr>
          <p:cNvPr id="6" name="Picture 3" descr="E:\Уроки Холокоста\Steven-Spielberg-Terra-Nova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869160"/>
            <a:ext cx="1899543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2710</TotalTime>
  <Words>1703</Words>
  <Application>Microsoft Office PowerPoint</Application>
  <PresentationFormat>Экран (4:3)</PresentationFormat>
  <Paragraphs>146</Paragraphs>
  <Slides>27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Техническая</vt:lpstr>
      <vt:lpstr>   Тема: Голокост. Історія і сучасність</vt:lpstr>
      <vt:lpstr>Мета:</vt:lpstr>
      <vt:lpstr>Обладнання:</vt:lpstr>
      <vt:lpstr>Аушвіц – символ терору, геноциду і Шоа</vt:lpstr>
      <vt:lpstr>В радянські часи трагедія євреїв була табуйована</vt:lpstr>
      <vt:lpstr>Усвідомлення Голокосту в Західній Європі</vt:lpstr>
      <vt:lpstr>Кінець холодної війни – новий імпульс для формування загальноєвропейської культури  пам`яті</vt:lpstr>
      <vt:lpstr>Під впливом  міжнародних  організацій  ЄС,  ООН, почався трансфер пам`яті  про  ШОА</vt:lpstr>
      <vt:lpstr>Видатний режисер Стівен Спілберг  на меморіальній церемонії  в залі Генеральної Асамблеї ООН у 2014 році зазначив:</vt:lpstr>
      <vt:lpstr>Питання для обговорення</vt:lpstr>
      <vt:lpstr>Окупаційний режим в Україні</vt:lpstr>
      <vt:lpstr>Робота з картою “Окупаційний режим в Україні” та таблицею “територіально–адміністративний поділ України в період нацистської окупації (1941 – 1944 рр.) щодо регіональних особливостей історії Голокосту на теренах України”</vt:lpstr>
      <vt:lpstr>Питання для обговорення в загальному колі</vt:lpstr>
      <vt:lpstr>Трагедія  Бабиного  Яру  є спільною для українського та єврейського народу                                                    (Петро Порошенко)</vt:lpstr>
      <vt:lpstr>Вбивство євреїв</vt:lpstr>
      <vt:lpstr> “…В роки нацистської  окупації України врятувати єврея було справжнім подвигом, чи навіть героїзмом…”                                                                                                   Ярослав  Грицак  </vt:lpstr>
      <vt:lpstr>Євреї , як і інші народи, що вже тривалий час живуть на теренах України, жахливо постраджали від нацистської окупації, яка тривала на наших землях з 1941 по 1944р.</vt:lpstr>
      <vt:lpstr>Завдання  для  групи  № 1 Стівен Алан Спілберг – американський кінорежисер, сценарист, трьохкратний лауреат премії  “Оскар”</vt:lpstr>
      <vt:lpstr>Завдання для групи  № 1 Що на плакаті вказує на тему фільму ?</vt:lpstr>
      <vt:lpstr>Завдання для  групи № 2 27 січня - день пам’яті  Голокосту у всіх країнах. Чому ООН обрала 27 січня? Якої ви думки про цей день пам`яті?</vt:lpstr>
      <vt:lpstr>Завдання  для групи № 3 Про  що розповідає  ця фотографія? Неонацисти стверджують, що євреї самі вигадали Голокост. В чому небезпека таких тверджень?</vt:lpstr>
      <vt:lpstr>Завдання для групи № 4 Поясніть , яке відношення  має  расизм  до  Аушвіцу Як вам цей плакат? Поясніть , як ви його розумієте </vt:lpstr>
      <vt:lpstr>Питання  для  обговорення в загальному колі З  якими поняттями  пов`язані  ці фотографії та плакати? </vt:lpstr>
      <vt:lpstr>Робота в групах з постерами  Виберіть  постер,  який  сподобався  вам  найбільше.   Відповідь  обґрунтуйте.</vt:lpstr>
      <vt:lpstr>Основні положення Декларації принципів толерантності, проголошеної ЮНЕСКО  16 листопада 1995р.</vt:lpstr>
      <vt:lpstr>Підсумкові запитання</vt:lpstr>
      <vt:lpstr>Список використаної літератури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Голокост. історія і сучасність</dc:title>
  <dc:creator>XTreme.ws</dc:creator>
  <cp:lastModifiedBy> </cp:lastModifiedBy>
  <cp:revision>299</cp:revision>
  <dcterms:created xsi:type="dcterms:W3CDTF">2016-10-26T05:17:53Z</dcterms:created>
  <dcterms:modified xsi:type="dcterms:W3CDTF">2017-06-24T07:14:30Z</dcterms:modified>
</cp:coreProperties>
</file>