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BA646-439E-4F79-81BB-5A8CE19930D4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66A6AB-0957-410E-BBA0-A363AC3F996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51348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6A6AB-0957-410E-BBA0-A363AC3F9962}" type="slidenum">
              <a:rPr lang="uk-UA" smtClean="0"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1858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232B-44AC-41FD-B3AF-3F10BA3759D7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0072F8-C4EA-41F4-80D0-1AAFA79F7A51}" type="slidenum">
              <a:rPr lang="uk-UA" smtClean="0"/>
              <a:t>‹#›</a:t>
            </a:fld>
            <a:endParaRPr lang="uk-U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232B-44AC-41FD-B3AF-3F10BA3759D7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72F8-C4EA-41F4-80D0-1AAFA79F7A5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232B-44AC-41FD-B3AF-3F10BA3759D7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72F8-C4EA-41F4-80D0-1AAFA79F7A5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232B-44AC-41FD-B3AF-3F10BA3759D7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0072F8-C4EA-41F4-80D0-1AAFA79F7A51}" type="slidenum">
              <a:rPr lang="uk-UA" smtClean="0"/>
              <a:t>‹#›</a:t>
            </a:fld>
            <a:endParaRPr lang="uk-UA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232B-44AC-41FD-B3AF-3F10BA3759D7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0072F8-C4EA-41F4-80D0-1AAFA79F7A51}" type="slidenum">
              <a:rPr lang="uk-UA" smtClean="0"/>
              <a:t>‹#›</a:t>
            </a:fld>
            <a:endParaRPr lang="uk-UA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232B-44AC-41FD-B3AF-3F10BA3759D7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0072F8-C4EA-41F4-80D0-1AAFA79F7A51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232B-44AC-41FD-B3AF-3F10BA3759D7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0072F8-C4EA-41F4-80D0-1AAFA79F7A51}" type="slidenum">
              <a:rPr lang="uk-UA" smtClean="0"/>
              <a:t>‹#›</a:t>
            </a:fld>
            <a:endParaRPr lang="uk-UA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232B-44AC-41FD-B3AF-3F10BA3759D7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0072F8-C4EA-41F4-80D0-1AAFA79F7A51}" type="slidenum">
              <a:rPr lang="uk-UA" smtClean="0"/>
              <a:t>‹#›</a:t>
            </a:fld>
            <a:endParaRPr lang="uk-UA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232B-44AC-41FD-B3AF-3F10BA3759D7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0072F8-C4EA-41F4-80D0-1AAFA79F7A51}" type="slidenum">
              <a:rPr lang="uk-UA" smtClean="0"/>
              <a:t>‹#›</a:t>
            </a:fld>
            <a:endParaRPr lang="uk-UA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232B-44AC-41FD-B3AF-3F10BA3759D7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0072F8-C4EA-41F4-80D0-1AAFA79F7A51}" type="slidenum">
              <a:rPr lang="uk-UA" smtClean="0"/>
              <a:t>‹#›</a:t>
            </a:fld>
            <a:endParaRPr lang="uk-UA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B232B-44AC-41FD-B3AF-3F10BA3759D7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0072F8-C4EA-41F4-80D0-1AAFA79F7A51}" type="slidenum">
              <a:rPr lang="uk-UA" smtClean="0"/>
              <a:t>‹#›</a:t>
            </a:fld>
            <a:endParaRPr lang="uk-UA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917B232B-44AC-41FD-B3AF-3F10BA3759D7}" type="datetimeFigureOut">
              <a:rPr lang="uk-UA" smtClean="0"/>
              <a:t>29.06.2017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90072F8-C4EA-41F4-80D0-1AAFA79F7A51}" type="slidenum">
              <a:rPr lang="uk-UA" smtClean="0"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47864" y="476672"/>
            <a:ext cx="5796136" cy="3168352"/>
          </a:xfrm>
        </p:spPr>
        <p:txBody>
          <a:bodyPr/>
          <a:lstStyle/>
          <a:p>
            <a:pPr algn="ctr"/>
            <a:r>
              <a:rPr lang="uk-UA" sz="4000" dirty="0" smtClean="0">
                <a:effectLst/>
              </a:rPr>
              <a:t> </a:t>
            </a:r>
            <a:r>
              <a:rPr lang="uk-UA" sz="4000" dirty="0">
                <a:solidFill>
                  <a:schemeClr val="accent5"/>
                </a:solidFill>
                <a:effectLst/>
              </a:rPr>
              <a:t>Остання </a:t>
            </a:r>
            <a:r>
              <a:rPr lang="uk-UA" sz="4000" dirty="0" smtClean="0">
                <a:solidFill>
                  <a:schemeClr val="accent5"/>
                </a:solidFill>
                <a:effectLst/>
              </a:rPr>
              <a:t>гавань</a:t>
            </a:r>
            <a:r>
              <a:rPr lang="en-US" sz="4000" dirty="0" smtClean="0">
                <a:solidFill>
                  <a:schemeClr val="accent5"/>
                </a:solidFill>
                <a:effectLst/>
              </a:rPr>
              <a:t/>
            </a:r>
            <a:br>
              <a:rPr lang="en-US" sz="4000" dirty="0" smtClean="0">
                <a:solidFill>
                  <a:schemeClr val="accent5"/>
                </a:solidFill>
                <a:effectLst/>
              </a:rPr>
            </a:br>
            <a:r>
              <a:rPr lang="uk-UA" sz="4000" dirty="0" smtClean="0">
                <a:solidFill>
                  <a:schemeClr val="accent5"/>
                </a:solidFill>
                <a:effectLst/>
              </a:rPr>
              <a:t> поета-романтика </a:t>
            </a:r>
            <a:r>
              <a:rPr lang="en-US" sz="4000" dirty="0" smtClean="0">
                <a:solidFill>
                  <a:schemeClr val="accent5"/>
                </a:solidFill>
                <a:effectLst/>
              </a:rPr>
              <a:t/>
            </a:r>
            <a:br>
              <a:rPr lang="en-US" sz="4000" dirty="0" smtClean="0">
                <a:solidFill>
                  <a:schemeClr val="accent5"/>
                </a:solidFill>
                <a:effectLst/>
              </a:rPr>
            </a:br>
            <a:r>
              <a:rPr lang="uk-UA" sz="4000" dirty="0" smtClean="0">
                <a:solidFill>
                  <a:schemeClr val="accent5"/>
                </a:solidFill>
                <a:effectLst/>
              </a:rPr>
              <a:t>Михайла </a:t>
            </a:r>
            <a:r>
              <a:rPr lang="uk-UA" sz="4000" dirty="0">
                <a:solidFill>
                  <a:schemeClr val="accent5"/>
                </a:solidFill>
                <a:effectLst/>
              </a:rPr>
              <a:t>Петренка </a:t>
            </a:r>
            <a:r>
              <a:rPr lang="en-US" sz="4000" dirty="0">
                <a:effectLst/>
              </a:rPr>
              <a:t/>
            </a:r>
            <a:br>
              <a:rPr lang="en-US" sz="4000" dirty="0">
                <a:effectLst/>
              </a:rPr>
            </a:br>
            <a:r>
              <a:rPr lang="uk-UA" sz="2400" b="1" dirty="0" smtClean="0">
                <a:solidFill>
                  <a:srgbClr val="FFC000"/>
                </a:solidFill>
                <a:effectLst/>
              </a:rPr>
              <a:t> </a:t>
            </a:r>
            <a:r>
              <a:rPr lang="uk-UA" sz="2400" b="1" dirty="0">
                <a:solidFill>
                  <a:srgbClr val="FFC000"/>
                </a:solidFill>
                <a:effectLst/>
              </a:rPr>
              <a:t>( до 200-річчя </a:t>
            </a:r>
            <a:r>
              <a:rPr lang="uk-UA" sz="2400" b="1" dirty="0" smtClean="0">
                <a:solidFill>
                  <a:srgbClr val="FFC000"/>
                </a:solidFill>
                <a:effectLst/>
              </a:rPr>
              <a:t>від </a:t>
            </a:r>
            <a:r>
              <a:rPr lang="uk-UA" sz="2400" b="1" dirty="0">
                <a:solidFill>
                  <a:srgbClr val="FFC000"/>
                </a:solidFill>
                <a:effectLst/>
              </a:rPr>
              <a:t>дня </a:t>
            </a:r>
            <a:r>
              <a:rPr lang="uk-UA" sz="2400" b="1" dirty="0" smtClean="0">
                <a:solidFill>
                  <a:srgbClr val="FFC000"/>
                </a:solidFill>
                <a:effectLst/>
              </a:rPr>
              <a:t>народження</a:t>
            </a:r>
            <a:r>
              <a:rPr lang="uk-UA" sz="2400" b="1" dirty="0">
                <a:solidFill>
                  <a:srgbClr val="FFC000"/>
                </a:solidFill>
                <a:effectLst/>
              </a:rPr>
              <a:t>)</a:t>
            </a:r>
            <a:br>
              <a:rPr lang="uk-UA" sz="2400" b="1" dirty="0">
                <a:solidFill>
                  <a:srgbClr val="FFC000"/>
                </a:solidFill>
                <a:effectLst/>
              </a:rPr>
            </a:br>
            <a:endParaRPr lang="uk-UA" sz="2400" b="1" dirty="0">
              <a:solidFill>
                <a:srgbClr val="FFC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287" y="3497004"/>
            <a:ext cx="2054568" cy="24281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03893"/>
            <a:ext cx="2570352" cy="35283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4039790"/>
            <a:ext cx="2341868" cy="187014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9680" y="4432611"/>
            <a:ext cx="4178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i="1" dirty="0" smtClean="0">
                <a:solidFill>
                  <a:srgbClr val="FFC000"/>
                </a:solidFill>
              </a:rPr>
              <a:t>На </a:t>
            </a:r>
            <a:r>
              <a:rPr lang="uk-UA" sz="2000" b="1" i="1" dirty="0">
                <a:solidFill>
                  <a:srgbClr val="FFC000"/>
                </a:solidFill>
              </a:rPr>
              <a:t>небозводі біографії міста Лебедина зірка </a:t>
            </a:r>
            <a:r>
              <a:rPr lang="uk-UA" sz="2000" b="1" i="1" dirty="0" smtClean="0">
                <a:solidFill>
                  <a:srgbClr val="FFC000"/>
                </a:solidFill>
              </a:rPr>
              <a:t>цього </a:t>
            </a:r>
            <a:r>
              <a:rPr lang="uk-UA" sz="2000" b="1" i="1" dirty="0">
                <a:solidFill>
                  <a:srgbClr val="FFC000"/>
                </a:solidFill>
              </a:rPr>
              <a:t>поета-романтика є незгасною.</a:t>
            </a:r>
          </a:p>
          <a:p>
            <a:pPr algn="ctr"/>
            <a:r>
              <a:rPr lang="uk-UA" sz="20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	</a:t>
            </a:r>
            <a:r>
              <a:rPr lang="uk-UA" b="1" dirty="0" smtClean="0">
                <a:solidFill>
                  <a:schemeClr val="accent5"/>
                </a:solidFill>
              </a:rPr>
              <a:t>Василь </a:t>
            </a:r>
            <a:r>
              <a:rPr lang="uk-UA" b="1" dirty="0" err="1">
                <a:solidFill>
                  <a:schemeClr val="accent5"/>
                </a:solidFill>
              </a:rPr>
              <a:t>Пазинич</a:t>
            </a:r>
            <a:endParaRPr lang="uk-UA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05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2204864"/>
            <a:ext cx="511256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C000"/>
                </a:solidFill>
              </a:rPr>
              <a:t>Думи мої, думи мої,</a:t>
            </a:r>
          </a:p>
          <a:p>
            <a:r>
              <a:rPr lang="uk-UA" sz="2400" b="1" dirty="0" smtClean="0">
                <a:solidFill>
                  <a:srgbClr val="FFC000"/>
                </a:solidFill>
              </a:rPr>
              <a:t>Де </a:t>
            </a:r>
            <a:r>
              <a:rPr lang="uk-UA" sz="2400" b="1" dirty="0">
                <a:solidFill>
                  <a:srgbClr val="FFC000"/>
                </a:solidFill>
              </a:rPr>
              <a:t>ви подівались,</a:t>
            </a:r>
          </a:p>
          <a:p>
            <a:r>
              <a:rPr lang="uk-UA" sz="2400" b="1" dirty="0" smtClean="0">
                <a:solidFill>
                  <a:srgbClr val="FFC000"/>
                </a:solidFill>
              </a:rPr>
              <a:t>Нащо </a:t>
            </a:r>
            <a:r>
              <a:rPr lang="uk-UA" sz="2400" b="1" dirty="0">
                <a:solidFill>
                  <a:srgbClr val="FFC000"/>
                </a:solidFill>
              </a:rPr>
              <a:t>мене покинули,</a:t>
            </a:r>
          </a:p>
          <a:p>
            <a:r>
              <a:rPr lang="uk-UA" sz="2400" b="1" dirty="0" smtClean="0">
                <a:solidFill>
                  <a:srgbClr val="FFC000"/>
                </a:solidFill>
              </a:rPr>
              <a:t>Чому </a:t>
            </a:r>
            <a:r>
              <a:rPr lang="uk-UA" sz="2400" b="1" dirty="0">
                <a:solidFill>
                  <a:srgbClr val="FFC000"/>
                </a:solidFill>
              </a:rPr>
              <a:t>одцурались?</a:t>
            </a:r>
          </a:p>
          <a:p>
            <a:r>
              <a:rPr lang="uk-UA" sz="2400" b="1" dirty="0" smtClean="0">
                <a:solidFill>
                  <a:srgbClr val="FFC000"/>
                </a:solidFill>
              </a:rPr>
              <a:t>Покинули</a:t>
            </a:r>
            <a:r>
              <a:rPr lang="uk-UA" sz="2400" b="1" dirty="0">
                <a:solidFill>
                  <a:srgbClr val="FFC000"/>
                </a:solidFill>
              </a:rPr>
              <a:t>, загинули</a:t>
            </a:r>
          </a:p>
          <a:p>
            <a:r>
              <a:rPr lang="uk-UA" sz="2400" b="1" dirty="0" smtClean="0">
                <a:solidFill>
                  <a:srgbClr val="FFC000"/>
                </a:solidFill>
              </a:rPr>
              <a:t>Десь-то </a:t>
            </a:r>
            <a:r>
              <a:rPr lang="uk-UA" sz="2400" b="1" dirty="0">
                <a:solidFill>
                  <a:srgbClr val="FFC000"/>
                </a:solidFill>
              </a:rPr>
              <a:t>за морями.</a:t>
            </a:r>
          </a:p>
          <a:p>
            <a:r>
              <a:rPr lang="uk-UA" sz="2400" b="1" dirty="0" smtClean="0">
                <a:solidFill>
                  <a:srgbClr val="FFC000"/>
                </a:solidFill>
              </a:rPr>
              <a:t>Не </a:t>
            </a:r>
            <a:r>
              <a:rPr lang="uk-UA" sz="2400" b="1" dirty="0">
                <a:solidFill>
                  <a:srgbClr val="FFC000"/>
                </a:solidFill>
              </a:rPr>
              <a:t>вимолю, не виплачу</a:t>
            </a:r>
          </a:p>
          <a:p>
            <a:r>
              <a:rPr lang="uk-UA" sz="2400" b="1" dirty="0" smtClean="0">
                <a:solidFill>
                  <a:srgbClr val="FFC000"/>
                </a:solidFill>
              </a:rPr>
              <a:t>Словом</a:t>
            </a:r>
            <a:r>
              <a:rPr lang="uk-UA" sz="2400" b="1" dirty="0">
                <a:solidFill>
                  <a:srgbClr val="FFC000"/>
                </a:solidFill>
              </a:rPr>
              <a:t>, ні сльозами</a:t>
            </a:r>
            <a:r>
              <a:rPr lang="uk-UA" sz="2400" b="1" dirty="0" smtClean="0">
                <a:solidFill>
                  <a:srgbClr val="FFC000"/>
                </a:solidFill>
              </a:rPr>
              <a:t>...</a:t>
            </a:r>
          </a:p>
          <a:p>
            <a:endParaRPr lang="uk-UA" dirty="0"/>
          </a:p>
          <a:p>
            <a:r>
              <a:rPr lang="uk-UA" sz="2400" dirty="0" smtClean="0">
                <a:solidFill>
                  <a:schemeClr val="accent5"/>
                </a:solidFill>
              </a:rPr>
              <a:t>М.Петренко, «Думи і співи», </a:t>
            </a:r>
            <a:r>
              <a:rPr lang="uk-UA" sz="2000" dirty="0" smtClean="0">
                <a:solidFill>
                  <a:srgbClr val="FFC000"/>
                </a:solidFill>
              </a:rPr>
              <a:t>1848</a:t>
            </a:r>
            <a:endParaRPr lang="uk-UA" sz="2000" dirty="0">
              <a:solidFill>
                <a:srgbClr val="FFC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601654"/>
            <a:ext cx="2838874" cy="378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1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980728"/>
            <a:ext cx="2834471" cy="28723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836712"/>
            <a:ext cx="3035440" cy="49946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27984" y="4437112"/>
            <a:ext cx="453650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accent5"/>
                </a:solidFill>
              </a:rPr>
              <a:t>Борис Романович Гмиря</a:t>
            </a:r>
            <a:r>
              <a:rPr lang="uk-UA" dirty="0" smtClean="0">
                <a:solidFill>
                  <a:schemeClr val="accent5"/>
                </a:solidFill>
              </a:rPr>
              <a:t>, </a:t>
            </a:r>
            <a:r>
              <a:rPr lang="uk-UA" sz="2000" b="1" dirty="0" smtClean="0">
                <a:solidFill>
                  <a:srgbClr val="FFC000"/>
                </a:solidFill>
              </a:rPr>
              <a:t>оперний співак зі світовим іменем, родом із Лебедина, майстерно виконував пісню </a:t>
            </a:r>
            <a:r>
              <a:rPr lang="uk-UA" sz="2000" b="1" dirty="0" smtClean="0">
                <a:solidFill>
                  <a:schemeClr val="accent5"/>
                </a:solidFill>
              </a:rPr>
              <a:t>«Дивлюся на небо»</a:t>
            </a:r>
            <a:endParaRPr lang="uk-UA" sz="20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008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922" y="432384"/>
            <a:ext cx="3323412" cy="24925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0" t="14341" r="9223" b="13396"/>
          <a:stretch/>
        </p:blipFill>
        <p:spPr>
          <a:xfrm>
            <a:off x="4775476" y="3933056"/>
            <a:ext cx="3535232" cy="23119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432384"/>
            <a:ext cx="2809875" cy="381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5312" y="4365104"/>
            <a:ext cx="280987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Миколаївська церква, у якій відспівували Михайла Петренка </a:t>
            </a:r>
          </a:p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у 1862 році</a:t>
            </a:r>
            <a:endParaRPr lang="uk-UA" sz="2000" b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75476" y="3140968"/>
            <a:ext cx="3396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Будинок, де мешкали Петренки</a:t>
            </a:r>
            <a:endParaRPr lang="uk-UA" sz="2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61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4" t="4294" r="2784" b="-537"/>
          <a:stretch/>
        </p:blipFill>
        <p:spPr>
          <a:xfrm>
            <a:off x="388993" y="333222"/>
            <a:ext cx="3879705" cy="19670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" b="3436"/>
          <a:stretch/>
        </p:blipFill>
        <p:spPr>
          <a:xfrm>
            <a:off x="4427984" y="333222"/>
            <a:ext cx="4367411" cy="19670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" t="24801" r="6031" b="11323"/>
          <a:stretch/>
        </p:blipFill>
        <p:spPr>
          <a:xfrm>
            <a:off x="388993" y="2852936"/>
            <a:ext cx="4183007" cy="21842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5428011" y="2310026"/>
            <a:ext cx="2367355" cy="37413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8993" y="5589240"/>
            <a:ext cx="44710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Документальні свідчення про життя і діяльність</a:t>
            </a:r>
          </a:p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 Михайла Петренка</a:t>
            </a:r>
            <a:endParaRPr lang="uk-UA" sz="2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63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900000">
            <a:off x="782530" y="1417292"/>
            <a:ext cx="2775700" cy="391232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5216677" y="1159390"/>
            <a:ext cx="3024336" cy="40324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2"/>
          <a:stretch/>
        </p:blipFill>
        <p:spPr>
          <a:xfrm rot="5400000">
            <a:off x="3003042" y="1492526"/>
            <a:ext cx="4536504" cy="29151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5616" y="5708747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Перша дія </a:t>
            </a:r>
            <a:r>
              <a:rPr lang="uk-UA" sz="2000" b="1" dirty="0">
                <a:solidFill>
                  <a:srgbClr val="FFC000"/>
                </a:solidFill>
              </a:rPr>
              <a:t>п’єси </a:t>
            </a:r>
            <a:r>
              <a:rPr lang="uk-UA" sz="2000" b="1" dirty="0" smtClean="0">
                <a:solidFill>
                  <a:srgbClr val="FFC000"/>
                </a:solidFill>
              </a:rPr>
              <a:t> «</a:t>
            </a:r>
            <a:r>
              <a:rPr lang="uk-UA" sz="2000" b="1" dirty="0">
                <a:solidFill>
                  <a:srgbClr val="FFC000"/>
                </a:solidFill>
              </a:rPr>
              <a:t>Найда», про яку </a:t>
            </a:r>
            <a:endParaRPr lang="uk-UA" sz="2000" b="1" dirty="0" smtClean="0">
              <a:solidFill>
                <a:srgbClr val="FFC000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раніше </a:t>
            </a:r>
            <a:r>
              <a:rPr lang="uk-UA" sz="2000" b="1" dirty="0">
                <a:solidFill>
                  <a:srgbClr val="FFC000"/>
                </a:solidFill>
              </a:rPr>
              <a:t>не було відомо</a:t>
            </a:r>
            <a:r>
              <a:rPr lang="uk-UA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979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04664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C000"/>
                </a:solidFill>
              </a:rPr>
              <a:t>Друковані видання  </a:t>
            </a:r>
            <a:r>
              <a:rPr lang="uk-UA" sz="2400" b="1" dirty="0">
                <a:solidFill>
                  <a:srgbClr val="FFC000"/>
                </a:solidFill>
              </a:rPr>
              <a:t>в межах </a:t>
            </a:r>
            <a:r>
              <a:rPr lang="uk-UA" sz="2400" b="1" dirty="0" smtClean="0">
                <a:solidFill>
                  <a:srgbClr val="FFC000"/>
                </a:solidFill>
              </a:rPr>
              <a:t> </a:t>
            </a:r>
          </a:p>
          <a:p>
            <a:pPr algn="ctr"/>
            <a:r>
              <a:rPr lang="uk-UA" sz="2400" b="1" dirty="0" smtClean="0">
                <a:solidFill>
                  <a:srgbClr val="FFC000"/>
                </a:solidFill>
              </a:rPr>
              <a:t>	проекту </a:t>
            </a:r>
            <a:r>
              <a:rPr lang="uk-UA" sz="2400" b="1" dirty="0">
                <a:solidFill>
                  <a:srgbClr val="FFC000"/>
                </a:solidFill>
              </a:rPr>
              <a:t>«Ідентифікація Петренків» 	</a:t>
            </a:r>
          </a:p>
        </p:txBody>
      </p:sp>
      <p:pic>
        <p:nvPicPr>
          <p:cNvPr id="3" name="Рисунок 2" descr="http://identificationofpetrenko.com.ua/images/proz_book_3_201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0">
            <a:off x="6316094" y="2463527"/>
            <a:ext cx="2076822" cy="316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identificationofpetrenko.com.ua/images/proz_book_1_201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0000">
            <a:off x="1268336" y="2441460"/>
            <a:ext cx="2160240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identificationofpetrenko.com.ua/images/proz_book_2_201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004" y="1666533"/>
            <a:ext cx="2082527" cy="26319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801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476671"/>
            <a:ext cx="4138543" cy="31039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" t="1693" r="5555" b="6243"/>
          <a:stretch/>
        </p:blipFill>
        <p:spPr>
          <a:xfrm>
            <a:off x="4849640" y="423722"/>
            <a:ext cx="4071256" cy="31568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3927308"/>
            <a:ext cx="874138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	</a:t>
            </a:r>
            <a:r>
              <a:rPr lang="uk-UA" sz="2000" b="1" dirty="0" smtClean="0">
                <a:solidFill>
                  <a:srgbClr val="FFC000"/>
                </a:solidFill>
              </a:rPr>
              <a:t>Портрет  поета  Михайла Петренка </a:t>
            </a:r>
          </a:p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створено </a:t>
            </a:r>
            <a:r>
              <a:rPr lang="uk-UA" sz="2000" b="1" dirty="0">
                <a:solidFill>
                  <a:srgbClr val="FFC000"/>
                </a:solidFill>
              </a:rPr>
              <a:t>заслуженим художником України  </a:t>
            </a:r>
            <a:r>
              <a:rPr lang="uk-UA" sz="2000" b="1" dirty="0" smtClean="0">
                <a:solidFill>
                  <a:srgbClr val="FFC000"/>
                </a:solidFill>
              </a:rPr>
              <a:t> Чередниченком </a:t>
            </a:r>
            <a:r>
              <a:rPr lang="uk-UA" sz="2000" b="1" dirty="0">
                <a:solidFill>
                  <a:srgbClr val="FFC000"/>
                </a:solidFill>
              </a:rPr>
              <a:t>на основі фотографій онуків </a:t>
            </a:r>
            <a:r>
              <a:rPr lang="uk-UA" sz="2000" b="1" dirty="0" smtClean="0">
                <a:solidFill>
                  <a:srgbClr val="FFC000"/>
                </a:solidFill>
              </a:rPr>
              <a:t>Петренка  Бориса </a:t>
            </a:r>
            <a:r>
              <a:rPr lang="uk-UA" sz="2000" b="1" dirty="0">
                <a:solidFill>
                  <a:srgbClr val="FFC000"/>
                </a:solidFill>
              </a:rPr>
              <a:t>Миколайовича </a:t>
            </a:r>
            <a:endParaRPr lang="uk-UA" sz="2000" b="1" dirty="0" smtClean="0">
              <a:solidFill>
                <a:srgbClr val="FFC000"/>
              </a:solidFill>
            </a:endParaRPr>
          </a:p>
          <a:p>
            <a:pPr algn="ctr"/>
            <a:r>
              <a:rPr lang="uk-UA" sz="2000" b="1" dirty="0">
                <a:solidFill>
                  <a:srgbClr val="FFC000"/>
                </a:solidFill>
              </a:rPr>
              <a:t>т</a:t>
            </a:r>
            <a:r>
              <a:rPr lang="uk-UA" sz="2000" b="1" dirty="0" smtClean="0">
                <a:solidFill>
                  <a:srgbClr val="FFC000"/>
                </a:solidFill>
              </a:rPr>
              <a:t>а </a:t>
            </a:r>
            <a:r>
              <a:rPr lang="uk-UA" sz="2000" b="1" dirty="0">
                <a:solidFill>
                  <a:srgbClr val="FFC000"/>
                </a:solidFill>
              </a:rPr>
              <a:t>Петренка </a:t>
            </a:r>
            <a:r>
              <a:rPr lang="uk-UA" sz="2000" b="1" dirty="0" smtClean="0">
                <a:solidFill>
                  <a:srgbClr val="FFC000"/>
                </a:solidFill>
              </a:rPr>
              <a:t>Олександр а  Євграфовича. </a:t>
            </a:r>
          </a:p>
          <a:p>
            <a:pPr algn="ctr"/>
            <a:endParaRPr lang="uk-UA" sz="2000" b="1" dirty="0" smtClean="0">
              <a:solidFill>
                <a:srgbClr val="FFC000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 Нині портрет  є окрасою </a:t>
            </a:r>
            <a:r>
              <a:rPr lang="uk-UA" sz="2000" b="1" dirty="0" err="1" smtClean="0">
                <a:solidFill>
                  <a:srgbClr val="FFC000"/>
                </a:solidFill>
              </a:rPr>
              <a:t>експозиці</a:t>
            </a:r>
            <a:endParaRPr lang="uk-UA" sz="2000" b="1" dirty="0" smtClean="0">
              <a:solidFill>
                <a:srgbClr val="FFC000"/>
              </a:solidFill>
            </a:endParaRPr>
          </a:p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в </a:t>
            </a:r>
            <a:r>
              <a:rPr lang="uk-UA" sz="2000" b="1" dirty="0">
                <a:solidFill>
                  <a:srgbClr val="FFC000"/>
                </a:solidFill>
              </a:rPr>
              <a:t>районному краєзнавчому музеї </a:t>
            </a:r>
            <a:r>
              <a:rPr lang="uk-UA" sz="2000" b="1" dirty="0" smtClean="0">
                <a:solidFill>
                  <a:srgbClr val="FFC000"/>
                </a:solidFill>
              </a:rPr>
              <a:t> Лебедина</a:t>
            </a:r>
            <a:r>
              <a:rPr lang="uk-UA" sz="2000" b="1" dirty="0">
                <a:solidFill>
                  <a:srgbClr val="FFC000"/>
                </a:solidFill>
              </a:rPr>
              <a:t>. </a:t>
            </a:r>
          </a:p>
          <a:p>
            <a:pPr algn="ctr"/>
            <a:endParaRPr lang="uk-UA" sz="2000" b="1" dirty="0">
              <a:solidFill>
                <a:srgbClr val="FFC000"/>
              </a:solidFill>
            </a:endParaRPr>
          </a:p>
          <a:p>
            <a:endParaRPr lang="uk-UA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86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rgbClr val="FFC000"/>
                </a:solidFill>
              </a:rPr>
              <a:t>Ми шануємо пам’ять про </a:t>
            </a:r>
            <a:r>
              <a:rPr lang="uk-UA" sz="2400" b="1" dirty="0" smtClean="0">
                <a:solidFill>
                  <a:srgbClr val="FFC000"/>
                </a:solidFill>
              </a:rPr>
              <a:t>Михайла Петренка , останньою </a:t>
            </a:r>
            <a:r>
              <a:rPr lang="uk-UA" sz="2400" b="1" dirty="0">
                <a:solidFill>
                  <a:srgbClr val="FFC000"/>
                </a:solidFill>
              </a:rPr>
              <a:t>життєвою гаванню </a:t>
            </a:r>
            <a:r>
              <a:rPr lang="uk-UA" sz="2400" b="1" dirty="0" smtClean="0">
                <a:solidFill>
                  <a:srgbClr val="FFC000"/>
                </a:solidFill>
              </a:rPr>
              <a:t>якого </a:t>
            </a:r>
            <a:r>
              <a:rPr lang="uk-UA" sz="2400" b="1" dirty="0">
                <a:solidFill>
                  <a:srgbClr val="FFC000"/>
                </a:solidFill>
              </a:rPr>
              <a:t>став </a:t>
            </a:r>
            <a:r>
              <a:rPr lang="uk-UA" sz="2400" b="1" dirty="0" smtClean="0">
                <a:solidFill>
                  <a:srgbClr val="FFC000"/>
                </a:solidFill>
              </a:rPr>
              <a:t>Лебедин </a:t>
            </a:r>
            <a:endParaRPr lang="uk-UA" sz="2400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82" r="-1111"/>
          <a:stretch/>
        </p:blipFill>
        <p:spPr>
          <a:xfrm>
            <a:off x="827584" y="1484784"/>
            <a:ext cx="5328592" cy="38939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6279539" y="3157794"/>
            <a:ext cx="2182429" cy="290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2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5696" y="4797152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C000"/>
                </a:solidFill>
              </a:rPr>
              <a:t>Дивлюся на небо та й думку гадаю:</a:t>
            </a:r>
          </a:p>
          <a:p>
            <a:r>
              <a:rPr lang="uk-UA" sz="2400" b="1" dirty="0" smtClean="0">
                <a:solidFill>
                  <a:srgbClr val="FFC000"/>
                </a:solidFill>
              </a:rPr>
              <a:t>Чому </a:t>
            </a:r>
            <a:r>
              <a:rPr lang="uk-UA" sz="2400" b="1" dirty="0">
                <a:solidFill>
                  <a:srgbClr val="FFC000"/>
                </a:solidFill>
              </a:rPr>
              <a:t>я не сокіл, чому не літаю,</a:t>
            </a:r>
            <a:br>
              <a:rPr lang="uk-UA" sz="2400" b="1" dirty="0">
                <a:solidFill>
                  <a:srgbClr val="FFC000"/>
                </a:solidFill>
              </a:rPr>
            </a:br>
            <a:r>
              <a:rPr lang="uk-UA" sz="2400" b="1" dirty="0" smtClean="0">
                <a:solidFill>
                  <a:srgbClr val="FFC000"/>
                </a:solidFill>
              </a:rPr>
              <a:t>Чому </a:t>
            </a:r>
            <a:r>
              <a:rPr lang="uk-UA" sz="2400" b="1" dirty="0">
                <a:solidFill>
                  <a:srgbClr val="FFC000"/>
                </a:solidFill>
              </a:rPr>
              <a:t>мені, Боже, ти крилів не дав?</a:t>
            </a:r>
          </a:p>
          <a:p>
            <a:r>
              <a:rPr lang="uk-UA" sz="2400" b="1" dirty="0" smtClean="0">
                <a:solidFill>
                  <a:srgbClr val="FFC000"/>
                </a:solidFill>
              </a:rPr>
              <a:t>Я </a:t>
            </a:r>
            <a:r>
              <a:rPr lang="uk-UA" sz="2400" b="1" dirty="0">
                <a:solidFill>
                  <a:srgbClr val="FFC000"/>
                </a:solidFill>
              </a:rPr>
              <a:t>землю б покинув і в небо злітав!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" b="7276"/>
          <a:stretch/>
        </p:blipFill>
        <p:spPr>
          <a:xfrm>
            <a:off x="2699793" y="332656"/>
            <a:ext cx="3309122" cy="423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1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20688"/>
            <a:ext cx="56886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C000"/>
                </a:solidFill>
              </a:rPr>
              <a:t>Мов на суді, запитую у себе,</a:t>
            </a:r>
          </a:p>
          <a:p>
            <a:r>
              <a:rPr lang="uk-UA" sz="2400" b="1" dirty="0">
                <a:solidFill>
                  <a:srgbClr val="FFC000"/>
                </a:solidFill>
              </a:rPr>
              <a:t>			</a:t>
            </a:r>
            <a:endParaRPr lang="en-US" sz="2400" b="1" dirty="0" smtClean="0">
              <a:solidFill>
                <a:srgbClr val="FFC000"/>
              </a:solidFill>
            </a:endParaRPr>
          </a:p>
          <a:p>
            <a:r>
              <a:rPr lang="uk-UA" sz="2400" b="1" dirty="0" smtClean="0">
                <a:solidFill>
                  <a:srgbClr val="FFC000"/>
                </a:solidFill>
              </a:rPr>
              <a:t>Чого </a:t>
            </a:r>
            <a:r>
              <a:rPr lang="uk-UA" sz="2400" b="1" dirty="0">
                <a:solidFill>
                  <a:srgbClr val="FFC000"/>
                </a:solidFill>
              </a:rPr>
              <a:t>ж іще бракує у житті.</a:t>
            </a:r>
            <a:br>
              <a:rPr lang="uk-UA" sz="2400" b="1" dirty="0">
                <a:solidFill>
                  <a:srgbClr val="FFC000"/>
                </a:solidFill>
              </a:rPr>
            </a:br>
            <a:r>
              <a:rPr lang="uk-UA" sz="2400" b="1" dirty="0">
                <a:solidFill>
                  <a:srgbClr val="FFC000"/>
                </a:solidFill>
              </a:rPr>
              <a:t>			</a:t>
            </a:r>
            <a:endParaRPr lang="en-US" sz="2400" b="1" dirty="0" smtClean="0">
              <a:solidFill>
                <a:srgbClr val="FFC000"/>
              </a:solidFill>
            </a:endParaRPr>
          </a:p>
          <a:p>
            <a:r>
              <a:rPr lang="uk-UA" sz="2400" b="1" dirty="0" smtClean="0">
                <a:solidFill>
                  <a:srgbClr val="FFC000"/>
                </a:solidFill>
              </a:rPr>
              <a:t>Мені </a:t>
            </a:r>
            <a:r>
              <a:rPr lang="uk-UA" sz="2400" b="1" i="1" dirty="0">
                <a:solidFill>
                  <a:srgbClr val="FFC000"/>
                </a:solidFill>
              </a:rPr>
              <a:t>м о г о</a:t>
            </a:r>
            <a:r>
              <a:rPr lang="uk-UA" sz="2400" b="1" dirty="0">
                <a:solidFill>
                  <a:srgbClr val="FFC000"/>
                </a:solidFill>
              </a:rPr>
              <a:t> не вистачає неба</a:t>
            </a:r>
          </a:p>
          <a:p>
            <a:r>
              <a:rPr lang="uk-UA" sz="2400" b="1" dirty="0">
                <a:solidFill>
                  <a:srgbClr val="FFC000"/>
                </a:solidFill>
              </a:rPr>
              <a:t>			</a:t>
            </a:r>
            <a:endParaRPr lang="en-US" sz="2400" b="1" dirty="0" smtClean="0">
              <a:solidFill>
                <a:srgbClr val="FFC000"/>
              </a:solidFill>
            </a:endParaRPr>
          </a:p>
          <a:p>
            <a:r>
              <a:rPr lang="uk-UA" sz="2400" b="1" dirty="0" smtClean="0">
                <a:solidFill>
                  <a:srgbClr val="FFC000"/>
                </a:solidFill>
              </a:rPr>
              <a:t>І </a:t>
            </a:r>
            <a:r>
              <a:rPr lang="uk-UA" sz="2400" b="1" dirty="0">
                <a:solidFill>
                  <a:srgbClr val="FFC000"/>
                </a:solidFill>
              </a:rPr>
              <a:t>крил орлиних . Ці давно не </a:t>
            </a:r>
            <a:r>
              <a:rPr lang="uk-UA" sz="2400" b="1" dirty="0" smtClean="0">
                <a:solidFill>
                  <a:srgbClr val="FFC000"/>
                </a:solidFill>
              </a:rPr>
              <a:t>ті</a:t>
            </a:r>
            <a:r>
              <a:rPr lang="uk-UA" sz="2400" b="1" dirty="0">
                <a:solidFill>
                  <a:srgbClr val="FFC000"/>
                </a:solidFill>
              </a:rPr>
              <a:t> </a:t>
            </a:r>
            <a:r>
              <a:rPr lang="uk-UA" sz="2400" b="1" dirty="0" smtClean="0">
                <a:solidFill>
                  <a:srgbClr val="FFC000"/>
                </a:solidFill>
              </a:rPr>
              <a:t>. </a:t>
            </a:r>
            <a:endParaRPr lang="uk-UA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980976"/>
            <a:ext cx="2969402" cy="39604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33" y="3717032"/>
            <a:ext cx="38100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76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">
            <a:off x="4647672" y="1845722"/>
            <a:ext cx="4275001" cy="23762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000">
            <a:off x="720191" y="452436"/>
            <a:ext cx="3562350" cy="5953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661" y="4496566"/>
            <a:ext cx="2874991" cy="17750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6056" y="476672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Перші публікації і згадки про поета </a:t>
            </a:r>
          </a:p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Михайла Петренка</a:t>
            </a:r>
            <a:endParaRPr lang="uk-UA" sz="2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99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000">
            <a:off x="3700808" y="238708"/>
            <a:ext cx="2254702" cy="31028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0000">
            <a:off x="4715903" y="2260394"/>
            <a:ext cx="2413850" cy="36909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60" t="12207" r="45143" b="42733"/>
          <a:stretch/>
        </p:blipFill>
        <p:spPr>
          <a:xfrm>
            <a:off x="7092280" y="456275"/>
            <a:ext cx="1728192" cy="266766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58" y="3573016"/>
            <a:ext cx="3149598" cy="23621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17" y="456275"/>
            <a:ext cx="3053767" cy="21987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0773" y="2761126"/>
            <a:ext cx="295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C000"/>
                </a:solidFill>
              </a:rPr>
              <a:t>Будинок </a:t>
            </a:r>
            <a:r>
              <a:rPr lang="uk-UA" sz="2000" b="1" dirty="0" err="1" smtClean="0">
                <a:solidFill>
                  <a:srgbClr val="FFC000"/>
                </a:solidFill>
              </a:rPr>
              <a:t>Залеських</a:t>
            </a:r>
            <a:endParaRPr lang="uk-UA" sz="2000" b="1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2258" y="6187045"/>
            <a:ext cx="79861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rgbClr val="FFC000"/>
                </a:solidFill>
              </a:rPr>
              <a:t>Про візит Шевченка на </a:t>
            </a:r>
            <a:r>
              <a:rPr lang="uk-UA" sz="2000" dirty="0" err="1" smtClean="0">
                <a:solidFill>
                  <a:srgbClr val="FFC000"/>
                </a:solidFill>
              </a:rPr>
              <a:t>Лебедищину</a:t>
            </a:r>
            <a:r>
              <a:rPr lang="uk-UA" sz="2000" dirty="0" smtClean="0">
                <a:solidFill>
                  <a:srgbClr val="FFC000"/>
                </a:solidFill>
              </a:rPr>
              <a:t> зібрано чимало матеріалів </a:t>
            </a:r>
            <a:endParaRPr lang="uk-UA" sz="20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3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3068960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	</a:t>
            </a:r>
            <a:r>
              <a:rPr lang="uk-UA" sz="2400" b="1" dirty="0" smtClean="0">
                <a:solidFill>
                  <a:srgbClr val="FFC000"/>
                </a:solidFill>
              </a:rPr>
              <a:t>Не </a:t>
            </a:r>
            <a:r>
              <a:rPr lang="uk-UA" sz="2400" b="1" dirty="0">
                <a:solidFill>
                  <a:srgbClr val="FFC000"/>
                </a:solidFill>
              </a:rPr>
              <a:t>треба забувати, що поїздка  Шевченка в </a:t>
            </a:r>
            <a:r>
              <a:rPr lang="uk-UA" sz="2400" b="1" dirty="0" smtClean="0">
                <a:solidFill>
                  <a:srgbClr val="FFC000"/>
                </a:solidFill>
              </a:rPr>
              <a:t>Україну </a:t>
            </a:r>
            <a:r>
              <a:rPr lang="uk-UA" sz="2400" b="1" dirty="0">
                <a:solidFill>
                  <a:srgbClr val="FFC000"/>
                </a:solidFill>
              </a:rPr>
              <a:t>супроводжувалася негласним поліцейським </a:t>
            </a:r>
            <a:r>
              <a:rPr lang="uk-UA" sz="2400" b="1" dirty="0" smtClean="0">
                <a:solidFill>
                  <a:srgbClr val="FFC000"/>
                </a:solidFill>
              </a:rPr>
              <a:t>наглядом</a:t>
            </a:r>
            <a:r>
              <a:rPr lang="uk-UA" sz="2400" b="1" dirty="0">
                <a:solidFill>
                  <a:srgbClr val="FFC000"/>
                </a:solidFill>
              </a:rPr>
              <a:t>. Не виключена можливість, що про це знав і </a:t>
            </a:r>
            <a:r>
              <a:rPr lang="uk-UA" sz="2400" b="1" dirty="0" smtClean="0">
                <a:solidFill>
                  <a:srgbClr val="FFC000"/>
                </a:solidFill>
              </a:rPr>
              <a:t>місцевий </a:t>
            </a:r>
            <a:r>
              <a:rPr lang="uk-UA" sz="2400" b="1" dirty="0">
                <a:solidFill>
                  <a:srgbClr val="FFC000"/>
                </a:solidFill>
              </a:rPr>
              <a:t>заступник прокурора  Петренко. Можливо, тому він </a:t>
            </a:r>
            <a:r>
              <a:rPr lang="uk-UA" sz="2400" b="1" dirty="0" smtClean="0">
                <a:solidFill>
                  <a:srgbClr val="FFC000"/>
                </a:solidFill>
              </a:rPr>
              <a:t>побажав </a:t>
            </a:r>
            <a:r>
              <a:rPr lang="uk-UA" sz="2400" b="1" dirty="0">
                <a:solidFill>
                  <a:srgbClr val="FFC000"/>
                </a:solidFill>
              </a:rPr>
              <a:t>залишитися в тіні, попередив про це учасників цієї </a:t>
            </a:r>
            <a:r>
              <a:rPr lang="uk-UA" sz="2400" b="1" dirty="0" smtClean="0">
                <a:solidFill>
                  <a:srgbClr val="FFC000"/>
                </a:solidFill>
              </a:rPr>
              <a:t>зустрічі</a:t>
            </a:r>
            <a:r>
              <a:rPr lang="uk-UA" sz="2400" b="1" dirty="0">
                <a:solidFill>
                  <a:srgbClr val="FFC000"/>
                </a:solidFill>
              </a:rPr>
              <a:t>, в тому числі й Тараса </a:t>
            </a:r>
            <a:r>
              <a:rPr lang="uk-UA" sz="2400" b="1" dirty="0" smtClean="0">
                <a:solidFill>
                  <a:srgbClr val="FFC000"/>
                </a:solidFill>
              </a:rPr>
              <a:t>Григоровича.</a:t>
            </a:r>
          </a:p>
          <a:p>
            <a:r>
              <a:rPr lang="uk-UA" sz="2400" b="1" dirty="0"/>
              <a:t>	</a:t>
            </a:r>
            <a:r>
              <a:rPr lang="uk-UA" sz="2400" b="1" dirty="0" smtClean="0"/>
              <a:t>		</a:t>
            </a:r>
          </a:p>
          <a:p>
            <a:r>
              <a:rPr lang="uk-UA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		Володимир </a:t>
            </a:r>
            <a:r>
              <a:rPr lang="uk-UA" sz="24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Дудченко</a:t>
            </a:r>
            <a:r>
              <a:rPr lang="uk-UA" sz="2400" dirty="0" smtClean="0">
                <a:solidFill>
                  <a:srgbClr val="FFC000"/>
                </a:solidFill>
              </a:rPr>
              <a:t>, краєзнавець</a:t>
            </a:r>
            <a:r>
              <a:rPr lang="uk-UA" dirty="0" smtClean="0">
                <a:solidFill>
                  <a:srgbClr val="FFC000"/>
                </a:solidFill>
              </a:rPr>
              <a:t>	</a:t>
            </a:r>
            <a:endParaRPr lang="uk-UA" dirty="0">
              <a:solidFill>
                <a:srgbClr val="FFC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14"/>
          <a:stretch/>
        </p:blipFill>
        <p:spPr>
          <a:xfrm>
            <a:off x="3347864" y="338480"/>
            <a:ext cx="2040632" cy="273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80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924944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FFC000"/>
                </a:solidFill>
              </a:rPr>
              <a:t>	Дуже </a:t>
            </a:r>
            <a:r>
              <a:rPr lang="uk-UA" sz="2400" b="1" dirty="0">
                <a:solidFill>
                  <a:srgbClr val="FFC000"/>
                </a:solidFill>
              </a:rPr>
              <a:t>сумніваюся, щоб Петренко, займаючи посаду </a:t>
            </a:r>
            <a:r>
              <a:rPr lang="uk-UA" sz="2400" b="1" dirty="0" smtClean="0">
                <a:solidFill>
                  <a:srgbClr val="FFC000"/>
                </a:solidFill>
              </a:rPr>
              <a:t>повітового </a:t>
            </a:r>
            <a:r>
              <a:rPr lang="uk-UA" sz="2400" b="1" dirty="0">
                <a:solidFill>
                  <a:srgbClr val="FFC000"/>
                </a:solidFill>
              </a:rPr>
              <a:t>стряпчого в суді, не дізнався про приїзд Кобзаря </a:t>
            </a:r>
            <a:r>
              <a:rPr lang="uk-UA" sz="2400" b="1" dirty="0" smtClean="0">
                <a:solidFill>
                  <a:srgbClr val="FFC000"/>
                </a:solidFill>
              </a:rPr>
              <a:t>до </a:t>
            </a:r>
            <a:r>
              <a:rPr lang="uk-UA" sz="2400" b="1" dirty="0">
                <a:solidFill>
                  <a:srgbClr val="FFC000"/>
                </a:solidFill>
              </a:rPr>
              <a:t>Лебедина і не хотів з ним зустрітися. Так само – й </a:t>
            </a:r>
            <a:r>
              <a:rPr lang="uk-UA" sz="2400" b="1" dirty="0" smtClean="0">
                <a:solidFill>
                  <a:srgbClr val="FFC000"/>
                </a:solidFill>
              </a:rPr>
              <a:t>Шевченко</a:t>
            </a:r>
            <a:r>
              <a:rPr lang="uk-UA" sz="2400" b="1" dirty="0">
                <a:solidFill>
                  <a:srgbClr val="FFC000"/>
                </a:solidFill>
              </a:rPr>
              <a:t>. Тим паче, що творчість Михайла Миколайовича </a:t>
            </a:r>
            <a:r>
              <a:rPr lang="uk-UA" sz="2400" b="1" dirty="0" smtClean="0">
                <a:solidFill>
                  <a:srgbClr val="FFC000"/>
                </a:solidFill>
              </a:rPr>
              <a:t>він </a:t>
            </a:r>
            <a:r>
              <a:rPr lang="uk-UA" sz="2400" b="1" dirty="0">
                <a:solidFill>
                  <a:srgbClr val="FFC000"/>
                </a:solidFill>
              </a:rPr>
              <a:t>знав. Навіть занотував до свого записника у 1848 році </a:t>
            </a:r>
            <a:r>
              <a:rPr lang="uk-UA" sz="2400" b="1" dirty="0" smtClean="0">
                <a:solidFill>
                  <a:srgbClr val="FFC000"/>
                </a:solidFill>
              </a:rPr>
              <a:t>одну </a:t>
            </a:r>
            <a:r>
              <a:rPr lang="uk-UA" sz="2400" b="1" dirty="0">
                <a:solidFill>
                  <a:srgbClr val="FFC000"/>
                </a:solidFill>
              </a:rPr>
              <a:t>з редакцій вірша «Дивлюсь я на небо…». Вважаю, що й </a:t>
            </a:r>
            <a:r>
              <a:rPr lang="uk-UA" sz="2400" b="1" dirty="0" smtClean="0">
                <a:solidFill>
                  <a:srgbClr val="FFC000"/>
                </a:solidFill>
              </a:rPr>
              <a:t>можливість </a:t>
            </a:r>
            <a:r>
              <a:rPr lang="uk-UA" sz="2400" b="1" dirty="0">
                <a:solidFill>
                  <a:srgbClr val="FFC000"/>
                </a:solidFill>
              </a:rPr>
              <a:t>зустрітися у них обох була</a:t>
            </a:r>
            <a:r>
              <a:rPr lang="uk-UA" sz="2400" b="1" dirty="0" smtClean="0">
                <a:solidFill>
                  <a:srgbClr val="FFC000"/>
                </a:solidFill>
              </a:rPr>
              <a:t>.</a:t>
            </a:r>
          </a:p>
          <a:p>
            <a:r>
              <a:rPr lang="uk-UA" sz="2400" dirty="0"/>
              <a:t>	</a:t>
            </a:r>
            <a:r>
              <a:rPr lang="uk-UA" sz="2400" dirty="0" smtClean="0"/>
              <a:t>		</a:t>
            </a:r>
          </a:p>
          <a:p>
            <a:r>
              <a:rPr lang="uk-UA" sz="2400" dirty="0"/>
              <a:t>	</a:t>
            </a:r>
            <a:r>
              <a:rPr lang="uk-UA" sz="2400" dirty="0" smtClean="0"/>
              <a:t>		</a:t>
            </a:r>
            <a:r>
              <a:rPr lang="uk-UA" sz="2400" dirty="0" smtClean="0">
                <a:solidFill>
                  <a:schemeClr val="accent5"/>
                </a:solidFill>
              </a:rPr>
              <a:t>Василь </a:t>
            </a:r>
            <a:r>
              <a:rPr lang="uk-UA" sz="2400" dirty="0" err="1" smtClean="0">
                <a:solidFill>
                  <a:schemeClr val="accent5"/>
                </a:solidFill>
              </a:rPr>
              <a:t>Пазинич</a:t>
            </a:r>
            <a:r>
              <a:rPr lang="uk-UA" sz="2400" b="1" dirty="0" smtClean="0">
                <a:solidFill>
                  <a:srgbClr val="FFC000"/>
                </a:solidFill>
              </a:rPr>
              <a:t>, </a:t>
            </a:r>
            <a:r>
              <a:rPr lang="uk-UA" sz="2000" b="1" dirty="0" smtClean="0">
                <a:solidFill>
                  <a:srgbClr val="FFC000"/>
                </a:solidFill>
              </a:rPr>
              <a:t>краєзнавець</a:t>
            </a:r>
            <a:endParaRPr lang="uk-UA" sz="2000" b="1" dirty="0">
              <a:solidFill>
                <a:srgbClr val="FFC000"/>
              </a:solidFill>
            </a:endParaRPr>
          </a:p>
        </p:txBody>
      </p:sp>
      <p:pic>
        <p:nvPicPr>
          <p:cNvPr id="3" name="Рисунок 2" descr="P114090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0" t="22859" r="33218" b="24067"/>
          <a:stretch/>
        </p:blipFill>
        <p:spPr bwMode="auto">
          <a:xfrm>
            <a:off x="3347864" y="620688"/>
            <a:ext cx="2231638" cy="216024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233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3470" y="3717032"/>
            <a:ext cx="811900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FFC000"/>
                </a:solidFill>
              </a:rPr>
              <a:t>	За </a:t>
            </a:r>
            <a:r>
              <a:rPr lang="uk-UA" sz="2400" b="1" dirty="0">
                <a:solidFill>
                  <a:srgbClr val="FFC000"/>
                </a:solidFill>
              </a:rPr>
              <a:t>станом </a:t>
            </a:r>
            <a:r>
              <a:rPr lang="uk-UA" sz="2400" b="1" dirty="0" smtClean="0">
                <a:solidFill>
                  <a:srgbClr val="FFC000"/>
                </a:solidFill>
              </a:rPr>
              <a:t>документального підтвердження на </a:t>
            </a:r>
            <a:r>
              <a:rPr lang="uk-UA" sz="2400" b="1" dirty="0">
                <a:solidFill>
                  <a:srgbClr val="FFC000"/>
                </a:solidFill>
              </a:rPr>
              <a:t>сьогоднішній день </a:t>
            </a:r>
            <a:r>
              <a:rPr lang="uk-UA" sz="2400" b="1" dirty="0" smtClean="0">
                <a:solidFill>
                  <a:srgbClr val="FFC000"/>
                </a:solidFill>
              </a:rPr>
              <a:t>згадана </a:t>
            </a:r>
            <a:r>
              <a:rPr lang="uk-UA" sz="2400" b="1" dirty="0">
                <a:solidFill>
                  <a:srgbClr val="FFC000"/>
                </a:solidFill>
              </a:rPr>
              <a:t>зустріч не є факт, а поки що красива , хоча і логічно </a:t>
            </a:r>
            <a:r>
              <a:rPr lang="uk-UA" sz="2400" b="1" dirty="0" smtClean="0">
                <a:solidFill>
                  <a:srgbClr val="FFC000"/>
                </a:solidFill>
              </a:rPr>
              <a:t>обґрунтована гіпотеза.</a:t>
            </a:r>
          </a:p>
          <a:p>
            <a:endParaRPr lang="uk-UA" sz="2400" b="1" dirty="0"/>
          </a:p>
          <a:p>
            <a:r>
              <a:rPr lang="uk-UA" sz="2400" dirty="0" smtClean="0"/>
              <a:t>		</a:t>
            </a:r>
            <a:r>
              <a:rPr lang="uk-UA" sz="2400" b="1" dirty="0">
                <a:solidFill>
                  <a:schemeClr val="accent5"/>
                </a:solidFill>
              </a:rPr>
              <a:t>Олександр </a:t>
            </a:r>
            <a:r>
              <a:rPr lang="uk-UA" sz="2400" b="1" dirty="0" smtClean="0">
                <a:solidFill>
                  <a:schemeClr val="accent5"/>
                </a:solidFill>
              </a:rPr>
              <a:t>Петренко</a:t>
            </a:r>
            <a:r>
              <a:rPr lang="uk-UA" b="1" dirty="0" smtClean="0">
                <a:solidFill>
                  <a:srgbClr val="FFC000"/>
                </a:solidFill>
              </a:rPr>
              <a:t>, праправнук поета,</a:t>
            </a:r>
            <a:r>
              <a:rPr lang="uk-UA" dirty="0" smtClean="0">
                <a:solidFill>
                  <a:srgbClr val="FFC000"/>
                </a:solidFill>
              </a:rPr>
              <a:t> 		</a:t>
            </a:r>
            <a:r>
              <a:rPr lang="uk-UA" b="1" dirty="0" smtClean="0">
                <a:solidFill>
                  <a:srgbClr val="FFC000"/>
                </a:solidFill>
              </a:rPr>
              <a:t>ініціатор </a:t>
            </a:r>
            <a:r>
              <a:rPr lang="uk-UA" b="1" dirty="0">
                <a:solidFill>
                  <a:srgbClr val="FFC000"/>
                </a:solidFill>
              </a:rPr>
              <a:t>проекту </a:t>
            </a:r>
            <a:r>
              <a:rPr lang="uk-UA" b="1" dirty="0" smtClean="0">
                <a:solidFill>
                  <a:srgbClr val="FFC000"/>
                </a:solidFill>
              </a:rPr>
              <a:t>«</a:t>
            </a:r>
            <a:r>
              <a:rPr lang="uk-UA" b="1" dirty="0">
                <a:solidFill>
                  <a:srgbClr val="FFC000"/>
                </a:solidFill>
              </a:rPr>
              <a:t>Ідентифікація </a:t>
            </a:r>
            <a:r>
              <a:rPr lang="uk-UA" b="1" dirty="0" smtClean="0">
                <a:solidFill>
                  <a:srgbClr val="FFC000"/>
                </a:solidFill>
              </a:rPr>
              <a:t>Петренків</a:t>
            </a:r>
            <a:r>
              <a:rPr lang="uk-UA" b="1" dirty="0">
                <a:solidFill>
                  <a:srgbClr val="FFC000"/>
                </a:solidFill>
              </a:rPr>
              <a:t>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666750"/>
            <a:ext cx="285750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06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944" y="2497256"/>
            <a:ext cx="46805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C000"/>
                </a:solidFill>
              </a:rPr>
              <a:t>Думи мої, думи мої,</a:t>
            </a:r>
          </a:p>
          <a:p>
            <a:r>
              <a:rPr lang="uk-UA" sz="2400" b="1" dirty="0">
                <a:solidFill>
                  <a:srgbClr val="FFC000"/>
                </a:solidFill>
              </a:rPr>
              <a:t>Лихо мені з вами!</a:t>
            </a:r>
          </a:p>
          <a:p>
            <a:r>
              <a:rPr lang="uk-UA" sz="2400" b="1" dirty="0">
                <a:solidFill>
                  <a:srgbClr val="FFC000"/>
                </a:solidFill>
              </a:rPr>
              <a:t>Нащо стали на папері</a:t>
            </a:r>
          </a:p>
          <a:p>
            <a:r>
              <a:rPr lang="uk-UA" sz="2400" b="1" dirty="0">
                <a:solidFill>
                  <a:srgbClr val="FFC000"/>
                </a:solidFill>
              </a:rPr>
              <a:t>Сумними рядами? …</a:t>
            </a:r>
          </a:p>
          <a:p>
            <a:r>
              <a:rPr lang="uk-UA" sz="2400" b="1" dirty="0">
                <a:solidFill>
                  <a:srgbClr val="FFC000"/>
                </a:solidFill>
              </a:rPr>
              <a:t>Чом вас вітер не розвіяв</a:t>
            </a:r>
          </a:p>
          <a:p>
            <a:r>
              <a:rPr lang="uk-UA" sz="2400" b="1" dirty="0">
                <a:solidFill>
                  <a:srgbClr val="FFC000"/>
                </a:solidFill>
              </a:rPr>
              <a:t>В степу, як пилину?</a:t>
            </a:r>
          </a:p>
          <a:p>
            <a:r>
              <a:rPr lang="uk-UA" sz="2400" b="1" dirty="0">
                <a:solidFill>
                  <a:srgbClr val="FFC000"/>
                </a:solidFill>
              </a:rPr>
              <a:t>Чом вас лихо не приспало,</a:t>
            </a:r>
          </a:p>
          <a:p>
            <a:r>
              <a:rPr lang="uk-UA" sz="2400" b="1" dirty="0">
                <a:solidFill>
                  <a:srgbClr val="FFC000"/>
                </a:solidFill>
              </a:rPr>
              <a:t>Як свою дитину</a:t>
            </a:r>
            <a:r>
              <a:rPr lang="uk-UA" sz="2400" b="1" dirty="0" smtClean="0">
                <a:solidFill>
                  <a:srgbClr val="FFC000"/>
                </a:solidFill>
              </a:rPr>
              <a:t>?...</a:t>
            </a:r>
          </a:p>
          <a:p>
            <a:endParaRPr lang="uk-UA" sz="2400" b="1" dirty="0">
              <a:solidFill>
                <a:srgbClr val="FFC000"/>
              </a:solidFill>
            </a:endParaRPr>
          </a:p>
          <a:p>
            <a:r>
              <a:rPr lang="uk-UA" sz="2400" b="1" dirty="0">
                <a:solidFill>
                  <a:schemeClr val="accent5"/>
                </a:solidFill>
              </a:rPr>
              <a:t>Т. Шевченко, «Кобзар</a:t>
            </a:r>
            <a:r>
              <a:rPr lang="uk-UA" sz="2400" b="1" dirty="0" smtClean="0">
                <a:solidFill>
                  <a:schemeClr val="accent5"/>
                </a:solidFill>
              </a:rPr>
              <a:t>» </a:t>
            </a:r>
            <a:r>
              <a:rPr lang="uk-UA" sz="2400" dirty="0" smtClean="0">
                <a:solidFill>
                  <a:schemeClr val="accent5"/>
                </a:solidFill>
              </a:rPr>
              <a:t>, </a:t>
            </a:r>
            <a:r>
              <a:rPr lang="uk-UA" sz="2400" dirty="0">
                <a:solidFill>
                  <a:srgbClr val="FFC000"/>
                </a:solidFill>
              </a:rPr>
              <a:t>1840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96296"/>
            <a:ext cx="2952393" cy="360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69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221</TotalTime>
  <Words>226</Words>
  <Application>Microsoft Office PowerPoint</Application>
  <PresentationFormat>Экран (4:3)</PresentationFormat>
  <Paragraphs>63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Базовая</vt:lpstr>
      <vt:lpstr> Остання гавань  поета-романтика  Михайла Петренка   ( до 200-річчя від дня народження)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Houme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Остання гавань  поета-романтика  Михайла Петренка   ( до 200-річчя від дня народження)</dc:title>
  <dc:creator>Alex</dc:creator>
  <cp:lastModifiedBy>Alex</cp:lastModifiedBy>
  <cp:revision>20</cp:revision>
  <dcterms:created xsi:type="dcterms:W3CDTF">2017-06-29T14:36:39Z</dcterms:created>
  <dcterms:modified xsi:type="dcterms:W3CDTF">2017-06-29T18:18:29Z</dcterms:modified>
</cp:coreProperties>
</file>