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20" r:id="rId1"/>
  </p:sldMasterIdLst>
  <p:notesMasterIdLst>
    <p:notesMasterId r:id="rId21"/>
  </p:notesMasterIdLst>
  <p:handoutMasterIdLst>
    <p:handoutMasterId r:id="rId22"/>
  </p:handoutMasterIdLst>
  <p:sldIdLst>
    <p:sldId id="436" r:id="rId2"/>
    <p:sldId id="431" r:id="rId3"/>
    <p:sldId id="444" r:id="rId4"/>
    <p:sldId id="437" r:id="rId5"/>
    <p:sldId id="439" r:id="rId6"/>
    <p:sldId id="440" r:id="rId7"/>
    <p:sldId id="441" r:id="rId8"/>
    <p:sldId id="443" r:id="rId9"/>
    <p:sldId id="427" r:id="rId10"/>
    <p:sldId id="442" r:id="rId11"/>
    <p:sldId id="430" r:id="rId12"/>
    <p:sldId id="415" r:id="rId13"/>
    <p:sldId id="414" r:id="rId14"/>
    <p:sldId id="435" r:id="rId15"/>
    <p:sldId id="295" r:id="rId16"/>
    <p:sldId id="433" r:id="rId17"/>
    <p:sldId id="434" r:id="rId18"/>
    <p:sldId id="418" r:id="rId19"/>
    <p:sldId id="423" r:id="rId20"/>
  </p:sldIdLst>
  <p:sldSz cx="9144000" cy="6858000" type="screen4x3"/>
  <p:notesSz cx="7099300" cy="10234613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35422"/>
    <a:srgbClr val="00FFFF"/>
    <a:srgbClr val="0000FF"/>
    <a:srgbClr val="007E39"/>
    <a:srgbClr val="008000"/>
    <a:srgbClr val="FFFFFF"/>
    <a:srgbClr val="5985AD"/>
    <a:srgbClr val="3795AF"/>
    <a:srgbClr val="6096C8"/>
    <a:srgbClr val="5A9CAC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96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69012ECD-51FC-41F1-AA8D-1B2483CD663E}" styleName="Светлый стиль 2 -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912C8C85-51F0-491E-9774-3900AFEF0FD7}" styleName="Светлый стиль 2 - акцент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D113A9D2-9D6B-4929-AA2D-F23B5EE8CBE7}" styleName="Стиль из темы 2 - акцент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B301B821-A1FF-4177-AEE7-76D212191A09}" styleName="Средний стиль 1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859" autoAdjust="0"/>
    <p:restoredTop sz="91032" autoAdjust="0"/>
  </p:normalViewPr>
  <p:slideViewPr>
    <p:cSldViewPr>
      <p:cViewPr varScale="1">
        <p:scale>
          <a:sx n="96" d="100"/>
          <a:sy n="96" d="100"/>
        </p:scale>
        <p:origin x="-63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3" d="100"/>
          <a:sy n="83" d="100"/>
        </p:scale>
        <p:origin x="-2040" y="-90"/>
      </p:cViewPr>
      <p:guideLst>
        <p:guide orient="horz" pos="3224"/>
        <p:guide pos="2236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575" cy="511175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l">
              <a:defRPr sz="1300">
                <a:latin typeface="Arial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4021138" y="0"/>
            <a:ext cx="3076575" cy="511175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r">
              <a:defRPr sz="1300">
                <a:latin typeface="Arial" charset="0"/>
              </a:defRPr>
            </a:lvl1pPr>
          </a:lstStyle>
          <a:p>
            <a:pPr>
              <a:defRPr/>
            </a:pPr>
            <a:fld id="{319B4D52-7317-4376-B705-C51C19ED4E66}" type="datetimeFigureOut">
              <a:rPr lang="ru-RU"/>
              <a:pPr>
                <a:defRPr/>
              </a:pPr>
              <a:t>22.10.2017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721850"/>
            <a:ext cx="3076575" cy="511175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l">
              <a:defRPr sz="1300">
                <a:latin typeface="Arial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4021138" y="9721850"/>
            <a:ext cx="3076575" cy="511175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r">
              <a:defRPr sz="1300">
                <a:latin typeface="Arial" charset="0"/>
              </a:defRPr>
            </a:lvl1pPr>
          </a:lstStyle>
          <a:p>
            <a:pPr>
              <a:defRPr/>
            </a:pPr>
            <a:fld id="{203DD02D-B7B7-4547-AD2E-D0ED14F0E32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7313043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575" cy="511175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4021138" y="0"/>
            <a:ext cx="3076575" cy="511175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</a:defRPr>
            </a:lvl1pPr>
          </a:lstStyle>
          <a:p>
            <a:pPr>
              <a:defRPr/>
            </a:pPr>
            <a:fld id="{9D9517EF-0141-4E9F-AD22-F8561FC21D6E}" type="datetimeFigureOut">
              <a:rPr lang="ru-RU"/>
              <a:pPr>
                <a:defRPr/>
              </a:pPr>
              <a:t>22.10.2017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92188" y="768350"/>
            <a:ext cx="5114925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48" tIns="49524" rIns="99048" bIns="49524" rtlCol="0" anchor="ctr"/>
          <a:lstStyle/>
          <a:p>
            <a:pPr lvl="0"/>
            <a:endParaRPr lang="ru-RU" noProof="0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709613" y="4860925"/>
            <a:ext cx="5680075" cy="4605338"/>
          </a:xfrm>
          <a:prstGeom prst="rect">
            <a:avLst/>
          </a:prstGeom>
        </p:spPr>
        <p:txBody>
          <a:bodyPr vert="horz" lIns="99048" tIns="49524" rIns="99048" bIns="49524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6575" cy="511175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4021138" y="9721850"/>
            <a:ext cx="3076575" cy="511175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</a:defRPr>
            </a:lvl1pPr>
          </a:lstStyle>
          <a:p>
            <a:pPr>
              <a:defRPr/>
            </a:pPr>
            <a:fld id="{B379AA9D-56F9-45BB-8C4F-7B65E823AB8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8871383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379AA9D-56F9-45BB-8C4F-7B65E823AB87}" type="slidenum">
              <a:rPr lang="ru-RU" smtClean="0"/>
              <a:pPr>
                <a:defRPr/>
              </a:pPr>
              <a:t>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925994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379AA9D-56F9-45BB-8C4F-7B65E823AB87}" type="slidenum">
              <a:rPr lang="ru-RU" smtClean="0"/>
              <a:pPr>
                <a:defRPr/>
              </a:pPr>
              <a:t>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7478278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379AA9D-56F9-45BB-8C4F-7B65E823AB87}" type="slidenum">
              <a:rPr lang="ru-RU" smtClean="0"/>
              <a:pPr>
                <a:defRPr/>
              </a:pPr>
              <a:t>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7478278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379AA9D-56F9-45BB-8C4F-7B65E823AB87}" type="slidenum">
              <a:rPr lang="ru-RU" smtClean="0"/>
              <a:pPr>
                <a:defRPr/>
              </a:pPr>
              <a:t>10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7478278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38916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973CC33-29B0-416A-A7A0-3E7E7024FB0E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12</a:t>
            </a:fld>
            <a:endParaRPr lang="ru-RU" dirty="0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38916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973CC33-29B0-416A-A7A0-3E7E7024FB0E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13</a:t>
            </a:fld>
            <a:endParaRPr lang="ru-RU" dirty="0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379AA9D-56F9-45BB-8C4F-7B65E823AB87}" type="slidenum">
              <a:rPr lang="ru-RU" smtClean="0"/>
              <a:pPr>
                <a:defRPr/>
              </a:pPr>
              <a:t>15</a:t>
            </a:fld>
            <a:endParaRPr lang="ru-RU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379AA9D-56F9-45BB-8C4F-7B65E823AB87}" type="slidenum">
              <a:rPr lang="ru-RU" smtClean="0"/>
              <a:pPr>
                <a:defRPr/>
              </a:pPr>
              <a:t>16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2180513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379AA9D-56F9-45BB-8C4F-7B65E823AB87}" type="slidenum">
              <a:rPr lang="ru-RU" smtClean="0"/>
              <a:pPr>
                <a:defRPr/>
              </a:pPr>
              <a:t>17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063773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лилиния 3"/>
          <p:cNvSpPr/>
          <p:nvPr userDrawn="1"/>
        </p:nvSpPr>
        <p:spPr>
          <a:xfrm flipH="1" flipV="1">
            <a:off x="0" y="4786313"/>
            <a:ext cx="9144000" cy="2071687"/>
          </a:xfrm>
          <a:custGeom>
            <a:avLst/>
            <a:gdLst>
              <a:gd name="connsiteX0" fmla="*/ 0 w 21600"/>
              <a:gd name="connsiteY0" fmla="*/ 0 h 21600"/>
              <a:gd name="connsiteX1" fmla="*/ 21600 w 21600"/>
              <a:gd name="connsiteY1" fmla="*/ 0 h 21600"/>
              <a:gd name="connsiteX2" fmla="*/ 21600 w 21600"/>
              <a:gd name="connsiteY2" fmla="*/ 17322 h 21600"/>
              <a:gd name="connsiteX3" fmla="*/ 0 w 21600"/>
              <a:gd name="connsiteY3" fmla="*/ 20172 h 21600"/>
              <a:gd name="connsiteX4" fmla="*/ 0 w 21600"/>
              <a:gd name="connsiteY4" fmla="*/ 0 h 21600"/>
              <a:gd name="connsiteX0" fmla="*/ 0 w 21600"/>
              <a:gd name="connsiteY0" fmla="*/ 10588 h 23922"/>
              <a:gd name="connsiteX1" fmla="*/ 21600 w 21600"/>
              <a:gd name="connsiteY1" fmla="*/ 0 h 23922"/>
              <a:gd name="connsiteX2" fmla="*/ 21600 w 21600"/>
              <a:gd name="connsiteY2" fmla="*/ 17322 h 23922"/>
              <a:gd name="connsiteX3" fmla="*/ 0 w 21600"/>
              <a:gd name="connsiteY3" fmla="*/ 20172 h 23922"/>
              <a:gd name="connsiteX4" fmla="*/ 0 w 21600"/>
              <a:gd name="connsiteY4" fmla="*/ 10588 h 23922"/>
              <a:gd name="connsiteX0" fmla="*/ 0 w 21600"/>
              <a:gd name="connsiteY0" fmla="*/ 0 h 13334"/>
              <a:gd name="connsiteX1" fmla="*/ 21600 w 21600"/>
              <a:gd name="connsiteY1" fmla="*/ 0 h 13334"/>
              <a:gd name="connsiteX2" fmla="*/ 21600 w 21600"/>
              <a:gd name="connsiteY2" fmla="*/ 6734 h 13334"/>
              <a:gd name="connsiteX3" fmla="*/ 0 w 21600"/>
              <a:gd name="connsiteY3" fmla="*/ 9584 h 13334"/>
              <a:gd name="connsiteX4" fmla="*/ 0 w 21600"/>
              <a:gd name="connsiteY4" fmla="*/ 0 h 13334"/>
              <a:gd name="connsiteX0" fmla="*/ 0 w 21600"/>
              <a:gd name="connsiteY0" fmla="*/ 0 h 13334"/>
              <a:gd name="connsiteX1" fmla="*/ 21600 w 21600"/>
              <a:gd name="connsiteY1" fmla="*/ 1052 h 13334"/>
              <a:gd name="connsiteX2" fmla="*/ 21600 w 21600"/>
              <a:gd name="connsiteY2" fmla="*/ 6734 h 13334"/>
              <a:gd name="connsiteX3" fmla="*/ 0 w 21600"/>
              <a:gd name="connsiteY3" fmla="*/ 9584 h 13334"/>
              <a:gd name="connsiteX4" fmla="*/ 0 w 21600"/>
              <a:gd name="connsiteY4" fmla="*/ 0 h 13334"/>
              <a:gd name="connsiteX0" fmla="*/ 0 w 21600"/>
              <a:gd name="connsiteY0" fmla="*/ 0 h 12282"/>
              <a:gd name="connsiteX1" fmla="*/ 21600 w 21600"/>
              <a:gd name="connsiteY1" fmla="*/ 0 h 12282"/>
              <a:gd name="connsiteX2" fmla="*/ 21600 w 21600"/>
              <a:gd name="connsiteY2" fmla="*/ 5682 h 12282"/>
              <a:gd name="connsiteX3" fmla="*/ 0 w 21600"/>
              <a:gd name="connsiteY3" fmla="*/ 8532 h 12282"/>
              <a:gd name="connsiteX4" fmla="*/ 0 w 21600"/>
              <a:gd name="connsiteY4" fmla="*/ 0 h 12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600" h="12282">
                <a:moveTo>
                  <a:pt x="0" y="0"/>
                </a:moveTo>
                <a:lnTo>
                  <a:pt x="21600" y="0"/>
                </a:lnTo>
                <a:lnTo>
                  <a:pt x="21600" y="5682"/>
                </a:lnTo>
                <a:cubicBezTo>
                  <a:pt x="10800" y="5682"/>
                  <a:pt x="10800" y="12282"/>
                  <a:pt x="0" y="8532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5" name="Полилиния 4"/>
          <p:cNvSpPr/>
          <p:nvPr userDrawn="1"/>
        </p:nvSpPr>
        <p:spPr>
          <a:xfrm>
            <a:off x="0" y="0"/>
            <a:ext cx="9144000" cy="2035175"/>
          </a:xfrm>
          <a:custGeom>
            <a:avLst/>
            <a:gdLst>
              <a:gd name="connsiteX0" fmla="*/ 0 w 21600"/>
              <a:gd name="connsiteY0" fmla="*/ 0 h 21600"/>
              <a:gd name="connsiteX1" fmla="*/ 21600 w 21600"/>
              <a:gd name="connsiteY1" fmla="*/ 0 h 21600"/>
              <a:gd name="connsiteX2" fmla="*/ 21600 w 21600"/>
              <a:gd name="connsiteY2" fmla="*/ 17322 h 21600"/>
              <a:gd name="connsiteX3" fmla="*/ 0 w 21600"/>
              <a:gd name="connsiteY3" fmla="*/ 20172 h 21600"/>
              <a:gd name="connsiteX4" fmla="*/ 0 w 21600"/>
              <a:gd name="connsiteY4" fmla="*/ 0 h 21600"/>
              <a:gd name="connsiteX0" fmla="*/ 0 w 21600"/>
              <a:gd name="connsiteY0" fmla="*/ 10588 h 23922"/>
              <a:gd name="connsiteX1" fmla="*/ 21600 w 21600"/>
              <a:gd name="connsiteY1" fmla="*/ 0 h 23922"/>
              <a:gd name="connsiteX2" fmla="*/ 21600 w 21600"/>
              <a:gd name="connsiteY2" fmla="*/ 17322 h 23922"/>
              <a:gd name="connsiteX3" fmla="*/ 0 w 21600"/>
              <a:gd name="connsiteY3" fmla="*/ 20172 h 23922"/>
              <a:gd name="connsiteX4" fmla="*/ 0 w 21600"/>
              <a:gd name="connsiteY4" fmla="*/ 10588 h 23922"/>
              <a:gd name="connsiteX0" fmla="*/ 0 w 21600"/>
              <a:gd name="connsiteY0" fmla="*/ 0 h 13334"/>
              <a:gd name="connsiteX1" fmla="*/ 21600 w 21600"/>
              <a:gd name="connsiteY1" fmla="*/ 0 h 13334"/>
              <a:gd name="connsiteX2" fmla="*/ 21600 w 21600"/>
              <a:gd name="connsiteY2" fmla="*/ 6734 h 13334"/>
              <a:gd name="connsiteX3" fmla="*/ 0 w 21600"/>
              <a:gd name="connsiteY3" fmla="*/ 9584 h 13334"/>
              <a:gd name="connsiteX4" fmla="*/ 0 w 21600"/>
              <a:gd name="connsiteY4" fmla="*/ 0 h 13334"/>
              <a:gd name="connsiteX0" fmla="*/ 0 w 21600"/>
              <a:gd name="connsiteY0" fmla="*/ 1270 h 13334"/>
              <a:gd name="connsiteX1" fmla="*/ 21600 w 21600"/>
              <a:gd name="connsiteY1" fmla="*/ 0 h 13334"/>
              <a:gd name="connsiteX2" fmla="*/ 21600 w 21600"/>
              <a:gd name="connsiteY2" fmla="*/ 6734 h 13334"/>
              <a:gd name="connsiteX3" fmla="*/ 0 w 21600"/>
              <a:gd name="connsiteY3" fmla="*/ 9584 h 13334"/>
              <a:gd name="connsiteX4" fmla="*/ 0 w 21600"/>
              <a:gd name="connsiteY4" fmla="*/ 1270 h 13334"/>
              <a:gd name="connsiteX0" fmla="*/ 0 w 21600"/>
              <a:gd name="connsiteY0" fmla="*/ 0 h 12064"/>
              <a:gd name="connsiteX1" fmla="*/ 21600 w 21600"/>
              <a:gd name="connsiteY1" fmla="*/ 0 h 12064"/>
              <a:gd name="connsiteX2" fmla="*/ 21600 w 21600"/>
              <a:gd name="connsiteY2" fmla="*/ 5464 h 12064"/>
              <a:gd name="connsiteX3" fmla="*/ 0 w 21600"/>
              <a:gd name="connsiteY3" fmla="*/ 8314 h 12064"/>
              <a:gd name="connsiteX4" fmla="*/ 0 w 21600"/>
              <a:gd name="connsiteY4" fmla="*/ 0 h 120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600" h="12064">
                <a:moveTo>
                  <a:pt x="0" y="0"/>
                </a:moveTo>
                <a:lnTo>
                  <a:pt x="21600" y="0"/>
                </a:lnTo>
                <a:lnTo>
                  <a:pt x="21600" y="5464"/>
                </a:lnTo>
                <a:cubicBezTo>
                  <a:pt x="10800" y="5464"/>
                  <a:pt x="10800" y="12064"/>
                  <a:pt x="0" y="8314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60000"/>
                <a:lumOff val="4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6" name="Прямоугольник 5"/>
          <p:cNvSpPr/>
          <p:nvPr userDrawn="1"/>
        </p:nvSpPr>
        <p:spPr>
          <a:xfrm>
            <a:off x="0" y="0"/>
            <a:ext cx="9144000" cy="720725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75000"/>
              </a:schemeClr>
            </a:solidFill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7" name="Прямоугольник 6"/>
          <p:cNvSpPr/>
          <p:nvPr userDrawn="1"/>
        </p:nvSpPr>
        <p:spPr>
          <a:xfrm>
            <a:off x="0" y="6137275"/>
            <a:ext cx="9144000" cy="720725"/>
          </a:xfrm>
          <a:prstGeom prst="rect">
            <a:avLst/>
          </a:prstGeom>
          <a:solidFill>
            <a:srgbClr val="648FC4"/>
          </a:solidFill>
          <a:ln>
            <a:solidFill>
              <a:schemeClr val="accent1">
                <a:lumMod val="7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Образец подзаголовка</a:t>
            </a:r>
            <a:endParaRPr lang="ru-RU" dirty="0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 userDrawn="1"/>
        </p:nvSpPr>
        <p:spPr>
          <a:xfrm>
            <a:off x="0" y="6286500"/>
            <a:ext cx="9144000" cy="214313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5" name="Прямоугольник 4"/>
          <p:cNvSpPr/>
          <p:nvPr userDrawn="1"/>
        </p:nvSpPr>
        <p:spPr>
          <a:xfrm>
            <a:off x="0" y="928688"/>
            <a:ext cx="9144000" cy="21431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60000"/>
                <a:lumOff val="4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6" name="Прямоугольник 5"/>
          <p:cNvSpPr/>
          <p:nvPr userDrawn="1"/>
        </p:nvSpPr>
        <p:spPr>
          <a:xfrm>
            <a:off x="0" y="0"/>
            <a:ext cx="9144000" cy="928688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75000"/>
              </a:schemeClr>
            </a:solidFill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7" name="Прямоугольник 6"/>
          <p:cNvSpPr/>
          <p:nvPr userDrawn="1"/>
        </p:nvSpPr>
        <p:spPr>
          <a:xfrm>
            <a:off x="0" y="6500813"/>
            <a:ext cx="9144000" cy="357187"/>
          </a:xfrm>
          <a:prstGeom prst="rect">
            <a:avLst/>
          </a:prstGeom>
          <a:solidFill>
            <a:srgbClr val="648FC4"/>
          </a:solidFill>
          <a:ln>
            <a:solidFill>
              <a:schemeClr val="accent1">
                <a:lumMod val="7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24"/>
            <a:ext cx="8229600" cy="928694"/>
          </a:xfrm>
        </p:spPr>
        <p:txBody>
          <a:bodyPr/>
          <a:lstStyle>
            <a:lvl1pPr algn="l">
              <a:defRPr sz="360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357298"/>
            <a:ext cx="8229600" cy="4768865"/>
          </a:xfrm>
        </p:spPr>
        <p:txBody>
          <a:bodyPr/>
          <a:lstStyle>
            <a:lvl1pPr algn="just">
              <a:spcBef>
                <a:spcPts val="600"/>
              </a:spcBef>
              <a:spcAft>
                <a:spcPts val="600"/>
              </a:spcAft>
              <a:defRPr sz="2200">
                <a:latin typeface="Arial" pitchFamily="34" charset="0"/>
                <a:cs typeface="Arial" pitchFamily="34" charset="0"/>
              </a:defRPr>
            </a:lvl1pPr>
            <a:lvl2pPr algn="just">
              <a:spcBef>
                <a:spcPts val="600"/>
              </a:spcBef>
              <a:spcAft>
                <a:spcPts val="600"/>
              </a:spcAft>
              <a:defRPr sz="1900">
                <a:latin typeface="Arial" pitchFamily="34" charset="0"/>
                <a:cs typeface="Arial" pitchFamily="34" charset="0"/>
              </a:defRPr>
            </a:lvl2pPr>
            <a:lvl3pPr algn="just">
              <a:spcBef>
                <a:spcPts val="600"/>
              </a:spcBef>
              <a:spcAft>
                <a:spcPts val="600"/>
              </a:spcAft>
              <a:defRPr sz="1800">
                <a:latin typeface="Arial" pitchFamily="34" charset="0"/>
                <a:cs typeface="Arial" pitchFamily="34" charset="0"/>
              </a:defRPr>
            </a:lvl3pPr>
            <a:lvl4pPr algn="just">
              <a:defRPr/>
            </a:lvl4pPr>
            <a:lvl5pPr algn="just">
              <a:defRPr/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3075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 i="1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r>
              <a:rPr lang="ru-RU" smtClean="0"/>
              <a:t>14 декабря 2009</a:t>
            </a: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 i="1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r>
              <a:rPr lang="ru-RU" smtClean="0"/>
              <a:t>Основы формирования стереоизображений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1C93C1D-9BE4-4F52-A86D-6916F5BDC65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</p:sldLayoutIdLst>
  <p:transition>
    <p:fade/>
  </p:transition>
  <p:timing>
    <p:tnLst>
      <p:par>
        <p:cTn id="1" dur="indefinite" restart="never" nodeType="tmRoot"/>
      </p:par>
    </p:tnLst>
  </p:timing>
  <p:hf hd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hyperlink" Target="https://prophotos.ru/data/articles/0000/7321/31939/original.jp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3132792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Трішки історії…</a:t>
            </a:r>
            <a:endParaRPr lang="uk-UA" dirty="0"/>
          </a:p>
        </p:txBody>
      </p:sp>
      <p:sp>
        <p:nvSpPr>
          <p:cNvPr id="9" name="TextBox 8"/>
          <p:cNvSpPr txBox="1"/>
          <p:nvPr/>
        </p:nvSpPr>
        <p:spPr>
          <a:xfrm>
            <a:off x="1011118" y="1443330"/>
            <a:ext cx="23346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/>
              <a:t>Жозеф </a:t>
            </a:r>
            <a:r>
              <a:rPr lang="uk-UA" dirty="0" err="1"/>
              <a:t>д'Альмейда</a:t>
            </a:r>
            <a:r>
              <a:rPr lang="uk-UA" dirty="0"/>
              <a:t> 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701370" y="5242360"/>
            <a:ext cx="9541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/>
              <a:t>1858 </a:t>
            </a:r>
            <a:r>
              <a:rPr lang="uk-UA" dirty="0" smtClean="0"/>
              <a:t>р.</a:t>
            </a:r>
            <a:endParaRPr lang="uk-UA" dirty="0"/>
          </a:p>
        </p:txBody>
      </p:sp>
      <p:pic>
        <p:nvPicPr>
          <p:cNvPr id="7170" name="Picture 2" descr="Fichier:Joseph Charles d'Almeida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5912" y="1996691"/>
            <a:ext cx="2105025" cy="3162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3" descr="Картинки по запросу Луи Дюко дю Орон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2015712"/>
            <a:ext cx="2700426" cy="2781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4970930" y="1585010"/>
            <a:ext cx="21454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/>
              <a:t>Луї </a:t>
            </a:r>
            <a:r>
              <a:rPr lang="uk-UA" dirty="0" err="1"/>
              <a:t>Дюко</a:t>
            </a:r>
            <a:r>
              <a:rPr lang="uk-UA" dirty="0"/>
              <a:t> </a:t>
            </a:r>
            <a:r>
              <a:rPr lang="uk-UA" dirty="0" err="1"/>
              <a:t>дю</a:t>
            </a:r>
            <a:r>
              <a:rPr lang="uk-UA" dirty="0"/>
              <a:t> </a:t>
            </a:r>
            <a:r>
              <a:rPr lang="uk-UA" dirty="0" err="1"/>
              <a:t>Орон</a:t>
            </a:r>
            <a:endParaRPr lang="uk-UA" dirty="0"/>
          </a:p>
        </p:txBody>
      </p:sp>
      <p:sp>
        <p:nvSpPr>
          <p:cNvPr id="15" name="TextBox 14"/>
          <p:cNvSpPr txBox="1"/>
          <p:nvPr/>
        </p:nvSpPr>
        <p:spPr>
          <a:xfrm>
            <a:off x="5661183" y="5254870"/>
            <a:ext cx="9541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/>
              <a:t>1869 р.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426585233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err="1" smtClean="0"/>
              <a:t>Анагліф</a:t>
            </a:r>
            <a:endParaRPr lang="uk-UA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39552" y="1397675"/>
            <a:ext cx="4572000" cy="347787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uk-UA" sz="2200" i="1" dirty="0" err="1">
                <a:solidFill>
                  <a:srgbClr val="C00000"/>
                </a:solidFill>
                <a:latin typeface="Arial" charset="0"/>
                <a:cs typeface="Arial" charset="0"/>
              </a:rPr>
              <a:t>Анагліф</a:t>
            </a:r>
            <a:r>
              <a:rPr lang="uk-UA" sz="2200" dirty="0">
                <a:latin typeface="Arial" charset="0"/>
                <a:cs typeface="Arial" charset="0"/>
              </a:rPr>
              <a:t> (від грецького - рельєфний) - поліграфічний спосіб отримання стереоскопічного зображення шляхом накладення одного на інший (з деяким зміщенням) двох кольорових зображень </a:t>
            </a:r>
            <a:r>
              <a:rPr lang="uk-UA" sz="2200" dirty="0" smtClean="0">
                <a:latin typeface="Arial" charset="0"/>
                <a:cs typeface="Arial" charset="0"/>
              </a:rPr>
              <a:t>(зазвичай синьо-зеленого </a:t>
            </a:r>
            <a:r>
              <a:rPr lang="uk-UA" sz="2200" dirty="0">
                <a:latin typeface="Arial" charset="0"/>
                <a:cs typeface="Arial" charset="0"/>
              </a:rPr>
              <a:t>і червоного) представляють собою стереопару.</a:t>
            </a:r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5111552" y="4636801"/>
            <a:ext cx="3943350" cy="144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ru-RU" altLang="uk-UA" sz="2200" dirty="0" err="1" smtClean="0">
                <a:latin typeface="Arial" charset="0"/>
                <a:cs typeface="Arial" charset="0"/>
              </a:rPr>
              <a:t>Анагліфні</a:t>
            </a:r>
            <a:r>
              <a:rPr lang="ru-RU" altLang="uk-UA" sz="2200" dirty="0" smtClean="0">
                <a:latin typeface="Arial" charset="0"/>
                <a:cs typeface="Arial" charset="0"/>
              </a:rPr>
              <a:t> </a:t>
            </a:r>
            <a:r>
              <a:rPr lang="ru-RU" altLang="uk-UA" sz="2200" dirty="0" err="1">
                <a:latin typeface="Arial" charset="0"/>
                <a:cs typeface="Arial" charset="0"/>
              </a:rPr>
              <a:t>зображення</a:t>
            </a:r>
            <a:r>
              <a:rPr lang="ru-RU" altLang="uk-UA" sz="2200" dirty="0">
                <a:latin typeface="Arial" charset="0"/>
                <a:cs typeface="Arial" charset="0"/>
              </a:rPr>
              <a:t> </a:t>
            </a:r>
            <a:r>
              <a:rPr lang="ru-RU" altLang="uk-UA" sz="2200" dirty="0" err="1">
                <a:latin typeface="Arial" charset="0"/>
                <a:cs typeface="Arial" charset="0"/>
              </a:rPr>
              <a:t>розглядаються</a:t>
            </a:r>
            <a:r>
              <a:rPr lang="ru-RU" altLang="uk-UA" sz="2200" dirty="0">
                <a:latin typeface="Arial" charset="0"/>
                <a:cs typeface="Arial" charset="0"/>
              </a:rPr>
              <a:t> через </a:t>
            </a:r>
            <a:r>
              <a:rPr lang="ru-RU" altLang="uk-UA" sz="2200" dirty="0" err="1">
                <a:latin typeface="Arial" charset="0"/>
                <a:cs typeface="Arial" charset="0"/>
              </a:rPr>
              <a:t>окуляри</a:t>
            </a:r>
            <a:r>
              <a:rPr lang="ru-RU" altLang="uk-UA" sz="2200" dirty="0">
                <a:latin typeface="Arial" charset="0"/>
                <a:cs typeface="Arial" charset="0"/>
              </a:rPr>
              <a:t> з </a:t>
            </a:r>
            <a:r>
              <a:rPr lang="ru-RU" altLang="uk-UA" sz="2200" dirty="0" err="1">
                <a:latin typeface="Arial" charset="0"/>
                <a:cs typeface="Arial" charset="0"/>
              </a:rPr>
              <a:t>червоними</a:t>
            </a:r>
            <a:r>
              <a:rPr lang="ru-RU" altLang="uk-UA" sz="2200" dirty="0">
                <a:latin typeface="Arial" charset="0"/>
                <a:cs typeface="Arial" charset="0"/>
              </a:rPr>
              <a:t> </a:t>
            </a:r>
            <a:r>
              <a:rPr lang="ru-RU" altLang="uk-UA" sz="2200" dirty="0" err="1">
                <a:latin typeface="Arial" charset="0"/>
                <a:cs typeface="Arial" charset="0"/>
              </a:rPr>
              <a:t>синьо-зеленими</a:t>
            </a:r>
            <a:r>
              <a:rPr lang="ru-RU" altLang="uk-UA" sz="2200" dirty="0">
                <a:latin typeface="Arial" charset="0"/>
                <a:cs typeface="Arial" charset="0"/>
              </a:rPr>
              <a:t> </a:t>
            </a:r>
            <a:r>
              <a:rPr lang="ru-RU" altLang="uk-UA" sz="2200" dirty="0" err="1">
                <a:latin typeface="Arial" charset="0"/>
                <a:cs typeface="Arial" charset="0"/>
              </a:rPr>
              <a:t>фільтрами</a:t>
            </a:r>
            <a:r>
              <a:rPr lang="ru-RU" altLang="uk-UA" sz="2200" dirty="0">
                <a:latin typeface="Arial" charset="0"/>
                <a:cs typeface="Arial" charset="0"/>
              </a:rPr>
              <a:t>.</a:t>
            </a:r>
          </a:p>
        </p:txBody>
      </p:sp>
      <p:pic>
        <p:nvPicPr>
          <p:cNvPr id="6" name="Picture 6" descr="GlassesType_Color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95736" y="4942906"/>
            <a:ext cx="1781944" cy="1140445"/>
          </a:xfrm>
          <a:prstGeom prst="rect">
            <a:avLst/>
          </a:prstGeom>
          <a:noFill/>
        </p:spPr>
      </p:pic>
      <p:pic>
        <p:nvPicPr>
          <p:cNvPr id="3074" name="Picture 2" descr="http://cs10554.vk.me/v10554864/fa7/R0BRFVvr5Ss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4744" y="1236358"/>
            <a:ext cx="3782384" cy="31519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92040180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401050" cy="928688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err="1" smtClean="0"/>
              <a:t>Анагліфне</a:t>
            </a:r>
            <a:r>
              <a:rPr lang="ru-RU" dirty="0" smtClean="0"/>
              <a:t> </a:t>
            </a:r>
            <a:r>
              <a:rPr lang="ru-RU" dirty="0" err="1" smtClean="0"/>
              <a:t>зображення</a:t>
            </a:r>
            <a:endParaRPr lang="ru-RU" dirty="0"/>
          </a:p>
        </p:txBody>
      </p:sp>
      <p:pic>
        <p:nvPicPr>
          <p:cNvPr id="11" name="Рисунок 10" descr="Бизнес район Дефанс (La Défense) - Гиганские рождественские шарики, установленные на тратуаре 3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1164250"/>
            <a:ext cx="9144000" cy="511200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401050" cy="928688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err="1" smtClean="0"/>
              <a:t>Анагліфне</a:t>
            </a:r>
            <a:r>
              <a:rPr lang="ru-RU" dirty="0" smtClean="0"/>
              <a:t> </a:t>
            </a:r>
            <a:r>
              <a:rPr lang="ru-RU" dirty="0" err="1" smtClean="0"/>
              <a:t>зображення</a:t>
            </a:r>
            <a:endParaRPr lang="ru-RU" dirty="0"/>
          </a:p>
        </p:txBody>
      </p:sp>
      <p:pic>
        <p:nvPicPr>
          <p:cNvPr id="11" name="Рисунок 10" descr="Бизнес район Дефанс (La Défense) - Гиганские рождественские шарики, установленные на тратуаре 3.jpg"/>
          <p:cNvPicPr>
            <a:picLocks noChangeAspect="1"/>
          </p:cNvPicPr>
          <p:nvPr/>
        </p:nvPicPr>
        <p:blipFill>
          <a:blip r:embed="rId3"/>
          <a:srcRect t="18987"/>
          <a:stretch>
            <a:fillRect/>
          </a:stretch>
        </p:blipFill>
        <p:spPr>
          <a:xfrm>
            <a:off x="0" y="1164250"/>
            <a:ext cx="9143999" cy="511200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Технології створення 3</a:t>
            </a:r>
            <a:r>
              <a:rPr lang="en-US" dirty="0" smtClean="0"/>
              <a:t>D</a:t>
            </a:r>
            <a:r>
              <a:rPr lang="uk-UA" dirty="0" err="1" smtClean="0"/>
              <a:t>-зображення</a:t>
            </a:r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340768"/>
            <a:ext cx="7643192" cy="3583870"/>
          </a:xfrm>
        </p:spPr>
        <p:txBody>
          <a:bodyPr/>
          <a:lstStyle/>
          <a:p>
            <a:pPr lvl="0"/>
            <a:r>
              <a:rPr lang="uk-UA" sz="2800" b="1" dirty="0" err="1"/>
              <a:t>Анагліф</a:t>
            </a:r>
            <a:endParaRPr lang="uk-UA" sz="2800" b="1" dirty="0"/>
          </a:p>
          <a:p>
            <a:pPr lvl="0"/>
            <a:r>
              <a:rPr lang="uk-UA" sz="2800" b="1" dirty="0"/>
              <a:t>Лінійна і кругова поляризація     </a:t>
            </a:r>
          </a:p>
          <a:p>
            <a:pPr lvl="0"/>
            <a:r>
              <a:rPr lang="uk-UA" sz="2800" b="1" dirty="0"/>
              <a:t>Темпоральне розділення або метод затвора</a:t>
            </a:r>
          </a:p>
          <a:p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73288210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2132856"/>
            <a:ext cx="9144000" cy="1787525"/>
          </a:xfrm>
        </p:spPr>
        <p:txBody>
          <a:bodyPr lIns="360000" rIns="360000">
            <a:normAutofit/>
          </a:bodyPr>
          <a:lstStyle/>
          <a:p>
            <a:pPr eaLnBrk="1" hangingPunct="1">
              <a:defRPr/>
            </a:pPr>
            <a:r>
              <a:rPr lang="ru-RU" sz="3600" i="1" dirty="0" err="1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Анагліф</a:t>
            </a:r>
            <a:r>
              <a:rPr lang="ru-RU" sz="3600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. </a:t>
            </a:r>
            <a:r>
              <a:rPr lang="en-US" sz="3600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/>
            </a:r>
            <a:br>
              <a:rPr lang="en-US" sz="3600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</a:br>
            <a:r>
              <a:rPr lang="ru-RU" sz="3600" i="1" dirty="0" err="1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Створення</a:t>
            </a:r>
            <a:r>
              <a:rPr lang="ru-RU" sz="3600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 та перегляд </a:t>
            </a:r>
            <a:br>
              <a:rPr lang="ru-RU" sz="3600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</a:br>
            <a:r>
              <a:rPr lang="ru-RU" sz="3600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3-</a:t>
            </a:r>
            <a:r>
              <a:rPr lang="en-US" sz="3600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D </a:t>
            </a:r>
            <a:r>
              <a:rPr lang="uk-UA" sz="3600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зображень у </a:t>
            </a:r>
            <a:r>
              <a:rPr lang="en-US" sz="3600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Photoshop</a:t>
            </a:r>
            <a:endParaRPr lang="ru-RU" sz="3600" i="1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cs typeface="Arial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z="3200" i="1" dirty="0"/>
              <a:t>«</a:t>
            </a:r>
            <a:r>
              <a:rPr lang="uk-UA" sz="3200" i="1" dirty="0" err="1"/>
              <a:t>Photoshop</a:t>
            </a:r>
            <a:r>
              <a:rPr lang="uk-UA" sz="3200" i="1" dirty="0"/>
              <a:t> </a:t>
            </a:r>
            <a:r>
              <a:rPr lang="uk-UA" sz="3200" i="1" dirty="0" err="1"/>
              <a:t>Your</a:t>
            </a:r>
            <a:r>
              <a:rPr lang="uk-UA" sz="3200" i="1" dirty="0"/>
              <a:t> </a:t>
            </a:r>
            <a:r>
              <a:rPr lang="uk-UA" sz="3200" i="1" dirty="0" err="1"/>
              <a:t>Memories</a:t>
            </a:r>
            <a:r>
              <a:rPr lang="uk-UA" sz="3200" i="1" dirty="0"/>
              <a:t>"» - </a:t>
            </a:r>
            <a:r>
              <a:rPr lang="uk-UA" sz="3200" i="1" dirty="0" err="1"/>
              <a:t>Rhett</a:t>
            </a:r>
            <a:r>
              <a:rPr lang="uk-UA" sz="3200" i="1" dirty="0"/>
              <a:t> &amp; </a:t>
            </a:r>
            <a:r>
              <a:rPr lang="uk-UA" sz="3200" i="1" dirty="0" err="1"/>
              <a:t>Link</a:t>
            </a:r>
            <a:endParaRPr lang="uk-UA" sz="3200" dirty="0"/>
          </a:p>
        </p:txBody>
      </p:sp>
      <p:sp>
        <p:nvSpPr>
          <p:cNvPr id="6" name="Равнобедренный треугольник 5"/>
          <p:cNvSpPr/>
          <p:nvPr/>
        </p:nvSpPr>
        <p:spPr>
          <a:xfrm>
            <a:off x="6867711" y="6406244"/>
            <a:ext cx="288032" cy="451755"/>
          </a:xfrm>
          <a:prstGeom prst="triangle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435422"/>
            </a:solidFill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96994112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Інструменти </a:t>
            </a:r>
            <a:r>
              <a:rPr lang="uk-UA" dirty="0" err="1"/>
              <a:t>Adobe</a:t>
            </a:r>
            <a:r>
              <a:rPr lang="uk-UA" dirty="0"/>
              <a:t> </a:t>
            </a:r>
            <a:r>
              <a:rPr lang="uk-UA" dirty="0" err="1"/>
              <a:t>Photoshop</a:t>
            </a:r>
            <a:r>
              <a:rPr lang="uk-UA" dirty="0"/>
              <a:t> </a:t>
            </a:r>
          </a:p>
        </p:txBody>
      </p:sp>
      <p:pic>
        <p:nvPicPr>
          <p:cNvPr id="12" name="Объект 11"/>
          <p:cNvPicPr>
            <a:picLocks noGrp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187624" y="1556792"/>
            <a:ext cx="925325" cy="93610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3" name="Рисунок 12"/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953631" y="1556792"/>
            <a:ext cx="939726" cy="86295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4" name="Рисунок 13"/>
          <p:cNvPicPr/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823405" y="1582911"/>
            <a:ext cx="939726" cy="92859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5" name="Рисунок 14"/>
          <p:cNvPicPr/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660232" y="1582911"/>
            <a:ext cx="952979" cy="84668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5" name="Объект 2"/>
          <p:cNvSpPr txBox="1">
            <a:spLocks/>
          </p:cNvSpPr>
          <p:nvPr/>
        </p:nvSpPr>
        <p:spPr bwMode="auto">
          <a:xfrm>
            <a:off x="683568" y="2636912"/>
            <a:ext cx="8064896" cy="35838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just" rtl="0" eaLnBrk="0" fontAlgn="base" hangingPunct="0"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  <a:defRPr sz="22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just" rtl="0" eaLnBrk="0" fontAlgn="base" hangingPunct="0"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–"/>
              <a:defRPr sz="19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143000" indent="-228600" algn="just" rtl="0" eaLnBrk="0" fontAlgn="base" hangingPunct="0"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just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just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uk-UA" sz="1600" b="1" i="1" dirty="0"/>
              <a:t>Інструмент Штамп</a:t>
            </a:r>
            <a:r>
              <a:rPr lang="uk-UA" sz="1600" dirty="0"/>
              <a:t> використовується для створення копії вибраної ділянки на зображенні. Досить часто його застосовують для приховування або додавання деталей.</a:t>
            </a:r>
          </a:p>
          <a:p>
            <a:r>
              <a:rPr lang="uk-UA" sz="1600" b="1" i="1" dirty="0" smtClean="0"/>
              <a:t>Чарівна </a:t>
            </a:r>
            <a:r>
              <a:rPr lang="uk-UA" sz="1600" b="1" i="1" dirty="0"/>
              <a:t>паличка</a:t>
            </a:r>
            <a:r>
              <a:rPr lang="uk-UA" sz="1600" dirty="0"/>
              <a:t> — забезпечує автоматичне виділення фрагментів зображення, обмежених контурами, що мають однакові рівні кольорів суміжних </a:t>
            </a:r>
            <a:r>
              <a:rPr lang="uk-UA" sz="1600" dirty="0" err="1"/>
              <a:t>пікселів</a:t>
            </a:r>
            <a:r>
              <a:rPr lang="uk-UA" sz="1600" dirty="0"/>
              <a:t>.</a:t>
            </a:r>
          </a:p>
          <a:p>
            <a:r>
              <a:rPr lang="uk-UA" sz="1600" b="1" i="1" dirty="0" smtClean="0"/>
              <a:t>Інструмент </a:t>
            </a:r>
            <a:r>
              <a:rPr lang="uk-UA" sz="1600" b="1" i="1" dirty="0"/>
              <a:t>Рамка</a:t>
            </a:r>
            <a:r>
              <a:rPr lang="uk-UA" sz="1600" dirty="0"/>
              <a:t> – використовується для кадрування (обрізання) і вирівнювання фотографій в </a:t>
            </a:r>
            <a:r>
              <a:rPr lang="uk-UA" sz="1600" dirty="0" err="1" smtClean="0"/>
              <a:t>Photosho</a:t>
            </a:r>
            <a:r>
              <a:rPr lang="en-US" sz="1600" dirty="0"/>
              <a:t>p</a:t>
            </a:r>
            <a:r>
              <a:rPr lang="uk-UA" sz="1600" dirty="0" smtClean="0"/>
              <a:t>.</a:t>
            </a:r>
            <a:endParaRPr lang="uk-UA" sz="1600" dirty="0"/>
          </a:p>
          <a:p>
            <a:r>
              <a:rPr lang="uk-UA" sz="1600" b="1" i="1" dirty="0" smtClean="0"/>
              <a:t>Інструмент </a:t>
            </a:r>
            <a:r>
              <a:rPr lang="uk-UA" sz="1600" b="1" i="1" dirty="0"/>
              <a:t>Палець</a:t>
            </a:r>
            <a:r>
              <a:rPr lang="uk-UA" sz="1600" dirty="0"/>
              <a:t> — імітує змазування фарби пальцем, служить для </a:t>
            </a:r>
            <a:r>
              <a:rPr lang="uk-UA" sz="1600" dirty="0" smtClean="0"/>
              <a:t>розмивання </a:t>
            </a:r>
            <a:r>
              <a:rPr lang="uk-UA" sz="1600" dirty="0"/>
              <a:t>країв об'єктів зображення</a:t>
            </a:r>
            <a:r>
              <a:rPr lang="uk-UA" sz="1600" dirty="0" smtClean="0"/>
              <a:t>.</a:t>
            </a:r>
            <a:endParaRPr lang="en-US" sz="1600" dirty="0" smtClean="0"/>
          </a:p>
          <a:p>
            <a:r>
              <a:rPr lang="uk-UA" sz="1600" b="1" i="1" dirty="0"/>
              <a:t>Інструмент Область </a:t>
            </a:r>
            <a:r>
              <a:rPr lang="uk-UA" sz="1600" dirty="0"/>
              <a:t> </a:t>
            </a:r>
            <a:r>
              <a:rPr lang="ru-RU" sz="1600" dirty="0"/>
              <a:t>– </a:t>
            </a:r>
            <a:r>
              <a:rPr lang="uk-UA" sz="1600" dirty="0"/>
              <a:t>здійснює виділення прямокутної області (або квадрата, якщо застосовується з клавішею </a:t>
            </a:r>
            <a:r>
              <a:rPr lang="uk-UA" sz="1600" dirty="0" err="1" smtClean="0"/>
              <a:t>Shift</a:t>
            </a:r>
            <a:r>
              <a:rPr lang="en-US" sz="1600" dirty="0" smtClean="0"/>
              <a:t>)</a:t>
            </a:r>
            <a:endParaRPr lang="uk-UA" sz="1600" dirty="0"/>
          </a:p>
          <a:p>
            <a:endParaRPr lang="uk-UA" dirty="0"/>
          </a:p>
        </p:txBody>
      </p:sp>
      <p:pic>
        <p:nvPicPr>
          <p:cNvPr id="26" name="Рисунок 25"/>
          <p:cNvPicPr/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79512" y="5594888"/>
            <a:ext cx="752702" cy="71443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036633068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285992"/>
            <a:ext cx="7772400" cy="2286016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ru-RU" sz="4000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Практична робота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06586851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b="1" dirty="0" smtClean="0"/>
              <a:t>Загадки</a:t>
            </a:r>
            <a:endParaRPr lang="uk-UA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412776"/>
            <a:ext cx="8229600" cy="4768865"/>
          </a:xfrm>
        </p:spPr>
        <p:txBody>
          <a:bodyPr/>
          <a:lstStyle/>
          <a:p>
            <a:pPr lvl="0" algn="l">
              <a:spcAft>
                <a:spcPts val="1800"/>
              </a:spcAft>
            </a:pPr>
            <a:r>
              <a:rPr lang="ru-RU" dirty="0" smtClean="0"/>
              <a:t>Є </a:t>
            </a:r>
            <a:r>
              <a:rPr lang="ru-RU" dirty="0" err="1"/>
              <a:t>собі</a:t>
            </a:r>
            <a:r>
              <a:rPr lang="ru-RU" dirty="0"/>
              <a:t> два </a:t>
            </a:r>
            <a:r>
              <a:rPr lang="ru-RU" dirty="0" err="1"/>
              <a:t>брати</a:t>
            </a:r>
            <a:r>
              <a:rPr lang="ru-RU" dirty="0"/>
              <a:t>,</a:t>
            </a:r>
            <a:br>
              <a:rPr lang="ru-RU" dirty="0"/>
            </a:br>
            <a:r>
              <a:rPr lang="ru-RU" dirty="0"/>
              <a:t>І </a:t>
            </a:r>
            <a:r>
              <a:rPr lang="ru-RU" dirty="0" err="1"/>
              <a:t>обидва</a:t>
            </a:r>
            <a:r>
              <a:rPr lang="ru-RU" dirty="0"/>
              <a:t> </a:t>
            </a:r>
            <a:r>
              <a:rPr lang="ru-RU" dirty="0" err="1"/>
              <a:t>Кіндрати</a:t>
            </a:r>
            <a:r>
              <a:rPr lang="ru-RU" dirty="0"/>
              <a:t>.</a:t>
            </a:r>
            <a:br>
              <a:rPr lang="ru-RU" dirty="0"/>
            </a:br>
            <a:r>
              <a:rPr lang="ru-RU" dirty="0"/>
              <a:t>Через </a:t>
            </a:r>
            <a:r>
              <a:rPr lang="ru-RU" dirty="0" err="1"/>
              <a:t>доріжку</a:t>
            </a:r>
            <a:r>
              <a:rPr lang="ru-RU" dirty="0"/>
              <a:t> </a:t>
            </a:r>
            <a:r>
              <a:rPr lang="ru-RU" dirty="0" err="1"/>
              <a:t>живуть</a:t>
            </a:r>
            <a:r>
              <a:rPr lang="ru-RU" dirty="0"/>
              <a:t>, </a:t>
            </a:r>
            <a:br>
              <a:rPr lang="ru-RU" dirty="0"/>
            </a:br>
            <a:r>
              <a:rPr lang="ru-RU" dirty="0"/>
              <a:t>А один одного не </a:t>
            </a:r>
            <a:r>
              <a:rPr lang="ru-RU" dirty="0" err="1"/>
              <a:t>бачать</a:t>
            </a:r>
            <a:r>
              <a:rPr lang="ru-RU" dirty="0"/>
              <a:t>.</a:t>
            </a:r>
            <a:endParaRPr lang="uk-UA" dirty="0"/>
          </a:p>
          <a:p>
            <a:pPr lvl="0" algn="l">
              <a:spcAft>
                <a:spcPts val="1800"/>
              </a:spcAft>
            </a:pPr>
            <a:r>
              <a:rPr lang="ru-RU" dirty="0"/>
              <a:t>Два </a:t>
            </a:r>
            <a:r>
              <a:rPr lang="ru-RU" dirty="0" err="1"/>
              <a:t>чорних</a:t>
            </a:r>
            <a:r>
              <a:rPr lang="ru-RU" dirty="0"/>
              <a:t> </a:t>
            </a:r>
            <a:r>
              <a:rPr lang="ru-RU" dirty="0" err="1"/>
              <a:t>камінці</a:t>
            </a:r>
            <a:r>
              <a:rPr lang="ru-RU" dirty="0"/>
              <a:t>, </a:t>
            </a:r>
            <a:r>
              <a:rPr lang="ru-RU" dirty="0" err="1"/>
              <a:t>куди</a:t>
            </a:r>
            <a:r>
              <a:rPr lang="ru-RU" dirty="0"/>
              <a:t> не кину – </a:t>
            </a:r>
            <a:r>
              <a:rPr lang="ru-RU" dirty="0" err="1"/>
              <a:t>скрізь</a:t>
            </a:r>
            <a:r>
              <a:rPr lang="ru-RU" dirty="0"/>
              <a:t> докину. </a:t>
            </a:r>
            <a:endParaRPr lang="uk-UA" dirty="0"/>
          </a:p>
          <a:p>
            <a:pPr lvl="0" algn="l">
              <a:spcAft>
                <a:spcPts val="1800"/>
              </a:spcAft>
            </a:pPr>
            <a:r>
              <a:rPr lang="ru-RU" dirty="0" err="1" smtClean="0"/>
              <a:t>Дві</a:t>
            </a:r>
            <a:r>
              <a:rPr lang="ru-RU" dirty="0" smtClean="0"/>
              <a:t> </a:t>
            </a:r>
            <a:r>
              <a:rPr lang="ru-RU" dirty="0" err="1"/>
              <a:t>синиці</a:t>
            </a:r>
            <a:r>
              <a:rPr lang="ru-RU" dirty="0"/>
              <a:t> на </a:t>
            </a:r>
            <a:r>
              <a:rPr lang="ru-RU" dirty="0" err="1"/>
              <a:t>полиці</a:t>
            </a:r>
            <a:r>
              <a:rPr lang="ru-RU" dirty="0"/>
              <a:t>, </a:t>
            </a:r>
            <a:r>
              <a:rPr lang="ru-RU" dirty="0" err="1"/>
              <a:t>куди</a:t>
            </a:r>
            <a:r>
              <a:rPr lang="ru-RU" dirty="0"/>
              <a:t> </a:t>
            </a:r>
            <a:r>
              <a:rPr lang="ru-RU" dirty="0" err="1"/>
              <a:t>хотять</a:t>
            </a:r>
            <a:r>
              <a:rPr lang="ru-RU" dirty="0"/>
              <a:t>, </a:t>
            </a:r>
            <a:r>
              <a:rPr lang="ru-RU" dirty="0" err="1"/>
              <a:t>туди</a:t>
            </a:r>
            <a:r>
              <a:rPr lang="ru-RU" dirty="0"/>
              <a:t> й </a:t>
            </a:r>
            <a:r>
              <a:rPr lang="ru-RU" dirty="0" err="1"/>
              <a:t>полетять</a:t>
            </a:r>
            <a:r>
              <a:rPr lang="ru-RU" dirty="0"/>
              <a:t>.</a:t>
            </a:r>
            <a:endParaRPr lang="uk-UA" dirty="0"/>
          </a:p>
          <a:p>
            <a:pPr lvl="0" algn="l">
              <a:spcAft>
                <a:spcPts val="1800"/>
              </a:spcAft>
            </a:pPr>
            <a:r>
              <a:rPr lang="ru-RU" dirty="0" err="1"/>
              <a:t>Круглі</a:t>
            </a:r>
            <a:r>
              <a:rPr lang="ru-RU" dirty="0"/>
              <a:t> </a:t>
            </a:r>
            <a:r>
              <a:rPr lang="ru-RU" dirty="0" err="1"/>
              <a:t>озерця</a:t>
            </a:r>
            <a:r>
              <a:rPr lang="ru-RU" dirty="0"/>
              <a:t> </a:t>
            </a:r>
            <a:r>
              <a:rPr lang="ru-RU" dirty="0" err="1"/>
              <a:t>ніколи</a:t>
            </a:r>
            <a:r>
              <a:rPr lang="ru-RU" dirty="0"/>
              <a:t> не </a:t>
            </a:r>
            <a:r>
              <a:rPr lang="ru-RU" dirty="0" err="1"/>
              <a:t>замерзають</a:t>
            </a:r>
            <a:r>
              <a:rPr lang="ru-RU" dirty="0"/>
              <a:t>.</a:t>
            </a:r>
            <a:endParaRPr lang="uk-UA" dirty="0"/>
          </a:p>
          <a:p>
            <a:pPr lvl="0" algn="l">
              <a:spcAft>
                <a:spcPts val="1800"/>
              </a:spcAft>
            </a:pPr>
            <a:r>
              <a:rPr lang="ru-RU" dirty="0"/>
              <a:t>На </a:t>
            </a:r>
            <a:r>
              <a:rPr lang="ru-RU" dirty="0" err="1"/>
              <a:t>ніч</a:t>
            </a:r>
            <a:r>
              <a:rPr lang="uk-UA" dirty="0"/>
              <a:t> два віконця самі закриваються, а зі сходом сонця самі відкриваються.</a:t>
            </a:r>
          </a:p>
          <a:p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3312526195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 smtClean="0"/>
              <a:t>Запитання</a:t>
            </a:r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uk-UA" dirty="0"/>
              <a:t>Що таке інформація? За допомогою яких органів чуття людина отримує інформацію?</a:t>
            </a:r>
          </a:p>
          <a:p>
            <a:pPr lvl="0"/>
            <a:r>
              <a:rPr lang="uk-UA" dirty="0" smtClean="0"/>
              <a:t>Які </a:t>
            </a:r>
            <a:r>
              <a:rPr lang="uk-UA" dirty="0"/>
              <a:t>види інформації вам відомі?	</a:t>
            </a:r>
          </a:p>
          <a:p>
            <a:pPr lvl="0"/>
            <a:r>
              <a:rPr lang="uk-UA" dirty="0" smtClean="0"/>
              <a:t>Яку </a:t>
            </a:r>
            <a:r>
              <a:rPr lang="uk-UA" dirty="0"/>
              <a:t>інформацію ми частіше сприймаємо?	</a:t>
            </a:r>
          </a:p>
          <a:p>
            <a:pPr lvl="0"/>
            <a:r>
              <a:rPr lang="uk-UA" dirty="0" smtClean="0"/>
              <a:t>Де </a:t>
            </a:r>
            <a:r>
              <a:rPr lang="uk-UA" dirty="0"/>
              <a:t>ми найчастіше зустрічаємося з відеоінформацією</a:t>
            </a:r>
            <a:r>
              <a:rPr lang="uk-UA" dirty="0" smtClean="0"/>
              <a:t>? У </a:t>
            </a:r>
            <a:r>
              <a:rPr lang="uk-UA" dirty="0"/>
              <a:t>якому форматі фільми зараз найпопулярніші.	</a:t>
            </a:r>
          </a:p>
          <a:p>
            <a:pPr lvl="0"/>
            <a:r>
              <a:rPr lang="uk-UA" dirty="0" smtClean="0"/>
              <a:t>Чим </a:t>
            </a:r>
            <a:r>
              <a:rPr lang="uk-UA" dirty="0"/>
              <a:t>відрізняється 3D зображення від звичайного?	</a:t>
            </a:r>
          </a:p>
          <a:p>
            <a:pPr lvl="0"/>
            <a:r>
              <a:rPr lang="uk-UA" dirty="0" smtClean="0"/>
              <a:t>Що </a:t>
            </a:r>
            <a:r>
              <a:rPr lang="uk-UA" dirty="0"/>
              <a:t>потрібно для того, щоб людина змогла відчути ефект 3D?	</a:t>
            </a:r>
          </a:p>
          <a:p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360101275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Навіщо нам два ока?</a:t>
            </a:r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844824"/>
            <a:ext cx="3178696" cy="4768865"/>
          </a:xfrm>
        </p:spPr>
        <p:txBody>
          <a:bodyPr/>
          <a:lstStyle/>
          <a:p>
            <a:pPr marL="0" indent="0" algn="l">
              <a:buNone/>
            </a:pPr>
            <a:r>
              <a:rPr lang="ru-RU" sz="2000" b="1" dirty="0" err="1"/>
              <a:t>Бінокулярний</a:t>
            </a:r>
            <a:r>
              <a:rPr lang="ru-RU" sz="2000" b="1" dirty="0"/>
              <a:t> </a:t>
            </a:r>
            <a:r>
              <a:rPr lang="ru-RU" sz="2000" b="1" dirty="0" err="1"/>
              <a:t>зір</a:t>
            </a:r>
            <a:r>
              <a:rPr lang="ru-RU" sz="2000" dirty="0"/>
              <a:t> — </a:t>
            </a:r>
            <a:r>
              <a:rPr lang="ru-RU" sz="2000" dirty="0" err="1"/>
              <a:t>це</a:t>
            </a:r>
            <a:r>
              <a:rPr lang="ru-RU" sz="2000" dirty="0"/>
              <a:t> </a:t>
            </a:r>
            <a:r>
              <a:rPr lang="uk-UA" sz="2000" dirty="0"/>
              <a:t>зір</a:t>
            </a:r>
            <a:r>
              <a:rPr lang="ru-RU" sz="2000" dirty="0"/>
              <a:t> </a:t>
            </a:r>
            <a:r>
              <a:rPr lang="uk-UA" sz="2000" dirty="0"/>
              <a:t>двома очима, при якому в </a:t>
            </a:r>
            <a:r>
              <a:rPr lang="uk-UA" sz="2000" dirty="0" smtClean="0"/>
              <a:t>мозку зображення </a:t>
            </a:r>
            <a:r>
              <a:rPr lang="uk-UA" sz="2000" dirty="0"/>
              <a:t>зливається в єдиний образ. Завдяки бінокулярному зору можна</a:t>
            </a:r>
            <a:r>
              <a:rPr lang="ru-RU" sz="2000" dirty="0"/>
              <a:t> </a:t>
            </a:r>
            <a:r>
              <a:rPr lang="ru-RU" sz="2000" dirty="0" err="1"/>
              <a:t>визначати</a:t>
            </a:r>
            <a:r>
              <a:rPr lang="ru-RU" sz="2000" dirty="0"/>
              <a:t> </a:t>
            </a:r>
            <a:r>
              <a:rPr lang="ru-RU" sz="2000" dirty="0" err="1"/>
              <a:t>відстань</a:t>
            </a:r>
            <a:r>
              <a:rPr lang="ru-RU" sz="2000" dirty="0"/>
              <a:t> до предмета, </a:t>
            </a:r>
            <a:r>
              <a:rPr lang="ru-RU" sz="2000" dirty="0" err="1"/>
              <a:t>взаємне</a:t>
            </a:r>
            <a:r>
              <a:rPr lang="ru-RU" sz="2000" dirty="0"/>
              <a:t> </a:t>
            </a:r>
            <a:r>
              <a:rPr lang="ru-RU" sz="2000" dirty="0" err="1"/>
              <a:t>розташування</a:t>
            </a:r>
            <a:r>
              <a:rPr lang="ru-RU" sz="2000" dirty="0"/>
              <a:t> </a:t>
            </a:r>
            <a:r>
              <a:rPr lang="ru-RU" sz="2000" dirty="0" err="1" smtClean="0"/>
              <a:t>предметів</a:t>
            </a:r>
            <a:r>
              <a:rPr lang="ru-RU" sz="2000" dirty="0"/>
              <a:t>.</a:t>
            </a:r>
            <a:endParaRPr lang="uk-UA" sz="2000" dirty="0"/>
          </a:p>
        </p:txBody>
      </p:sp>
      <p:pic>
        <p:nvPicPr>
          <p:cNvPr id="1027" name="Picture 8" descr="13"/>
          <p:cNvPicPr>
            <a:picLocks noGrp="1"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0894" y="1124744"/>
            <a:ext cx="4969526" cy="51293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4F81BD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9696887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Трішки історії…</a:t>
            </a:r>
            <a:endParaRPr lang="uk-UA" dirty="0"/>
          </a:p>
        </p:txBody>
      </p:sp>
      <p:pic>
        <p:nvPicPr>
          <p:cNvPr id="38914" name="Picture 2" descr="Euklid-von-Alexandria 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776" y="1868244"/>
            <a:ext cx="2468810" cy="2928908"/>
          </a:xfrm>
          <a:prstGeom prst="rect">
            <a:avLst/>
          </a:prstGeom>
          <a:noFill/>
          <a:ln>
            <a:solidFill>
              <a:schemeClr val="accent3">
                <a:lumMod val="60000"/>
                <a:lumOff val="4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197260" y="1424072"/>
            <a:ext cx="8861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/>
              <a:t>Евклід</a:t>
            </a:r>
            <a:endParaRPr lang="uk-UA" dirty="0"/>
          </a:p>
        </p:txBody>
      </p:sp>
      <p:sp>
        <p:nvSpPr>
          <p:cNvPr id="6" name="TextBox 5"/>
          <p:cNvSpPr txBox="1"/>
          <p:nvPr/>
        </p:nvSpPr>
        <p:spPr>
          <a:xfrm>
            <a:off x="871530" y="5157192"/>
            <a:ext cx="153760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/>
              <a:t>280 р. до </a:t>
            </a:r>
            <a:r>
              <a:rPr lang="uk-UA" dirty="0" err="1" smtClean="0"/>
              <a:t>н.е</a:t>
            </a:r>
            <a:endParaRPr lang="uk-UA" dirty="0"/>
          </a:p>
          <a:p>
            <a:endParaRPr lang="uk-UA" dirty="0"/>
          </a:p>
        </p:txBody>
      </p:sp>
      <p:pic>
        <p:nvPicPr>
          <p:cNvPr id="4098" name="Picture 2" descr="https://upload.wikimedia.org/wikipedia/commons/thumb/a/af/Euclid_Vat_ms_no_190_I_prop_47.jpg/1280px-Euclid_Vat_ms_no_190_I_prop_47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1781337"/>
            <a:ext cx="4901607" cy="30098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5364088" y="5157192"/>
            <a:ext cx="229389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mtClean="0"/>
              <a:t>Папірус із Оксірінха</a:t>
            </a:r>
            <a:endParaRPr lang="uk-UA" dirty="0"/>
          </a:p>
          <a:p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356499340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Трішки історії…</a:t>
            </a:r>
            <a:endParaRPr lang="uk-UA" dirty="0"/>
          </a:p>
        </p:txBody>
      </p:sp>
      <p:pic>
        <p:nvPicPr>
          <p:cNvPr id="38916" name="Picture 4" descr="http://association-dcp.ru/wp-content/uploads/2013/12/87_31b1b91f78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883877"/>
            <a:ext cx="2300749" cy="2952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912584" y="1418278"/>
            <a:ext cx="21318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/>
              <a:t>Леонардо </a:t>
            </a:r>
            <a:r>
              <a:rPr lang="uk-UA" dirty="0" err="1"/>
              <a:t>да</a:t>
            </a:r>
            <a:r>
              <a:rPr lang="uk-UA" dirty="0"/>
              <a:t> Вінчі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426275" y="5075800"/>
            <a:ext cx="9541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/>
              <a:t>1584 </a:t>
            </a:r>
            <a:r>
              <a:rPr lang="uk-UA" dirty="0" smtClean="0"/>
              <a:t>р.</a:t>
            </a:r>
            <a:endParaRPr lang="uk-UA" dirty="0"/>
          </a:p>
        </p:txBody>
      </p:sp>
      <p:pic>
        <p:nvPicPr>
          <p:cNvPr id="3074" name="Picture 2" descr="LEObinocular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638487"/>
            <a:ext cx="3105150" cy="357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4483628" y="5389238"/>
            <a:ext cx="42541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Фрагмент </a:t>
            </a:r>
            <a:r>
              <a:rPr lang="ru-RU" dirty="0" err="1"/>
              <a:t>рукопис</a:t>
            </a:r>
            <a:r>
              <a:rPr lang="uk-UA" dirty="0"/>
              <a:t>у</a:t>
            </a:r>
            <a:r>
              <a:rPr lang="ru-RU" dirty="0"/>
              <a:t> Леонардо да В</a:t>
            </a:r>
            <a:r>
              <a:rPr lang="uk-UA" dirty="0"/>
              <a:t>і</a:t>
            </a:r>
            <a:r>
              <a:rPr lang="ru-RU" dirty="0" err="1"/>
              <a:t>нч</a:t>
            </a:r>
            <a:r>
              <a:rPr lang="uk-UA" dirty="0"/>
              <a:t>і</a:t>
            </a:r>
          </a:p>
        </p:txBody>
      </p:sp>
    </p:spTree>
    <p:extLst>
      <p:ext uri="{BB962C8B-B14F-4D97-AF65-F5344CB8AC3E}">
        <p14:creationId xmlns:p14="http://schemas.microsoft.com/office/powerpoint/2010/main" val="356499340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Трішки історії…</a:t>
            </a:r>
            <a:endParaRPr lang="uk-UA" dirty="0"/>
          </a:p>
        </p:txBody>
      </p:sp>
      <p:pic>
        <p:nvPicPr>
          <p:cNvPr id="38918" name="Picture 6" descr="https://upload.wikimedia.org/wikipedia/commons/thumb/d/d4/Johannes_Kepler_1610.jpg/220px-Johannes_Kepler_161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2204864"/>
            <a:ext cx="2150702" cy="2952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905161" y="1754372"/>
            <a:ext cx="18515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/>
              <a:t>Йоганн </a:t>
            </a:r>
            <a:r>
              <a:rPr lang="uk-UA" dirty="0" err="1"/>
              <a:t>Кеплер</a:t>
            </a:r>
            <a:r>
              <a:rPr lang="uk-UA" dirty="0"/>
              <a:t> 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204289" y="5478954"/>
            <a:ext cx="9541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/>
              <a:t>1615 р.</a:t>
            </a:r>
            <a:endParaRPr lang="uk-UA" dirty="0"/>
          </a:p>
        </p:txBody>
      </p:sp>
      <p:sp>
        <p:nvSpPr>
          <p:cNvPr id="12" name="Объект 2"/>
          <p:cNvSpPr>
            <a:spLocks noGrp="1"/>
          </p:cNvSpPr>
          <p:nvPr>
            <p:ph idx="1"/>
          </p:nvPr>
        </p:nvSpPr>
        <p:spPr>
          <a:xfrm>
            <a:off x="3347864" y="2240868"/>
            <a:ext cx="5472608" cy="2880320"/>
          </a:xfrm>
        </p:spPr>
        <p:txBody>
          <a:bodyPr/>
          <a:lstStyle/>
          <a:p>
            <a:pPr marL="0" indent="0">
              <a:buNone/>
            </a:pPr>
            <a:r>
              <a:rPr lang="ru-RU" sz="2000" b="1" dirty="0" err="1"/>
              <a:t>Стереоскопія</a:t>
            </a:r>
            <a:r>
              <a:rPr lang="ru-RU" sz="2000" dirty="0"/>
              <a:t> (</a:t>
            </a:r>
            <a:r>
              <a:rPr lang="ru-RU" sz="2000" dirty="0" err="1"/>
              <a:t>або</a:t>
            </a:r>
            <a:r>
              <a:rPr lang="ru-RU" sz="2000" dirty="0"/>
              <a:t> </a:t>
            </a:r>
            <a:r>
              <a:rPr lang="ru-RU" sz="2000" b="1" dirty="0"/>
              <a:t>3D </a:t>
            </a:r>
            <a:r>
              <a:rPr lang="ru-RU" sz="2000" b="1" dirty="0" err="1"/>
              <a:t>зображення</a:t>
            </a:r>
            <a:r>
              <a:rPr lang="ru-RU" sz="2000" dirty="0"/>
              <a:t>) - </a:t>
            </a:r>
            <a:r>
              <a:rPr lang="ru-RU" sz="2000" dirty="0" err="1"/>
              <a:t>це</a:t>
            </a:r>
            <a:r>
              <a:rPr lang="ru-RU" sz="2000" dirty="0"/>
              <a:t> </a:t>
            </a:r>
            <a:r>
              <a:rPr lang="ru-RU" sz="2000" dirty="0" err="1"/>
              <a:t>техніка</a:t>
            </a:r>
            <a:r>
              <a:rPr lang="ru-RU" sz="2000" dirty="0"/>
              <a:t> для </a:t>
            </a:r>
            <a:r>
              <a:rPr lang="ru-RU" sz="2000" dirty="0" err="1"/>
              <a:t>створення</a:t>
            </a:r>
            <a:r>
              <a:rPr lang="ru-RU" sz="2000" dirty="0"/>
              <a:t> </a:t>
            </a:r>
            <a:r>
              <a:rPr lang="ru-RU" sz="2000" dirty="0" err="1"/>
              <a:t>ілюзії</a:t>
            </a:r>
            <a:r>
              <a:rPr lang="ru-RU" sz="2000" dirty="0"/>
              <a:t> </a:t>
            </a:r>
            <a:r>
              <a:rPr lang="ru-RU" sz="2000" dirty="0" err="1"/>
              <a:t>глибини</a:t>
            </a:r>
            <a:r>
              <a:rPr lang="ru-RU" sz="2000" dirty="0"/>
              <a:t> картинки за </a:t>
            </a:r>
            <a:r>
              <a:rPr lang="ru-RU" sz="2000" dirty="0" err="1"/>
              <a:t>допомогою</a:t>
            </a:r>
            <a:r>
              <a:rPr lang="ru-RU" sz="2000" dirty="0"/>
              <a:t> </a:t>
            </a:r>
            <a:r>
              <a:rPr lang="ru-RU" sz="2000" dirty="0" err="1"/>
              <a:t>стереоскопічних</a:t>
            </a:r>
            <a:r>
              <a:rPr lang="ru-RU" sz="2000" dirty="0"/>
              <a:t> </a:t>
            </a:r>
            <a:r>
              <a:rPr lang="ru-RU" sz="2000" dirty="0" err="1"/>
              <a:t>засобів</a:t>
            </a:r>
            <a:r>
              <a:rPr lang="ru-RU" sz="2000" dirty="0"/>
              <a:t> для </a:t>
            </a:r>
            <a:r>
              <a:rPr lang="ru-RU" sz="2000" dirty="0" err="1"/>
              <a:t>бінокулярного</a:t>
            </a:r>
            <a:r>
              <a:rPr lang="ru-RU" sz="2000" dirty="0"/>
              <a:t> </a:t>
            </a:r>
            <a:r>
              <a:rPr lang="ru-RU" sz="2000" dirty="0" err="1"/>
              <a:t>зору</a:t>
            </a:r>
            <a:r>
              <a:rPr lang="ru-RU" sz="2000" dirty="0"/>
              <a:t>. Слово "</a:t>
            </a:r>
            <a:r>
              <a:rPr lang="ru-RU" sz="2000" dirty="0" err="1"/>
              <a:t>стереоскопія</a:t>
            </a:r>
            <a:r>
              <a:rPr lang="ru-RU" sz="2000" dirty="0"/>
              <a:t>" походить </a:t>
            </a:r>
            <a:r>
              <a:rPr lang="ru-RU" sz="2000" dirty="0" err="1"/>
              <a:t>від</a:t>
            </a:r>
            <a:r>
              <a:rPr lang="ru-RU" sz="2000" dirty="0"/>
              <a:t> </a:t>
            </a:r>
            <a:r>
              <a:rPr lang="ru-RU" sz="2000" dirty="0" err="1"/>
              <a:t>грецького</a:t>
            </a:r>
            <a:r>
              <a:rPr lang="ru-RU" sz="2000" dirty="0"/>
              <a:t> </a:t>
            </a:r>
            <a:r>
              <a:rPr lang="ru-RU" sz="2000" dirty="0" err="1"/>
              <a:t>στερεός</a:t>
            </a:r>
            <a:r>
              <a:rPr lang="ru-RU" sz="2000" dirty="0"/>
              <a:t> </a:t>
            </a:r>
            <a:r>
              <a:rPr lang="ru-RU" sz="2000" i="1" dirty="0"/>
              <a:t>(</a:t>
            </a:r>
            <a:r>
              <a:rPr lang="ru-RU" sz="2000" i="1" dirty="0" err="1"/>
              <a:t>стереос</a:t>
            </a:r>
            <a:r>
              <a:rPr lang="ru-RU" sz="2000" i="1" dirty="0"/>
              <a:t>)</a:t>
            </a:r>
            <a:r>
              <a:rPr lang="ru-RU" sz="2000" dirty="0"/>
              <a:t>, </a:t>
            </a:r>
            <a:r>
              <a:rPr lang="ru-RU" sz="2000" dirty="0" err="1"/>
              <a:t>що</a:t>
            </a:r>
            <a:r>
              <a:rPr lang="ru-RU" sz="2000" dirty="0"/>
              <a:t> </a:t>
            </a:r>
            <a:r>
              <a:rPr lang="ru-RU" sz="2000" dirty="0" err="1"/>
              <a:t>означає</a:t>
            </a:r>
            <a:r>
              <a:rPr lang="ru-RU" sz="2000" dirty="0"/>
              <a:t> "</a:t>
            </a:r>
            <a:r>
              <a:rPr lang="ru-RU" sz="2000" dirty="0" err="1"/>
              <a:t>твердий</a:t>
            </a:r>
            <a:r>
              <a:rPr lang="ru-RU" sz="2000" dirty="0"/>
              <a:t>, </a:t>
            </a:r>
            <a:r>
              <a:rPr lang="ru-RU" sz="2000" dirty="0" err="1"/>
              <a:t>щільний</a:t>
            </a:r>
            <a:r>
              <a:rPr lang="ru-RU" sz="2000" dirty="0"/>
              <a:t>" і </a:t>
            </a:r>
            <a:r>
              <a:rPr lang="ru-RU" sz="2000" dirty="0" err="1"/>
              <a:t>σκο</a:t>
            </a:r>
            <a:r>
              <a:rPr lang="ru-RU" sz="2000" dirty="0"/>
              <a:t>πέω (скопео), що означає "дивитись, бачити". </a:t>
            </a:r>
            <a:endParaRPr lang="uk-UA" sz="2000" dirty="0"/>
          </a:p>
          <a:p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4127945015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Трішки історії…</a:t>
            </a:r>
            <a:endParaRPr lang="uk-UA" dirty="0"/>
          </a:p>
        </p:txBody>
      </p:sp>
      <p:sp>
        <p:nvSpPr>
          <p:cNvPr id="5" name="TextBox 4"/>
          <p:cNvSpPr txBox="1"/>
          <p:nvPr/>
        </p:nvSpPr>
        <p:spPr>
          <a:xfrm>
            <a:off x="1009555" y="1435314"/>
            <a:ext cx="19003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/>
              <a:t>Чарльз </a:t>
            </a:r>
            <a:r>
              <a:rPr lang="uk-UA" dirty="0" err="1" smtClean="0"/>
              <a:t>Уітстоун</a:t>
            </a:r>
            <a:endParaRPr lang="uk-UA" dirty="0"/>
          </a:p>
        </p:txBody>
      </p:sp>
      <p:sp>
        <p:nvSpPr>
          <p:cNvPr id="6" name="TextBox 5"/>
          <p:cNvSpPr txBox="1"/>
          <p:nvPr/>
        </p:nvSpPr>
        <p:spPr>
          <a:xfrm>
            <a:off x="1340307" y="4823211"/>
            <a:ext cx="10182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/>
              <a:t>1833 </a:t>
            </a:r>
            <a:r>
              <a:rPr lang="uk-UA" dirty="0" smtClean="0"/>
              <a:t> р.</a:t>
            </a:r>
            <a:endParaRPr lang="uk-UA" dirty="0"/>
          </a:p>
        </p:txBody>
      </p:sp>
      <p:pic>
        <p:nvPicPr>
          <p:cNvPr id="39938" name="Picture 2" descr="https://upload.wikimedia.org/wikipedia/commons/thumb/3/37/Wheatstone_Charles_drawing_1868.jpg/200px-Wheatstone_Charles_drawing_186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527" y="1868244"/>
            <a:ext cx="2671789" cy="2952328"/>
          </a:xfrm>
          <a:prstGeom prst="rect">
            <a:avLst/>
          </a:prstGeom>
          <a:noFill/>
          <a:ln>
            <a:solidFill>
              <a:schemeClr val="accent3">
                <a:lumMod val="60000"/>
                <a:lumOff val="4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Charles_Wheatstone-mirror_stereoscope_XIXc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1626226"/>
            <a:ext cx="4581525" cy="2524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4774530" y="4221088"/>
            <a:ext cx="27363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Дзеркальний </a:t>
            </a:r>
            <a:r>
              <a:rPr lang="uk-UA" dirty="0" err="1" smtClean="0"/>
              <a:t>стреоскоп</a:t>
            </a:r>
            <a:endParaRPr lang="uk-UA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334370" y="4843781"/>
            <a:ext cx="561662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Стереопара</a:t>
            </a:r>
            <a:r>
              <a:rPr lang="ru-RU" dirty="0"/>
              <a:t> — пара плоских </a:t>
            </a:r>
            <a:r>
              <a:rPr lang="ru-RU" dirty="0" err="1"/>
              <a:t>зображень</a:t>
            </a:r>
            <a:r>
              <a:rPr lang="ru-RU" dirty="0"/>
              <a:t> одного і того ж </a:t>
            </a:r>
            <a:r>
              <a:rPr lang="ru-RU" dirty="0" err="1"/>
              <a:t>об'єкта</a:t>
            </a:r>
            <a:r>
              <a:rPr lang="ru-RU" dirty="0"/>
              <a:t> (сюжету), </a:t>
            </a:r>
            <a:r>
              <a:rPr lang="ru-RU" dirty="0" err="1"/>
              <a:t>що</a:t>
            </a:r>
            <a:r>
              <a:rPr lang="ru-RU" dirty="0"/>
              <a:t> </a:t>
            </a:r>
            <a:r>
              <a:rPr lang="ru-RU" dirty="0" err="1"/>
              <a:t>має</a:t>
            </a:r>
            <a:r>
              <a:rPr lang="ru-RU" dirty="0"/>
              <a:t> </a:t>
            </a:r>
            <a:r>
              <a:rPr lang="ru-RU" dirty="0" err="1"/>
              <a:t>відмінності</a:t>
            </a:r>
            <a:r>
              <a:rPr lang="ru-RU" dirty="0"/>
              <a:t> </a:t>
            </a:r>
            <a:r>
              <a:rPr lang="ru-RU" dirty="0" err="1"/>
              <a:t>між</a:t>
            </a:r>
            <a:r>
              <a:rPr lang="ru-RU" dirty="0"/>
              <a:t> </a:t>
            </a:r>
            <a:r>
              <a:rPr lang="ru-RU" dirty="0" err="1"/>
              <a:t>зображеннями</a:t>
            </a:r>
            <a:r>
              <a:rPr lang="ru-RU" dirty="0"/>
              <a:t>, </a:t>
            </a:r>
            <a:r>
              <a:rPr lang="ru-RU" dirty="0" err="1"/>
              <a:t>покликані</a:t>
            </a:r>
            <a:r>
              <a:rPr lang="ru-RU" dirty="0"/>
              <a:t> </a:t>
            </a:r>
            <a:r>
              <a:rPr lang="ru-RU" dirty="0" err="1"/>
              <a:t>створити</a:t>
            </a:r>
            <a:r>
              <a:rPr lang="ru-RU" dirty="0"/>
              <a:t> </a:t>
            </a:r>
            <a:r>
              <a:rPr lang="ru-RU" dirty="0" err="1"/>
              <a:t>ефект</a:t>
            </a:r>
            <a:r>
              <a:rPr lang="ru-RU" dirty="0"/>
              <a:t> </a:t>
            </a:r>
            <a:r>
              <a:rPr lang="ru-RU" dirty="0" err="1"/>
              <a:t>об'єму</a:t>
            </a:r>
            <a:r>
              <a:rPr lang="ru-RU" dirty="0"/>
              <a:t>. 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426585233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Трішки історії…</a:t>
            </a:r>
            <a:endParaRPr lang="uk-UA" dirty="0"/>
          </a:p>
        </p:txBody>
      </p:sp>
      <p:sp>
        <p:nvSpPr>
          <p:cNvPr id="7" name="TextBox 6"/>
          <p:cNvSpPr txBox="1"/>
          <p:nvPr/>
        </p:nvSpPr>
        <p:spPr>
          <a:xfrm>
            <a:off x="899592" y="1432610"/>
            <a:ext cx="17722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/>
              <a:t>Девід </a:t>
            </a:r>
            <a:r>
              <a:rPr lang="uk-UA" dirty="0" err="1" smtClean="0"/>
              <a:t>Брюстер</a:t>
            </a:r>
            <a:endParaRPr lang="uk-UA" dirty="0"/>
          </a:p>
        </p:txBody>
      </p:sp>
      <p:sp>
        <p:nvSpPr>
          <p:cNvPr id="8" name="TextBox 7"/>
          <p:cNvSpPr txBox="1"/>
          <p:nvPr/>
        </p:nvSpPr>
        <p:spPr>
          <a:xfrm>
            <a:off x="1214626" y="5200600"/>
            <a:ext cx="9541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/>
              <a:t>1849 </a:t>
            </a:r>
            <a:r>
              <a:rPr lang="uk-UA" dirty="0" smtClean="0"/>
              <a:t>р.</a:t>
            </a:r>
            <a:endParaRPr lang="uk-UA" dirty="0"/>
          </a:p>
        </p:txBody>
      </p:sp>
      <p:pic>
        <p:nvPicPr>
          <p:cNvPr id="39940" name="Picture 4" descr="David-Brewster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911254"/>
            <a:ext cx="2190750" cy="2924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Рисунок 41" descr="Стереофотографія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1661116"/>
            <a:ext cx="2952328" cy="29287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5259290" y="4831268"/>
            <a:ext cx="26250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/>
              <a:t>Стереоскоп </a:t>
            </a:r>
            <a:r>
              <a:rPr lang="uk-UA" dirty="0" err="1"/>
              <a:t>Брюстера</a:t>
            </a:r>
            <a:r>
              <a:rPr lang="uk-UA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42358863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3">
            <a:lumMod val="20000"/>
            <a:lumOff val="80000"/>
          </a:schemeClr>
        </a:solidFill>
        <a:ln>
          <a:solidFill>
            <a:schemeClr val="accent3">
              <a:lumMod val="60000"/>
              <a:lumOff val="40000"/>
            </a:schemeClr>
          </a:solidFill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a:style>
    </a:sp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10356</TotalTime>
  <Words>210</Words>
  <Application>Microsoft Office PowerPoint</Application>
  <PresentationFormat>Экран (4:3)</PresentationFormat>
  <Paragraphs>68</Paragraphs>
  <Slides>19</Slides>
  <Notes>9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Презентация PowerPoint</vt:lpstr>
      <vt:lpstr>Загадки</vt:lpstr>
      <vt:lpstr>Запитання</vt:lpstr>
      <vt:lpstr>Навіщо нам два ока?</vt:lpstr>
      <vt:lpstr>Трішки історії…</vt:lpstr>
      <vt:lpstr>Трішки історії…</vt:lpstr>
      <vt:lpstr>Трішки історії…</vt:lpstr>
      <vt:lpstr>Трішки історії…</vt:lpstr>
      <vt:lpstr>Трішки історії…</vt:lpstr>
      <vt:lpstr>Трішки історії…</vt:lpstr>
      <vt:lpstr>Анагліф</vt:lpstr>
      <vt:lpstr>Анагліфне зображення</vt:lpstr>
      <vt:lpstr>Анагліфне зображення</vt:lpstr>
      <vt:lpstr>Технології створення 3D-зображення</vt:lpstr>
      <vt:lpstr>Анагліф.  Створення та перегляд  3-D зображень у Photoshop</vt:lpstr>
      <vt:lpstr>«Photoshop Your Memories"» - Rhett &amp; Link</vt:lpstr>
      <vt:lpstr>Інструменти Adobe Photoshop </vt:lpstr>
      <vt:lpstr>Практична робота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Грид-технологии</dc:title>
  <dc:creator>Denis Bogolepov</dc:creator>
  <cp:lastModifiedBy>FuckYouBill</cp:lastModifiedBy>
  <cp:revision>2238</cp:revision>
  <dcterms:created xsi:type="dcterms:W3CDTF">2007-09-16T20:31:13Z</dcterms:created>
  <dcterms:modified xsi:type="dcterms:W3CDTF">2017-10-22T16:35:50Z</dcterms:modified>
</cp:coreProperties>
</file>