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5" r:id="rId6"/>
    <p:sldId id="259" r:id="rId7"/>
    <p:sldId id="262" r:id="rId8"/>
    <p:sldId id="266" r:id="rId9"/>
    <p:sldId id="261" r:id="rId10"/>
    <p:sldId id="267" r:id="rId11"/>
    <p:sldId id="264" r:id="rId12"/>
    <p:sldId id="270" r:id="rId13"/>
    <p:sldId id="269" r:id="rId14"/>
    <p:sldId id="268" r:id="rId15"/>
    <p:sldId id="26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94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242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995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449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9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0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36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1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8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7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97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89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86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9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499992" y="434552"/>
            <a:ext cx="39624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В</a:t>
            </a:r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ід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 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ракети </a:t>
            </a:r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Фау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 до космічних подорожей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itchFamily="18" charset="0"/>
                <a:ea typeface="Cambria Math" pitchFamily="18" charset="0"/>
                <a:cs typeface="BrowalliaUPC" pitchFamily="34" charset="-34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mbria Math" pitchFamily="18" charset="0"/>
              <a:ea typeface="Cambria Math" pitchFamily="18" charset="0"/>
              <a:cs typeface="BrowalliaUPC" pitchFamily="34" charset="-34"/>
            </a:endParaRPr>
          </a:p>
        </p:txBody>
      </p:sp>
      <p:sp>
        <p:nvSpPr>
          <p:cNvPr id="7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78" y="4725144"/>
            <a:ext cx="2986046" cy="198958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Підготували учні 10 класу</a:t>
            </a:r>
          </a:p>
          <a:p>
            <a:pPr algn="l"/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  <a:ea typeface="BatangChe" pitchFamily="49" charset="-127"/>
            </a:endParaRPr>
          </a:p>
          <a:p>
            <a:pPr algn="l"/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Коршенко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 В.</a:t>
            </a:r>
            <a:b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</a:b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Головач А.</a:t>
            </a:r>
            <a:b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</a:b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Байрак Ю.</a:t>
            </a:r>
            <a:b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</a:br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Константинова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ea typeface="BatangChe" pitchFamily="49" charset="-127"/>
              </a:rPr>
              <a:t>Б.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  <a:ea typeface="BatangChe" pitchFamily="49" charset="-127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3024336" cy="3489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924944"/>
            <a:ext cx="2768230" cy="3699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спытание ракет ФАУ-1 и ФАУ-2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313" y="1114425"/>
            <a:ext cx="8229600" cy="4629150"/>
          </a:xfrm>
        </p:spPr>
      </p:pic>
      <p:sp>
        <p:nvSpPr>
          <p:cNvPr id="2" name="TextBox 1"/>
          <p:cNvSpPr txBox="1"/>
          <p:nvPr/>
        </p:nvSpPr>
        <p:spPr>
          <a:xfrm>
            <a:off x="53334" y="-99392"/>
            <a:ext cx="94517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Хвилюючі і тяжкі кадри історії. </a:t>
            </a:r>
          </a:p>
          <a:p>
            <a:pPr algn="ctr"/>
            <a:r>
              <a:rPr lang="uk-UA" sz="3200" b="1" dirty="0" smtClean="0"/>
              <a:t>Треба </a:t>
            </a:r>
            <a:r>
              <a:rPr lang="uk-UA" sz="3200" b="1" dirty="0" err="1" smtClean="0"/>
              <a:t>пам</a:t>
            </a:r>
            <a:r>
              <a:rPr lang="uk-UA" sz="3200" b="1" dirty="0" smtClean="0"/>
              <a:t> я</a:t>
            </a:r>
            <a:r>
              <a:rPr lang="en-US" sz="3200" b="1" dirty="0" smtClean="0"/>
              <a:t>’</a:t>
            </a:r>
            <a:r>
              <a:rPr lang="uk-UA" sz="3200" b="1" dirty="0" smtClean="0"/>
              <a:t> тати, щоб ніколи не повторилося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1997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991" y="4365104"/>
            <a:ext cx="8229600" cy="1872208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Georgia" pitchFamily="18" charset="0"/>
              </a:rPr>
              <a:t>Сергій</a:t>
            </a:r>
            <a:r>
              <a:rPr lang="ru-RU" sz="2800" b="1" dirty="0" smtClean="0">
                <a:latin typeface="Georgia" pitchFamily="18" charset="0"/>
              </a:rPr>
              <a:t> Павлович </a:t>
            </a:r>
            <a:r>
              <a:rPr lang="ru-RU" sz="2800" b="1" dirty="0" err="1" smtClean="0">
                <a:latin typeface="Georgia" pitchFamily="18" charset="0"/>
              </a:rPr>
              <a:t>Корольов</a:t>
            </a:r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>
                <a:latin typeface="Georgia" pitchFamily="18" charset="0"/>
              </a:rPr>
              <a:t>— </a:t>
            </a:r>
            <a:r>
              <a:rPr lang="ru-RU" sz="2800" b="1" dirty="0" err="1">
                <a:latin typeface="Georgia" pitchFamily="18" charset="0"/>
              </a:rPr>
              <a:t>український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радянський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вчений</a:t>
            </a:r>
            <a:r>
              <a:rPr lang="ru-RU" sz="2800" b="1" dirty="0">
                <a:latin typeface="Georgia" pitchFamily="18" charset="0"/>
              </a:rPr>
              <a:t> у </a:t>
            </a:r>
            <a:r>
              <a:rPr lang="ru-RU" sz="2800" b="1" dirty="0" err="1">
                <a:latin typeface="Georgia" pitchFamily="18" charset="0"/>
              </a:rPr>
              <a:t>галузі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ракетобудування</a:t>
            </a:r>
            <a:r>
              <a:rPr lang="ru-RU" sz="2800" b="1" dirty="0">
                <a:latin typeface="Georgia" pitchFamily="18" charset="0"/>
              </a:rPr>
              <a:t> та космонавтики, конструктор. </a:t>
            </a:r>
            <a:r>
              <a:rPr lang="ru-RU" sz="2800" b="1" dirty="0" err="1">
                <a:latin typeface="Georgia" pitchFamily="18" charset="0"/>
              </a:rPr>
              <a:t>Вважається</a:t>
            </a:r>
            <a:r>
              <a:rPr lang="ru-RU" sz="2800" b="1" dirty="0">
                <a:latin typeface="Georgia" pitchFamily="18" charset="0"/>
              </a:rPr>
              <a:t> основоположником </a:t>
            </a:r>
            <a:r>
              <a:rPr lang="ru-RU" sz="2800" b="1" dirty="0" err="1">
                <a:latin typeface="Georgia" pitchFamily="18" charset="0"/>
              </a:rPr>
              <a:t>практичної</a:t>
            </a:r>
            <a:r>
              <a:rPr lang="ru-RU" sz="2800" b="1" dirty="0">
                <a:latin typeface="Georgia" pitchFamily="18" charset="0"/>
              </a:rPr>
              <a:t> космонавтики.</a:t>
            </a:r>
            <a:br>
              <a:rPr lang="ru-RU" sz="2800" b="1" dirty="0">
                <a:latin typeface="Georgia" pitchFamily="18" charset="0"/>
              </a:rPr>
            </a:br>
            <a:endParaRPr lang="ru-RU" sz="2800" b="1" dirty="0"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28700"/>
            <a:ext cx="3921460" cy="2796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4664"/>
            <a:ext cx="2808312" cy="344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0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2061442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Академік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 ССР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очолив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ракетну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программу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СРСР.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Під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керівництвом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було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запущено першу 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 smtClean="0"/>
              <a:t>міжконтинентальну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балістичну</a:t>
            </a:r>
            <a:r>
              <a:rPr lang="ru-RU" sz="2400" b="1" dirty="0" smtClean="0"/>
              <a:t> ракету, перший </a:t>
            </a:r>
            <a:r>
              <a:rPr lang="ru-RU" sz="2400" b="1" dirty="0" err="1" smtClean="0"/>
              <a:t>штучний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супутник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Землі</a:t>
            </a:r>
            <a:r>
              <a:rPr lang="ru-RU" sz="2400" b="1" dirty="0" smtClean="0"/>
              <a:t>, </a:t>
            </a:r>
            <a:r>
              <a:rPr lang="ru-RU" sz="2400" b="1" dirty="0"/>
              <a:t>перший </a:t>
            </a:r>
            <a:r>
              <a:rPr lang="ru-RU" sz="2400" b="1" dirty="0" err="1"/>
              <a:t>політ</a:t>
            </a:r>
            <a:r>
              <a:rPr lang="ru-RU" sz="2400" b="1" dirty="0"/>
              <a:t> </a:t>
            </a:r>
            <a:r>
              <a:rPr lang="ru-RU" sz="2400" b="1" dirty="0" err="1"/>
              <a:t>людини</a:t>
            </a:r>
            <a:r>
              <a:rPr lang="ru-RU" sz="2400" b="1" dirty="0"/>
              <a:t> в космос та </a:t>
            </a:r>
            <a:r>
              <a:rPr lang="ru-RU" sz="2400" b="1" dirty="0" err="1"/>
              <a:t>вихід</a:t>
            </a:r>
            <a:r>
              <a:rPr lang="ru-RU" sz="2400" b="1" dirty="0"/>
              <a:t> </a:t>
            </a:r>
            <a:r>
              <a:rPr lang="ru-RU" sz="2400" b="1" dirty="0" err="1"/>
              <a:t>людини</a:t>
            </a:r>
            <a:r>
              <a:rPr lang="ru-RU" sz="2400" b="1" dirty="0"/>
              <a:t> в </a:t>
            </a:r>
            <a:r>
              <a:rPr lang="ru-RU" sz="2400" b="1" dirty="0" smtClean="0"/>
              <a:t>космос.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4233850" cy="270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73016"/>
            <a:ext cx="3432250" cy="2803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574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321357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Georgia" pitchFamily="18" charset="0"/>
              </a:rPr>
              <a:t>Восток-1 </a:t>
            </a:r>
            <a:r>
              <a:rPr lang="ru-RU" sz="2400" b="1" dirty="0" smtClean="0">
                <a:latin typeface="Georgia" pitchFamily="18" charset="0"/>
              </a:rPr>
              <a:t>, </a:t>
            </a:r>
            <a:r>
              <a:rPr lang="ru-RU" sz="2400" b="1" dirty="0" err="1">
                <a:latin typeface="Georgia" pitchFamily="18" charset="0"/>
              </a:rPr>
              <a:t>інші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назви</a:t>
            </a:r>
            <a:r>
              <a:rPr lang="ru-RU" sz="2400" b="1" dirty="0">
                <a:latin typeface="Georgia" pitchFamily="18" charset="0"/>
              </a:rPr>
              <a:t> «Восток», «Восток-3КА № 3» — </a:t>
            </a:r>
            <a:r>
              <a:rPr lang="ru-RU" sz="2400" b="1" dirty="0" err="1">
                <a:latin typeface="Georgia" pitchFamily="18" charset="0"/>
              </a:rPr>
              <a:t>космічний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корабель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серії</a:t>
            </a:r>
            <a:r>
              <a:rPr lang="ru-RU" sz="2400" b="1" dirty="0">
                <a:latin typeface="Georgia" pitchFamily="18" charset="0"/>
              </a:rPr>
              <a:t> «Восток», перший </a:t>
            </a:r>
            <a:r>
              <a:rPr lang="ru-RU" sz="2400" b="1" dirty="0" err="1">
                <a:latin typeface="Georgia" pitchFamily="18" charset="0"/>
              </a:rPr>
              <a:t>космічний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апарат</a:t>
            </a:r>
            <a:r>
              <a:rPr lang="ru-RU" sz="2400" b="1" dirty="0">
                <a:latin typeface="Georgia" pitchFamily="18" charset="0"/>
              </a:rPr>
              <a:t>, </a:t>
            </a:r>
            <a:r>
              <a:rPr lang="ru-RU" sz="2400" b="1" dirty="0" err="1">
                <a:latin typeface="Georgia" pitchFamily="18" charset="0"/>
              </a:rPr>
              <a:t>що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вивів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людину</a:t>
            </a:r>
            <a:r>
              <a:rPr lang="ru-RU" sz="2400" b="1" dirty="0">
                <a:latin typeface="Georgia" pitchFamily="18" charset="0"/>
              </a:rPr>
              <a:t> на </a:t>
            </a:r>
            <a:r>
              <a:rPr lang="ru-RU" sz="2400" b="1" dirty="0" err="1">
                <a:latin typeface="Georgia" pitchFamily="18" charset="0"/>
              </a:rPr>
              <a:t>навколоземну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орбіту</a:t>
            </a:r>
            <a:r>
              <a:rPr lang="ru-RU" sz="2400" b="1" dirty="0">
                <a:latin typeface="Georgia" pitchFamily="18" charset="0"/>
              </a:rPr>
              <a:t>. </a:t>
            </a:r>
            <a:br>
              <a:rPr lang="ru-RU" sz="2400" b="1" dirty="0">
                <a:latin typeface="Georgia" pitchFamily="18" charset="0"/>
              </a:rPr>
            </a:br>
            <a:r>
              <a:rPr lang="ru-RU" sz="2400" b="1" dirty="0">
                <a:latin typeface="Georgia" pitchFamily="18" charset="0"/>
              </a:rPr>
              <a:t>На </a:t>
            </a:r>
            <a:r>
              <a:rPr lang="ru-RU" sz="2400" b="1" dirty="0" err="1">
                <a:latin typeface="Georgia" pitchFamily="18" charset="0"/>
              </a:rPr>
              <a:t>кораблі</a:t>
            </a:r>
            <a:r>
              <a:rPr lang="ru-RU" sz="2400" b="1" dirty="0">
                <a:latin typeface="Georgia" pitchFamily="18" charset="0"/>
              </a:rPr>
              <a:t> «Восток» 12 </a:t>
            </a:r>
            <a:r>
              <a:rPr lang="ru-RU" sz="2400" b="1" dirty="0" err="1">
                <a:latin typeface="Georgia" pitchFamily="18" charset="0"/>
              </a:rPr>
              <a:t>квітня</a:t>
            </a:r>
            <a:r>
              <a:rPr lang="ru-RU" sz="2400" b="1" dirty="0">
                <a:latin typeface="Georgia" pitchFamily="18" charset="0"/>
              </a:rPr>
              <a:t> 1961-го року </a:t>
            </a:r>
            <a:r>
              <a:rPr lang="ru-RU" sz="2400" b="1" err="1">
                <a:latin typeface="Georgia" pitchFamily="18" charset="0"/>
              </a:rPr>
              <a:t>льотчик</a:t>
            </a:r>
            <a:r>
              <a:rPr lang="ru-RU" sz="2400" b="1">
                <a:latin typeface="Georgia" pitchFamily="18" charset="0"/>
              </a:rPr>
              <a:t>-космонавт </a:t>
            </a:r>
            <a:r>
              <a:rPr lang="ru-RU" sz="2400" b="1" smtClean="0">
                <a:latin typeface="Georgia" pitchFamily="18" charset="0"/>
              </a:rPr>
              <a:t>СРСР </a:t>
            </a:r>
            <a:r>
              <a:rPr lang="ru-RU" sz="2400" b="1" dirty="0" err="1">
                <a:latin typeface="Georgia" pitchFamily="18" charset="0"/>
              </a:rPr>
              <a:t>Юрій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Олексійович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Гагарін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зробив</a:t>
            </a:r>
            <a:r>
              <a:rPr lang="ru-RU" sz="2400" b="1" dirty="0">
                <a:latin typeface="Georgia" pitchFamily="18" charset="0"/>
              </a:rPr>
              <a:t> перший у </a:t>
            </a:r>
            <a:r>
              <a:rPr lang="ru-RU" sz="2400" b="1" dirty="0" err="1">
                <a:latin typeface="Georgia" pitchFamily="18" charset="0"/>
              </a:rPr>
              <a:t>світі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політ</a:t>
            </a:r>
            <a:r>
              <a:rPr lang="ru-RU" sz="2400" b="1" dirty="0">
                <a:latin typeface="Georgia" pitchFamily="18" charset="0"/>
              </a:rPr>
              <a:t> у </a:t>
            </a:r>
            <a:r>
              <a:rPr lang="ru-RU" sz="2400" b="1" dirty="0" err="1">
                <a:latin typeface="Georgia" pitchFamily="18" charset="0"/>
              </a:rPr>
              <a:t>космічний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простір</a:t>
            </a:r>
            <a:r>
              <a:rPr lang="ru-RU" sz="2400" b="1" dirty="0">
                <a:latin typeface="Georgia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81391"/>
            <a:ext cx="3831720" cy="2498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89040"/>
            <a:ext cx="3801035" cy="285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550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70" y="332656"/>
            <a:ext cx="8229600" cy="72547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Валентин Петрович Глушко</a:t>
            </a:r>
            <a:br>
              <a:rPr lang="uk-UA" sz="4800" b="1" dirty="0" smtClean="0"/>
            </a:br>
            <a:r>
              <a:rPr lang="uk-UA" sz="4800" b="1" dirty="0" smtClean="0"/>
              <a:t>Сергій Павлович Корольов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14974"/>
          </a:xfrm>
        </p:spPr>
        <p:txBody>
          <a:bodyPr>
            <a:normAutofit lnSpcReduction="10000"/>
          </a:bodyPr>
          <a:lstStyle/>
          <a:p>
            <a:pPr lvl="3"/>
            <a:endParaRPr lang="uk-UA" dirty="0" smtClean="0"/>
          </a:p>
          <a:p>
            <a:pPr lvl="3"/>
            <a:endParaRPr lang="uk-UA" dirty="0"/>
          </a:p>
          <a:p>
            <a:pPr lvl="3"/>
            <a:endParaRPr lang="uk-UA" dirty="0" smtClean="0"/>
          </a:p>
          <a:p>
            <a:pPr lvl="3"/>
            <a:endParaRPr lang="uk-UA" dirty="0"/>
          </a:p>
          <a:p>
            <a:pPr lvl="3"/>
            <a:endParaRPr lang="uk-UA" dirty="0" smtClean="0"/>
          </a:p>
          <a:p>
            <a:pPr lvl="3"/>
            <a:endParaRPr lang="uk-UA" dirty="0"/>
          </a:p>
          <a:p>
            <a:pPr lvl="3"/>
            <a:endParaRPr lang="uk-UA" dirty="0" smtClean="0"/>
          </a:p>
          <a:p>
            <a:pPr marL="1371600" lvl="3" indent="0">
              <a:buNone/>
            </a:pPr>
            <a:endParaRPr lang="uk-UA" sz="2400" b="1" dirty="0" smtClean="0"/>
          </a:p>
          <a:p>
            <a:endParaRPr lang="uk-UA" sz="2400" b="1" dirty="0" smtClean="0"/>
          </a:p>
          <a:p>
            <a:endParaRPr lang="uk-UA" sz="2400" b="1" dirty="0"/>
          </a:p>
          <a:p>
            <a:r>
              <a:rPr lang="uk-UA" sz="2400" b="1" dirty="0" smtClean="0"/>
              <a:t>Я інженер, я з клану інженерів</a:t>
            </a:r>
          </a:p>
          <a:p>
            <a:r>
              <a:rPr lang="uk-UA" sz="2400" b="1" dirty="0" smtClean="0"/>
              <a:t>Ми створюємо й змінюємо світ</a:t>
            </a:r>
          </a:p>
          <a:p>
            <a:r>
              <a:rPr lang="uk-UA" sz="2400" b="1" dirty="0" smtClean="0"/>
              <a:t>Я рідко ставлю розчерк на папері</a:t>
            </a:r>
          </a:p>
          <a:p>
            <a:r>
              <a:rPr lang="uk-UA" sz="2400" b="1" dirty="0" smtClean="0"/>
              <a:t>Я краще у житті залишу слід.</a:t>
            </a:r>
            <a:endParaRPr lang="ru-RU" sz="2400" b="1" dirty="0"/>
          </a:p>
        </p:txBody>
      </p:sp>
      <p:pic>
        <p:nvPicPr>
          <p:cNvPr id="1026" name="Picture 2" descr="C:\Users\User\Desktop\Валентин-Петрович-Глушк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8647"/>
            <a:ext cx="4376853" cy="340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Korolo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18647"/>
            <a:ext cx="3085604" cy="388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05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>Формула успіху: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14974"/>
          </a:xfrm>
        </p:spPr>
        <p:txBody>
          <a:bodyPr>
            <a:normAutofit fontScale="70000" lnSpcReduction="20000"/>
          </a:bodyPr>
          <a:lstStyle/>
          <a:p>
            <a:r>
              <a:rPr lang="uk-UA" sz="4800" b="1" dirty="0" smtClean="0"/>
              <a:t>Знання (математика + фізика + інформатика + …)</a:t>
            </a:r>
          </a:p>
          <a:p>
            <a:r>
              <a:rPr lang="uk-UA" sz="4800" b="1" dirty="0" smtClean="0"/>
              <a:t>Професіоналізм</a:t>
            </a:r>
          </a:p>
          <a:p>
            <a:r>
              <a:rPr lang="uk-UA" sz="4800" b="1" dirty="0" smtClean="0"/>
              <a:t>Здатність до винахідництва</a:t>
            </a:r>
            <a:endParaRPr lang="uk-UA" sz="4800" b="1" dirty="0" smtClean="0"/>
          </a:p>
          <a:p>
            <a:r>
              <a:rPr lang="uk-UA" sz="4800" b="1" dirty="0" smtClean="0"/>
              <a:t>Уміння працювати в команді</a:t>
            </a:r>
          </a:p>
          <a:p>
            <a:r>
              <a:rPr lang="uk-UA" sz="4800" b="1" dirty="0" smtClean="0"/>
              <a:t>Гуманізм</a:t>
            </a:r>
          </a:p>
          <a:p>
            <a:r>
              <a:rPr lang="uk-UA" sz="4800" b="1" dirty="0" smtClean="0"/>
              <a:t>Знання історії</a:t>
            </a:r>
          </a:p>
          <a:p>
            <a:endParaRPr lang="uk-UA" dirty="0"/>
          </a:p>
          <a:p>
            <a:endParaRPr lang="uk-UA" dirty="0" smtClean="0"/>
          </a:p>
          <a:p>
            <a:pPr lvl="4" algn="ctr"/>
            <a:r>
              <a:rPr lang="uk-UA" sz="8300" b="1" dirty="0" smtClean="0"/>
              <a:t>Прогрес</a:t>
            </a:r>
            <a:endParaRPr lang="ru-RU" sz="8300" b="1" dirty="0"/>
          </a:p>
        </p:txBody>
      </p:sp>
    </p:spTree>
    <p:extLst>
      <p:ext uri="{BB962C8B-B14F-4D97-AF65-F5344CB8AC3E}">
        <p14:creationId xmlns:p14="http://schemas.microsoft.com/office/powerpoint/2010/main" val="13503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/>
              <a:t>Презентацію підготували учні філологічного класу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Дякуємо за увагу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5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952" y="3051611"/>
            <a:ext cx="8229600" cy="1197346"/>
          </a:xfrm>
        </p:spPr>
        <p:txBody>
          <a:bodyPr>
            <a:noAutofit/>
          </a:bodyPr>
          <a:lstStyle/>
          <a:p>
            <a:r>
              <a:rPr lang="vi-VN" sz="2400" b="1" i="1" dirty="0">
                <a:cs typeface="Aharoni" pitchFamily="2" charset="-79"/>
              </a:rPr>
              <a:t>Раке́та</a:t>
            </a:r>
            <a:r>
              <a:rPr lang="en-US" sz="2400" b="1" i="1" dirty="0">
                <a:latin typeface="Aharoni" pitchFamily="2" charset="-79"/>
                <a:cs typeface="Aharoni" pitchFamily="2" charset="-79"/>
              </a:rPr>
              <a:t> — </a:t>
            </a:r>
            <a:r>
              <a:rPr lang="uk-UA" sz="2400" b="1" i="1" dirty="0">
                <a:latin typeface="Cambria Math" pitchFamily="18" charset="0"/>
                <a:ea typeface="Cambria Math" pitchFamily="18" charset="0"/>
                <a:cs typeface="Aharoni" pitchFamily="2" charset="-79"/>
              </a:rPr>
              <a:t>літальний апарат</a:t>
            </a:r>
            <a:r>
              <a:rPr lang="vi-VN" sz="2400" b="1" i="1" dirty="0">
                <a:cs typeface="Aharoni" pitchFamily="2" charset="-79"/>
              </a:rPr>
              <a:t>, що рухається в просторі за рахунок дії </a:t>
            </a:r>
            <a:r>
              <a:rPr lang="uk-UA" sz="2400" b="1" i="1" dirty="0">
                <a:cs typeface="Aharoni" pitchFamily="2" charset="-79"/>
              </a:rPr>
              <a:t>реактивного руху</a:t>
            </a:r>
            <a:r>
              <a:rPr lang="vi-VN" sz="2400" b="1" i="1" dirty="0">
                <a:cs typeface="Aharoni" pitchFamily="2" charset="-79"/>
              </a:rPr>
              <a:t>, що виникає внаслідок відкидання частини власної </a:t>
            </a:r>
            <a:r>
              <a:rPr lang="uk-UA" sz="2400" b="1" i="1" dirty="0">
                <a:cs typeface="Aharoni" pitchFamily="2" charset="-79"/>
              </a:rPr>
              <a:t>маси</a:t>
            </a:r>
            <a:r>
              <a:rPr lang="vi-VN" sz="2400" b="1" i="1" dirty="0">
                <a:cs typeface="Aharoni" pitchFamily="2" charset="-79"/>
              </a:rPr>
              <a:t> апарату без використання речовини з навколишнього середовища</a:t>
            </a:r>
            <a:r>
              <a:rPr lang="vi-VN" sz="24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6" y="13446"/>
            <a:ext cx="2456953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13" y="4149080"/>
            <a:ext cx="533400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-13030"/>
            <a:ext cx="2448272" cy="2977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32656"/>
            <a:ext cx="381860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98" y="3356992"/>
            <a:ext cx="404693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176972"/>
            <a:ext cx="5565304" cy="3240360"/>
          </a:xfrm>
        </p:spPr>
        <p:txBody>
          <a:bodyPr>
            <a:noAutofit/>
          </a:bodyPr>
          <a:lstStyle/>
          <a:p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Перші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ракети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про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які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відомо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з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історії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,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вироблялись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у 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Китаї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. В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Китаї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був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винайдений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 порох, у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вигляді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порошку порох при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запалюванні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вибухає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, але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якщо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він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добре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спресований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, то при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запалювані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він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рівномірно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 </a:t>
            </a:r>
            <a:r>
              <a:rPr lang="ru-RU" sz="2800" i="1" dirty="0" err="1">
                <a:latin typeface="Georgia" pitchFamily="18" charset="0"/>
                <a:cs typeface="Aharoni" pitchFamily="2" charset="-79"/>
              </a:rPr>
              <a:t>горить</a:t>
            </a:r>
            <a:r>
              <a:rPr lang="ru-RU" sz="2800" i="1" dirty="0">
                <a:latin typeface="Georgia" pitchFamily="18" charset="0"/>
                <a:cs typeface="Aharoni" pitchFamily="2" charset="-79"/>
              </a:rPr>
              <a:t>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2608"/>
            <a:ext cx="3794745" cy="2662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93" y="0"/>
            <a:ext cx="3168352" cy="2950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26" y="3926541"/>
            <a:ext cx="2295719" cy="279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63" y="3604229"/>
            <a:ext cx="6090683" cy="1773410"/>
          </a:xfrm>
        </p:spPr>
        <p:txBody>
          <a:bodyPr>
            <a:noAutofit/>
          </a:bodyPr>
          <a:lstStyle/>
          <a:p>
            <a:r>
              <a:rPr lang="ru-RU" sz="2800" b="1" dirty="0" err="1">
                <a:latin typeface="Georgia" pitchFamily="18" charset="0"/>
              </a:rPr>
              <a:t>Найвагоміші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здобутки</a:t>
            </a:r>
            <a:r>
              <a:rPr lang="ru-RU" sz="2800" b="1" dirty="0">
                <a:latin typeface="Georgia" pitchFamily="18" charset="0"/>
              </a:rPr>
              <a:t> в </a:t>
            </a:r>
            <a:r>
              <a:rPr lang="ru-RU" sz="2800" b="1" dirty="0" err="1">
                <a:latin typeface="Georgia" pitchFamily="18" charset="0"/>
              </a:rPr>
              <a:t>ракетобудуванні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пов’язані</a:t>
            </a:r>
            <a:r>
              <a:rPr lang="ru-RU" sz="2800" b="1" dirty="0">
                <a:latin typeface="Georgia" pitchFamily="18" charset="0"/>
              </a:rPr>
              <a:t> з </a:t>
            </a:r>
            <a:r>
              <a:rPr lang="ru-RU" sz="2800" b="1" dirty="0" err="1">
                <a:latin typeface="Georgia" pitchFamily="18" charset="0"/>
              </a:rPr>
              <a:t>іменами</a:t>
            </a:r>
            <a:r>
              <a:rPr lang="ru-RU" sz="2800" b="1" dirty="0">
                <a:latin typeface="Georgia" pitchFamily="18" charset="0"/>
              </a:rPr>
              <a:t> С. П. </a:t>
            </a:r>
            <a:r>
              <a:rPr lang="ru-RU" sz="2800" b="1" dirty="0" err="1">
                <a:latin typeface="Georgia" pitchFamily="18" charset="0"/>
              </a:rPr>
              <a:t>Корольова</a:t>
            </a:r>
            <a:r>
              <a:rPr lang="ru-RU" sz="2800" b="1" dirty="0">
                <a:latin typeface="Georgia" pitchFamily="18" charset="0"/>
              </a:rPr>
              <a:t> та В. фон Брауна. </a:t>
            </a:r>
            <a:r>
              <a:rPr lang="ru-RU" sz="2800" b="1" dirty="0" err="1">
                <a:latin typeface="Georgia" pitchFamily="18" charset="0"/>
              </a:rPr>
              <a:t>Обидва</a:t>
            </a:r>
            <a:r>
              <a:rPr lang="ru-RU" sz="2800" b="1" dirty="0">
                <a:latin typeface="Georgia" pitchFamily="18" charset="0"/>
              </a:rPr>
              <a:t> вони проводили </a:t>
            </a:r>
            <a:r>
              <a:rPr lang="ru-RU" sz="2800" b="1" dirty="0" err="1">
                <a:latin typeface="Georgia" pitchFamily="18" charset="0"/>
              </a:rPr>
              <a:t>успішні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випробування</a:t>
            </a:r>
            <a:r>
              <a:rPr lang="ru-RU" sz="2800" b="1" dirty="0">
                <a:latin typeface="Georgia" pitchFamily="18" charset="0"/>
              </a:rPr>
              <a:t> ракет </a:t>
            </a:r>
            <a:r>
              <a:rPr lang="ru-RU" sz="2800" b="1" dirty="0" err="1">
                <a:latin typeface="Georgia" pitchFamily="18" charset="0"/>
              </a:rPr>
              <a:t>ще</a:t>
            </a:r>
            <a:r>
              <a:rPr lang="ru-RU" sz="2800" b="1" dirty="0">
                <a:latin typeface="Georgia" pitchFamily="18" charset="0"/>
              </a:rPr>
              <a:t> в 30-і </a:t>
            </a:r>
            <a:r>
              <a:rPr lang="ru-RU" sz="2800" b="1" dirty="0" err="1">
                <a:latin typeface="Georgia" pitchFamily="18" charset="0"/>
              </a:rPr>
              <a:t>рр</a:t>
            </a:r>
            <a:r>
              <a:rPr lang="ru-RU" sz="2800" b="1" dirty="0">
                <a:latin typeface="Georgia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6412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4526"/>
            <a:ext cx="8229600" cy="1485378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Georgia" pitchFamily="18" charset="0"/>
              </a:rPr>
              <a:t>Німецький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та </a:t>
            </a:r>
            <a:r>
              <a:rPr lang="ru-RU" sz="2800" b="1" dirty="0" err="1">
                <a:latin typeface="Georgia" pitchFamily="18" charset="0"/>
              </a:rPr>
              <a:t>американський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вчений</a:t>
            </a:r>
            <a:r>
              <a:rPr lang="ru-RU" sz="2800" b="1" dirty="0">
                <a:latin typeface="Georgia" pitchFamily="18" charset="0"/>
              </a:rPr>
              <a:t>, </a:t>
            </a:r>
            <a:r>
              <a:rPr lang="ru-RU" sz="2800" b="1" dirty="0" smtClean="0">
                <a:latin typeface="Georgia" pitchFamily="18" charset="0"/>
              </a:rPr>
              <a:t>конструктор ракетно-</a:t>
            </a:r>
            <a:r>
              <a:rPr lang="ru-RU" sz="2800" b="1" dirty="0" err="1" smtClean="0">
                <a:latin typeface="Georgia" pitchFamily="18" charset="0"/>
              </a:rPr>
              <a:t>космічної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техніки</a:t>
            </a:r>
            <a:r>
              <a:rPr lang="ru-RU" sz="2800" b="1" dirty="0">
                <a:latin typeface="Georgia" pitchFamily="18" charset="0"/>
              </a:rPr>
              <a:t>. </a:t>
            </a:r>
            <a:r>
              <a:rPr lang="ru-RU" sz="2800" b="1" dirty="0" err="1">
                <a:latin typeface="Georgia" pitchFamily="18" charset="0"/>
              </a:rPr>
              <a:t>Головний</a:t>
            </a:r>
            <a:r>
              <a:rPr lang="ru-RU" sz="2800" b="1" dirty="0">
                <a:latin typeface="Georgia" pitchFamily="18" charset="0"/>
              </a:rPr>
              <a:t> конструктор </a:t>
            </a:r>
            <a:r>
              <a:rPr lang="ru-RU" sz="2800" b="1" dirty="0" err="1">
                <a:latin typeface="Georgia" pitchFamily="18" charset="0"/>
              </a:rPr>
              <a:t>ракети</a:t>
            </a:r>
            <a:r>
              <a:rPr lang="ru-RU" sz="2800" b="1" dirty="0">
                <a:latin typeface="Georgia" pitchFamily="18" charset="0"/>
              </a:rPr>
              <a:t> A-4 (Фау-2)</a:t>
            </a:r>
            <a:r>
              <a:rPr lang="ru-RU" sz="2800" dirty="0">
                <a:latin typeface="Georgia" pitchFamily="18" charset="0"/>
              </a:rPr>
              <a:t>,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6340"/>
            <a:ext cx="3240360" cy="4104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26418"/>
            <a:ext cx="361605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66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40" y="260648"/>
            <a:ext cx="8229600" cy="1989434"/>
          </a:xfrm>
        </p:spPr>
        <p:txBody>
          <a:bodyPr>
            <a:noAutofit/>
          </a:bodyPr>
          <a:lstStyle/>
          <a:p>
            <a:r>
              <a:rPr lang="ru-RU" sz="2400" b="1" dirty="0"/>
              <a:t>«Фау-1», </a:t>
            </a:r>
            <a:r>
              <a:rPr lang="en-US" sz="2400" b="1" dirty="0"/>
              <a:t>V-1 (A-2, Fi-103,«</a:t>
            </a:r>
            <a:r>
              <a:rPr lang="ru-RU" sz="2400" b="1" dirty="0"/>
              <a:t>Фізелер-103», </a:t>
            </a:r>
            <a:r>
              <a:rPr lang="en-US" sz="2400" b="1" dirty="0"/>
              <a:t>FZG 76) — </a:t>
            </a:r>
            <a:r>
              <a:rPr lang="uk-UA" sz="2400" b="1" dirty="0" smtClean="0"/>
              <a:t>літак</a:t>
            </a:r>
            <a:r>
              <a:rPr lang="en-US" sz="2400" b="1" dirty="0" smtClean="0"/>
              <a:t>-</a:t>
            </a:r>
            <a:r>
              <a:rPr lang="ru-RU" sz="2400" b="1" dirty="0" smtClean="0"/>
              <a:t>снаряд (</a:t>
            </a:r>
            <a:r>
              <a:rPr lang="ru-RU" sz="2400" b="1" dirty="0" err="1" smtClean="0"/>
              <a:t>крилата</a:t>
            </a:r>
            <a:r>
              <a:rPr lang="ru-RU" sz="2400" b="1" dirty="0" smtClean="0"/>
              <a:t> ракета),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знаходився</a:t>
            </a:r>
            <a:r>
              <a:rPr lang="ru-RU" sz="2400" b="1" dirty="0"/>
              <a:t> на </a:t>
            </a:r>
            <a:r>
              <a:rPr lang="ru-RU" sz="2400" b="1" dirty="0" err="1"/>
              <a:t>озброєнні</a:t>
            </a:r>
            <a:r>
              <a:rPr lang="ru-RU" sz="2400" b="1" dirty="0"/>
              <a:t> </a:t>
            </a:r>
            <a:r>
              <a:rPr lang="ru-RU" sz="2400" b="1" dirty="0" err="1"/>
              <a:t>армії</a:t>
            </a:r>
            <a:r>
              <a:rPr lang="ru-RU" sz="2400" b="1" dirty="0"/>
              <a:t> </a:t>
            </a:r>
            <a:r>
              <a:rPr lang="ru-RU" sz="2400" b="1" dirty="0" err="1" smtClean="0"/>
              <a:t>Німеччини</a:t>
            </a:r>
            <a:r>
              <a:rPr lang="ru-RU" sz="2400" b="1" dirty="0"/>
              <a:t> в </a:t>
            </a:r>
            <a:r>
              <a:rPr lang="ru-RU" sz="2400" b="1" dirty="0" err="1"/>
              <a:t>кінці</a:t>
            </a:r>
            <a:r>
              <a:rPr lang="ru-RU" sz="2400" b="1" dirty="0"/>
              <a:t> </a:t>
            </a:r>
            <a:r>
              <a:rPr lang="ru-RU" sz="2400" b="1" dirty="0" err="1" smtClean="0"/>
              <a:t>Другої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світової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війни</a:t>
            </a:r>
            <a:r>
              <a:rPr lang="ru-RU" sz="2400" b="1" dirty="0"/>
              <a:t> </a:t>
            </a:r>
            <a:r>
              <a:rPr lang="ru-RU" sz="2400" b="1" dirty="0" err="1"/>
              <a:t>виробництва</a:t>
            </a:r>
            <a:r>
              <a:rPr lang="ru-RU" sz="2400" b="1" dirty="0"/>
              <a:t> </a:t>
            </a:r>
            <a:r>
              <a:rPr lang="ru-RU" sz="2400" b="1" dirty="0" err="1"/>
              <a:t>компанії</a:t>
            </a:r>
            <a:r>
              <a:rPr lang="ru-RU" sz="2400" b="1" dirty="0"/>
              <a:t> </a:t>
            </a:r>
            <a:r>
              <a:rPr lang="en-US" sz="2400" b="1" dirty="0" err="1" smtClean="0"/>
              <a:t>Fieseler</a:t>
            </a:r>
            <a:r>
              <a:rPr lang="en-US" sz="2400" b="1" dirty="0" smtClean="0"/>
              <a:t>.</a:t>
            </a:r>
            <a:r>
              <a:rPr lang="en-US" sz="2400" b="1" dirty="0"/>
              <a:t> 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0" y="2344643"/>
            <a:ext cx="3952875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73" y="4211543"/>
            <a:ext cx="3474018" cy="253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011268"/>
            <a:ext cx="3810000" cy="253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05064"/>
            <a:ext cx="8229600" cy="2421482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Georgia" pitchFamily="18" charset="0"/>
              </a:rPr>
              <a:t>За </a:t>
            </a:r>
            <a:r>
              <a:rPr lang="ru-RU" sz="2800" b="1" dirty="0" err="1">
                <a:latin typeface="Georgia" pitchFamily="18" charset="0"/>
              </a:rPr>
              <a:t>розрахунками</a:t>
            </a:r>
            <a:r>
              <a:rPr lang="ru-RU" sz="2800" b="1" dirty="0">
                <a:latin typeface="Georgia" pitchFamily="18" charset="0"/>
              </a:rPr>
              <a:t> з </a:t>
            </a:r>
            <a:r>
              <a:rPr lang="ru-RU" sz="2800" b="1" dirty="0" err="1">
                <a:latin typeface="Georgia" pitchFamily="18" charset="0"/>
              </a:rPr>
              <a:t>однієї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катапульти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можна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було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запустити</a:t>
            </a:r>
            <a:r>
              <a:rPr lang="ru-RU" sz="2800" b="1" dirty="0">
                <a:latin typeface="Georgia" pitchFamily="18" charset="0"/>
              </a:rPr>
              <a:t> до 15 </a:t>
            </a:r>
            <a:r>
              <a:rPr lang="ru-RU" sz="2800" b="1" dirty="0" err="1">
                <a:latin typeface="Georgia" pitchFamily="18" charset="0"/>
              </a:rPr>
              <a:t>снарядів</a:t>
            </a:r>
            <a:r>
              <a:rPr lang="ru-RU" sz="2800" b="1" dirty="0">
                <a:latin typeface="Georgia" pitchFamily="18" charset="0"/>
              </a:rPr>
              <a:t> в день, </a:t>
            </a:r>
            <a:r>
              <a:rPr lang="ru-RU" sz="2800" b="1" dirty="0" err="1">
                <a:latin typeface="Georgia" pitchFamily="18" charset="0"/>
              </a:rPr>
              <a:t>хоча</a:t>
            </a:r>
            <a:r>
              <a:rPr lang="ru-RU" sz="2800" b="1" dirty="0">
                <a:latin typeface="Georgia" pitchFamily="18" charset="0"/>
              </a:rPr>
              <a:t> на </a:t>
            </a:r>
            <a:r>
              <a:rPr lang="ru-RU" sz="2800" b="1" dirty="0" err="1">
                <a:latin typeface="Georgia" pitchFamily="18" charset="0"/>
              </a:rPr>
              <a:t>практиці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це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робилося</a:t>
            </a:r>
            <a:r>
              <a:rPr lang="ru-RU" sz="2800" b="1" dirty="0">
                <a:latin typeface="Georgia" pitchFamily="18" charset="0"/>
              </a:rPr>
              <a:t> далеко не </a:t>
            </a:r>
            <a:r>
              <a:rPr lang="ru-RU" sz="2800" b="1" dirty="0" err="1">
                <a:latin typeface="Georgia" pitchFamily="18" charset="0"/>
              </a:rPr>
              <a:t>завжди</a:t>
            </a:r>
            <a:r>
              <a:rPr lang="ru-RU" sz="2800" b="1" dirty="0">
                <a:latin typeface="Georgia" pitchFamily="18" charset="0"/>
              </a:rPr>
              <a:t>. Рекорд становив 18 </a:t>
            </a:r>
            <a:r>
              <a:rPr lang="ru-RU" sz="2800" b="1" dirty="0" err="1">
                <a:latin typeface="Georgia" pitchFamily="18" charset="0"/>
              </a:rPr>
              <a:t>запусків</a:t>
            </a:r>
            <a:r>
              <a:rPr lang="ru-RU" sz="2800" b="1" dirty="0">
                <a:latin typeface="Georgia" pitchFamily="18" charset="0"/>
              </a:rPr>
              <a:t> в 1 день. </a:t>
            </a:r>
            <a:r>
              <a:rPr lang="ru-RU" sz="2800" b="1" dirty="0" err="1">
                <a:latin typeface="Georgia" pitchFamily="18" charset="0"/>
              </a:rPr>
              <a:t>Близько</a:t>
            </a:r>
            <a:r>
              <a:rPr lang="ru-RU" sz="2800" b="1" dirty="0">
                <a:latin typeface="Georgia" pitchFamily="18" charset="0"/>
              </a:rPr>
              <a:t> 20 % </a:t>
            </a:r>
            <a:r>
              <a:rPr lang="ru-RU" sz="2800" b="1" dirty="0" err="1">
                <a:latin typeface="Georgia" pitchFamily="18" charset="0"/>
              </a:rPr>
              <a:t>всіх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пусків</a:t>
            </a:r>
            <a:r>
              <a:rPr lang="ru-RU" sz="2800" b="1" dirty="0">
                <a:latin typeface="Georgia" pitchFamily="18" charset="0"/>
              </a:rPr>
              <a:t> з </a:t>
            </a:r>
            <a:r>
              <a:rPr lang="ru-RU" sz="2800" b="1" dirty="0" err="1">
                <a:latin typeface="Georgia" pitchFamily="18" charset="0"/>
              </a:rPr>
              <a:t>катапульти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були</a:t>
            </a: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>
                <a:latin typeface="Georgia" pitchFamily="18" charset="0"/>
              </a:rPr>
              <a:t>аварійними</a:t>
            </a:r>
            <a:r>
              <a:rPr lang="ru-RU" sz="2800" b="1" dirty="0">
                <a:latin typeface="Georgia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4155317" cy="2872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68107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уски ракет ФАУ-1 и ФАУ-2 на полигоне Третьего рейха Панемюнде, Узедом, Германия, 1942-1945 г.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349375"/>
            <a:ext cx="8229600" cy="4643438"/>
          </a:xfrm>
        </p:spPr>
      </p:pic>
      <p:sp>
        <p:nvSpPr>
          <p:cNvPr id="2" name="TextBox 1"/>
          <p:cNvSpPr txBox="1"/>
          <p:nvPr/>
        </p:nvSpPr>
        <p:spPr>
          <a:xfrm>
            <a:off x="-108520" y="188640"/>
            <a:ext cx="93735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/>
              <a:t>Виграти за всяку ціну війну.</a:t>
            </a:r>
          </a:p>
          <a:p>
            <a:pPr algn="ctr"/>
            <a:r>
              <a:rPr lang="uk-UA" sz="3600" b="1" dirty="0" smtClean="0"/>
              <a:t> На жаль, ця ціна виявилася занадто великою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6323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887" y="3212976"/>
            <a:ext cx="235011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61728"/>
            <a:ext cx="5688632" cy="28083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Фау-2</a:t>
            </a:r>
            <a:r>
              <a:rPr lang="ru-RU" sz="2400" b="1" dirty="0">
                <a:latin typeface="Georgia" pitchFamily="18" charset="0"/>
              </a:rPr>
              <a:t> — </a:t>
            </a:r>
            <a:r>
              <a:rPr lang="ru-RU" sz="2400" b="1" dirty="0" err="1">
                <a:latin typeface="Georgia" pitchFamily="18" charset="0"/>
              </a:rPr>
              <a:t>важлива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сторінка</a:t>
            </a:r>
            <a:r>
              <a:rPr lang="ru-RU" sz="2400" b="1" dirty="0">
                <a:latin typeface="Georgia" pitchFamily="18" charset="0"/>
              </a:rPr>
              <a:t> в </a:t>
            </a:r>
            <a:r>
              <a:rPr lang="ru-RU" sz="2400" b="1" dirty="0" err="1">
                <a:latin typeface="Georgia" pitchFamily="18" charset="0"/>
              </a:rPr>
              <a:t>історії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ракетної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техніки</a:t>
            </a:r>
            <a:r>
              <a:rPr lang="ru-RU" sz="2400" b="1" dirty="0">
                <a:latin typeface="Georgia" pitchFamily="18" charset="0"/>
              </a:rPr>
              <a:t>. За </a:t>
            </a:r>
            <a:r>
              <a:rPr lang="ru-RU" sz="2400" b="1" dirty="0" err="1">
                <a:latin typeface="Georgia" pitchFamily="18" charset="0"/>
              </a:rPr>
              <a:t>своїм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технічним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рівнем</a:t>
            </a:r>
            <a:r>
              <a:rPr lang="ru-RU" sz="2400" b="1" dirty="0">
                <a:latin typeface="Georgia" pitchFamily="18" charset="0"/>
              </a:rPr>
              <a:t> вона </a:t>
            </a:r>
            <a:r>
              <a:rPr lang="ru-RU" sz="2400" b="1" dirty="0" err="1">
                <a:latin typeface="Georgia" pitchFamily="18" charset="0"/>
              </a:rPr>
              <a:t>значно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перевищувала</a:t>
            </a:r>
            <a:r>
              <a:rPr lang="ru-RU" sz="2400" b="1" dirty="0">
                <a:latin typeface="Georgia" pitchFamily="18" charset="0"/>
              </a:rPr>
              <a:t> усе, </a:t>
            </a:r>
            <a:r>
              <a:rPr lang="ru-RU" sz="2400" b="1" dirty="0" err="1">
                <a:latin typeface="Georgia" pitchFamily="18" charset="0"/>
              </a:rPr>
              <a:t>що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було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створене</a:t>
            </a:r>
            <a:r>
              <a:rPr lang="ru-RU" sz="2400" b="1" dirty="0">
                <a:latin typeface="Georgia" pitchFamily="18" charset="0"/>
              </a:rPr>
              <a:t> на той час у </a:t>
            </a:r>
            <a:r>
              <a:rPr lang="ru-RU" sz="2400" b="1" dirty="0" err="1">
                <a:latin typeface="Georgia" pitchFamily="18" charset="0"/>
              </a:rPr>
              <a:t>даній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галузі</a:t>
            </a:r>
            <a:r>
              <a:rPr lang="ru-RU" sz="2400" b="1" dirty="0">
                <a:latin typeface="Georgia" pitchFamily="18" charset="0"/>
              </a:rPr>
              <a:t> в </a:t>
            </a:r>
            <a:r>
              <a:rPr lang="ru-RU" sz="2400" b="1" dirty="0" err="1">
                <a:latin typeface="Georgia" pitchFamily="18" charset="0"/>
              </a:rPr>
              <a:t>інших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країнах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світу</a:t>
            </a:r>
            <a:r>
              <a:rPr lang="ru-RU" sz="2400" b="1" dirty="0">
                <a:latin typeface="Georgia" pitchFamily="18" charset="0"/>
              </a:rPr>
              <a:t> і мала, </a:t>
            </a:r>
            <a:r>
              <a:rPr lang="ru-RU" sz="2400" b="1" dirty="0" err="1">
                <a:latin typeface="Georgia" pitchFamily="18" charset="0"/>
              </a:rPr>
              <a:t>фактично</a:t>
            </a:r>
            <a:r>
              <a:rPr lang="ru-RU" sz="2400" b="1" dirty="0">
                <a:latin typeface="Georgia" pitchFamily="18" charset="0"/>
              </a:rPr>
              <a:t>, </a:t>
            </a:r>
            <a:r>
              <a:rPr lang="ru-RU" sz="2400" b="1" dirty="0" err="1">
                <a:latin typeface="Georgia" pitchFamily="18" charset="0"/>
              </a:rPr>
              <a:t>усі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найважливіші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ознаки</a:t>
            </a:r>
            <a:r>
              <a:rPr lang="ru-RU" sz="2400" b="1" dirty="0">
                <a:latin typeface="Georgia" pitchFamily="18" charset="0"/>
              </a:rPr>
              <a:t>, </a:t>
            </a:r>
            <a:r>
              <a:rPr lang="ru-RU" sz="2400" b="1" dirty="0" err="1">
                <a:latin typeface="Georgia" pitchFamily="18" charset="0"/>
              </a:rPr>
              <a:t>характерні</a:t>
            </a:r>
            <a:r>
              <a:rPr lang="ru-RU" sz="2400" b="1" dirty="0">
                <a:latin typeface="Georgia" pitchFamily="18" charset="0"/>
              </a:rPr>
              <a:t> для </a:t>
            </a:r>
            <a:r>
              <a:rPr lang="ru-RU" sz="2400" b="1" dirty="0" err="1">
                <a:latin typeface="Georgia" pitchFamily="18" charset="0"/>
              </a:rPr>
              <a:t>сучасної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Georgia" pitchFamily="18" charset="0"/>
              </a:rPr>
              <a:t>ракетної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dirty="0" err="1" smtClean="0">
                <a:latin typeface="Georgia" pitchFamily="18" charset="0"/>
              </a:rPr>
              <a:t>техніки</a:t>
            </a:r>
            <a:r>
              <a:rPr lang="ru-RU" sz="2400" b="1" dirty="0" smtClean="0">
                <a:latin typeface="Georgia" pitchFamily="18" charset="0"/>
              </a:rPr>
              <a:t>.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9072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259</Words>
  <Application>Microsoft Office PowerPoint</Application>
  <PresentationFormat>Экран (4:3)</PresentationFormat>
  <Paragraphs>45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Раке́та — літальний апарат, що рухається в просторі за рахунок дії реактивного руху, що виникає внаслідок відкидання частини власної маси апарату без використання речовини з навколишнього середовища.</vt:lpstr>
      <vt:lpstr>Перші ракети про які відомо з історії, вироблялись у Китаї. В Китаї був винайдений порох, у вигляді порошку порох при запалюванні вибухає, але якщо він добре спресований, то при запалювані він рівномірно горить.</vt:lpstr>
      <vt:lpstr>Найвагоміші здобутки в ракетобудуванні пов’язані з іменами С. П. Корольова та В. фон Брауна. Обидва вони проводили успішні випробування ракет ще в 30-і рр.</vt:lpstr>
      <vt:lpstr>Німецький та американський вчений, конструктор ракетно-космічної техніки. Головний конструктор ракети A-4 (Фау-2),</vt:lpstr>
      <vt:lpstr>«Фау-1», V-1 (A-2, Fi-103,«Фізелер-103», FZG 76) — літак-снаряд (крилата ракета), що знаходився на озброєнні армії Німеччини в кінці Другої світової війни виробництва компанії Fieseler. </vt:lpstr>
      <vt:lpstr>За розрахунками з однієї катапульти можна було запустити до 15 снарядів в день, хоча на практиці це робилося далеко не завжди. Рекорд становив 18 запусків в 1 день. Близько 20 % всіх пусків з катапульти були аварійними.</vt:lpstr>
      <vt:lpstr>Презентация PowerPoint</vt:lpstr>
      <vt:lpstr>Фау-2 — важлива сторінка в історії ракетної техніки. За своїм технічним рівнем вона значно перевищувала усе, що було створене на той час у даній галузі в інших країнах світу і мала, фактично, усі найважливіші ознаки, характерні для сучасної ракетної техніки.</vt:lpstr>
      <vt:lpstr>Презентация PowerPoint</vt:lpstr>
      <vt:lpstr>Сергій Павлович Корольов  — український радянський вчений у галузі ракетобудування та космонавтики, конструктор. Вважається основоположником практичної космонавтики. </vt:lpstr>
      <vt:lpstr>Академік АН ССР очолив  ракетну программу СРСР. Під його керівництвом було запущено першу  міжконтинентальну балістичну ракету, перший штучний супутник Землі, перший політ людини в космос та вихід людини в космос.</vt:lpstr>
      <vt:lpstr>Восток-1 , інші назви «Восток», «Восток-3КА № 3» — космічний корабель серії «Восток», перший космічний апарат, що вивів людину на навколоземну орбіту.  На кораблі «Восток» 12 квітня 1961-го року льотчик-космонавт СРСР Юрій Олексійович Гагарін зробив перший у світі політ у космічний простір.</vt:lpstr>
      <vt:lpstr>Валентин Петрович Глушко Сергій Павлович Корольов</vt:lpstr>
      <vt:lpstr>Формула успіху:</vt:lpstr>
      <vt:lpstr>Презентацію підготували учні філологічного класу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21</cp:revision>
  <dcterms:modified xsi:type="dcterms:W3CDTF">2017-10-29T14:48:19Z</dcterms:modified>
</cp:coreProperties>
</file>