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7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944B"/>
    <a:srgbClr val="FFFF00"/>
    <a:srgbClr val="74E854"/>
    <a:srgbClr val="FF0066"/>
    <a:srgbClr val="E719E7"/>
    <a:srgbClr val="3333FF"/>
    <a:srgbClr val="FF3399"/>
    <a:srgbClr val="DC95E3"/>
    <a:srgbClr val="C6F363"/>
    <a:srgbClr val="9237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7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47C8B-2570-440A-8A29-4986A0752C1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154FD-11BB-4423-A2FA-F4B18687F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1EF2E5B-0A93-407B-AC27-8882A5B53319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6EA9A4B-ED41-493D-9219-ED49F2FC55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857232"/>
            <a:ext cx="8315324" cy="5365779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uk-UA" sz="4400" b="1" dirty="0">
                <a:solidFill>
                  <a:srgbClr val="FF0000"/>
                </a:solidFill>
                <a:latin typeface="Monotype Corsiva" pitchFamily="66" charset="0"/>
              </a:rPr>
              <a:t>«Де </a:t>
            </a: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 добро  </a:t>
            </a:r>
            <a:r>
              <a:rPr lang="uk-UA" sz="4400" b="1" dirty="0">
                <a:solidFill>
                  <a:srgbClr val="FF0000"/>
                </a:solidFill>
                <a:latin typeface="Monotype Corsiva" pitchFamily="66" charset="0"/>
              </a:rPr>
              <a:t>та </a:t>
            </a: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 любов</a:t>
            </a:r>
            <a:r>
              <a:rPr lang="uk-UA" sz="4400" b="1" dirty="0">
                <a:solidFill>
                  <a:srgbClr val="FF0000"/>
                </a:solidFill>
                <a:latin typeface="Monotype Corsiva" pitchFamily="66" charset="0"/>
              </a:rPr>
              <a:t>, </a:t>
            </a: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там  і  здоров</a:t>
            </a:r>
            <a:r>
              <a:rPr lang="ru-RU" sz="4400" b="1" dirty="0">
                <a:solidFill>
                  <a:srgbClr val="FF0000"/>
                </a:solidFill>
                <a:latin typeface="Monotype Corsiva" pitchFamily="66" charset="0"/>
              </a:rPr>
              <a:t>’</a:t>
            </a: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я»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rgbClr val="7030A0"/>
                </a:solidFill>
                <a:latin typeface="Monotype Corsiva" pitchFamily="66" charset="0"/>
              </a:rPr>
              <a:t>(Духовні  складові  здоров</a:t>
            </a:r>
            <a:r>
              <a:rPr lang="en-US" b="1" dirty="0" smtClean="0">
                <a:solidFill>
                  <a:srgbClr val="7030A0"/>
                </a:solidFill>
                <a:latin typeface="Monotype Corsiva" pitchFamily="66" charset="0"/>
              </a:rPr>
              <a:t>’</a:t>
            </a:r>
            <a:r>
              <a:rPr lang="uk-UA" b="1" dirty="0" smtClean="0">
                <a:solidFill>
                  <a:srgbClr val="7030A0"/>
                </a:solidFill>
                <a:latin typeface="Monotype Corsiva" pitchFamily="66" charset="0"/>
              </a:rPr>
              <a:t>я)</a:t>
            </a:r>
            <a:r>
              <a:rPr lang="ru-RU" b="1" dirty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Monotype Corsiva" pitchFamily="66" charset="0"/>
              </a:rPr>
            </a:b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143512"/>
            <a:ext cx="8196290" cy="1143008"/>
          </a:xfrm>
        </p:spPr>
        <p:txBody>
          <a:bodyPr>
            <a:normAutofit fontScale="70000" lnSpcReduction="20000"/>
          </a:bodyPr>
          <a:lstStyle/>
          <a:p>
            <a:r>
              <a:rPr lang="uk-UA" b="1" dirty="0" smtClean="0">
                <a:solidFill>
                  <a:srgbClr val="7030A0"/>
                </a:solidFill>
                <a:latin typeface="Monotype Corsiva" pitchFamily="66" charset="0"/>
              </a:rPr>
              <a:t>              </a:t>
            </a:r>
          </a:p>
          <a:p>
            <a:endParaRPr lang="uk-UA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Підготувала :  </a:t>
            </a:r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вчитель </a:t>
            </a:r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 Харківської  загальноосвітньої  </a:t>
            </a:r>
            <a: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  <a:t>школи  № 145  </a:t>
            </a:r>
          </a:p>
          <a:p>
            <a: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Вишневська </a:t>
            </a:r>
            <a: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  <a:t> Ірина  Вікторівна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8435" name="Picture 3" descr="Картинки по запросу счасть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071810"/>
            <a:ext cx="4527172" cy="2558010"/>
          </a:xfrm>
          <a:prstGeom prst="ellipse">
            <a:avLst/>
          </a:prstGeom>
          <a:ln w="63500" cap="rnd">
            <a:solidFill>
              <a:schemeClr val="accent3">
                <a:lumMod val="40000"/>
                <a:lumOff val="6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      </a:t>
            </a:r>
            <a:r>
              <a:rPr lang="ru-RU" sz="4400" b="1" dirty="0" err="1" smtClean="0">
                <a:solidFill>
                  <a:srgbClr val="FF0000"/>
                </a:solidFill>
                <a:latin typeface="Monotype Corsiva" pitchFamily="66" charset="0"/>
              </a:rPr>
              <a:t>Радість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54163"/>
            <a:ext cx="8491566" cy="28035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uk-UA" dirty="0" smtClean="0">
              <a:solidFill>
                <a:srgbClr val="E719E7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uk-UA" dirty="0" smtClean="0">
                <a:solidFill>
                  <a:srgbClr val="E719E7"/>
                </a:solidFill>
                <a:latin typeface="Monotype Corsiva" pitchFamily="66" charset="0"/>
              </a:rPr>
              <a:t>    По </a:t>
            </a:r>
            <a:r>
              <a:rPr lang="uk-UA" dirty="0">
                <a:solidFill>
                  <a:srgbClr val="E719E7"/>
                </a:solidFill>
                <a:latin typeface="Monotype Corsiva" pitchFamily="66" charset="0"/>
              </a:rPr>
              <a:t>деяким даним слово «Радій»  в Біблії зустрічається 365 раз – це говорить про те ,що Господь із самого Початку приготував для нас Радість у кожному дні нашого земного життя.</a:t>
            </a:r>
            <a:endParaRPr lang="ru-RU" dirty="0">
              <a:solidFill>
                <a:srgbClr val="E719E7"/>
              </a:solidFill>
              <a:latin typeface="Monotype Corsiva" pitchFamily="66" charset="0"/>
            </a:endParaRPr>
          </a:p>
          <a:p>
            <a:endParaRPr lang="ru-RU" dirty="0">
              <a:solidFill>
                <a:srgbClr val="E719E7"/>
              </a:solidFill>
              <a:latin typeface="Monotype Corsiva" pitchFamily="66" charset="0"/>
            </a:endParaRPr>
          </a:p>
        </p:txBody>
      </p:sp>
      <p:pic>
        <p:nvPicPr>
          <p:cNvPr id="6" name="Picture 2" descr="Картинки по запросу радіс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357694"/>
            <a:ext cx="3181355" cy="2382947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</a:t>
            </a:r>
            <a:r>
              <a:rPr lang="uk-UA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uk-UA" sz="4900" b="1" dirty="0" smtClean="0">
                <a:solidFill>
                  <a:srgbClr val="FF0000"/>
                </a:solidFill>
                <a:latin typeface="Monotype Corsiva" pitchFamily="66" charset="0"/>
              </a:rPr>
              <a:t>Чистота  </a:t>
            </a:r>
            <a:r>
              <a:rPr lang="uk-UA" sz="60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uk-UA" sz="6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uk-UA" sz="6000" b="1" dirty="0" smtClean="0">
                <a:solidFill>
                  <a:srgbClr val="C00000"/>
                </a:solidFill>
                <a:latin typeface="Monotype Corsiva" pitchFamily="66" charset="0"/>
              </a:rPr>
              <a:t>    </a:t>
            </a:r>
            <a:r>
              <a:rPr lang="uk-UA" sz="2700" b="1" dirty="0" smtClean="0">
                <a:solidFill>
                  <a:srgbClr val="0070C0"/>
                </a:solidFill>
                <a:latin typeface="Monotype Corsiva" pitchFamily="66" charset="0"/>
              </a:rPr>
              <a:t>Складова  духовного  здоров</a:t>
            </a:r>
            <a: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  <a:t>’</a:t>
            </a:r>
            <a:r>
              <a:rPr lang="uk-UA" sz="2700" b="1" dirty="0" smtClean="0">
                <a:solidFill>
                  <a:srgbClr val="0070C0"/>
                </a:solidFill>
                <a:latin typeface="Monotype Corsiva" pitchFamily="66" charset="0"/>
              </a:rPr>
              <a:t>я</a:t>
            </a:r>
            <a: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endParaRPr lang="ru-RU" sz="27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54162"/>
            <a:ext cx="8634442" cy="480379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7  правил </a:t>
            </a:r>
            <a:r>
              <a:rPr lang="ru-RU" sz="3500" b="1" dirty="0" err="1" smtClean="0">
                <a:solidFill>
                  <a:srgbClr val="FF0000"/>
                </a:solidFill>
                <a:latin typeface="Monotype Corsiva" pitchFamily="66" charset="0"/>
              </a:rPr>
              <a:t>чистоти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FF0000"/>
                </a:solidFill>
                <a:latin typeface="Monotype Corsiva" pitchFamily="66" charset="0"/>
              </a:rPr>
              <a:t>від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FF0000"/>
                </a:solidFill>
                <a:latin typeface="Monotype Corsiva" pitchFamily="66" charset="0"/>
              </a:rPr>
              <a:t>східних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FF0000"/>
                </a:solidFill>
                <a:latin typeface="Monotype Corsiva" pitchFamily="66" charset="0"/>
              </a:rPr>
              <a:t>мудреців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:</a:t>
            </a:r>
            <a:endParaRPr lang="ru-RU" sz="3500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endParaRPr lang="ru-RU" sz="3500" dirty="0" smtClean="0"/>
          </a:p>
          <a:p>
            <a:pPr>
              <a:buNone/>
            </a:pP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1.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Чистота рук.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Не бери 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нічого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зайвого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 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того,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що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тобі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не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належить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.  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Н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е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складай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непотрібні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речі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, а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поділися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ними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з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оточуючими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.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Віддавай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по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можливості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частин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у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доходу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нужденним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.</a:t>
            </a:r>
          </a:p>
          <a:p>
            <a:pPr>
              <a:buNone/>
            </a:pP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2.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Чистота </a:t>
            </a:r>
            <a:r>
              <a:rPr lang="ru-RU" sz="3500" b="1" dirty="0" err="1" smtClean="0">
                <a:solidFill>
                  <a:srgbClr val="FF0000"/>
                </a:solidFill>
                <a:latin typeface="Monotype Corsiva" pitchFamily="66" charset="0"/>
              </a:rPr>
              <a:t>вух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Не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слухай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озлоблених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людей.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Захисти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слух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від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uk-UA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лихослів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’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я ,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пліток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порожніх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балачок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.</a:t>
            </a:r>
          </a:p>
          <a:p>
            <a:pPr>
              <a:buNone/>
            </a:pP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3.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Чистота очей.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Береги свій погляд від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ненавист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,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зл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о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ст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заздріст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.  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Н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е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рівняйся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на кого-то,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йди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своїм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шляхом!</a:t>
            </a:r>
          </a:p>
          <a:p>
            <a:pPr>
              <a:buNone/>
            </a:pP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4.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Чистота рота. 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Не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базікай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не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лихослов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, 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не будь занадто багатослівним.</a:t>
            </a:r>
            <a:endParaRPr lang="ru-RU" sz="3500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5.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Чистота </a:t>
            </a:r>
            <a:r>
              <a:rPr lang="ru-RU" sz="3500" b="1" dirty="0" err="1" smtClean="0">
                <a:solidFill>
                  <a:srgbClr val="FF0000"/>
                </a:solidFill>
                <a:latin typeface="Monotype Corsiva" pitchFamily="66" charset="0"/>
              </a:rPr>
              <a:t>тіла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FF000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FF0000"/>
                </a:solidFill>
                <a:latin typeface="Monotype Corsiva" pitchFamily="66" charset="0"/>
              </a:rPr>
              <a:t>одягу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Тримай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тіло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одяг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в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чистоті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. </a:t>
            </a:r>
          </a:p>
          <a:p>
            <a:pPr>
              <a:buNone/>
            </a:pP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6.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Чистота думок.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Відганяй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від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себе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негативні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думки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злі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помисли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. Вони погано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впливають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на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твоє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емоційне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фізичне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здоров`я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. </a:t>
            </a:r>
          </a:p>
          <a:p>
            <a:pPr>
              <a:buNone/>
            </a:pP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7.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Чистота  </a:t>
            </a:r>
            <a:r>
              <a:rPr lang="ru-RU" sz="3500" b="1" dirty="0" err="1" smtClean="0">
                <a:solidFill>
                  <a:srgbClr val="FF0000"/>
                </a:solidFill>
                <a:latin typeface="Monotype Corsiva" pitchFamily="66" charset="0"/>
              </a:rPr>
              <a:t>серця</a:t>
            </a:r>
            <a:r>
              <a:rPr lang="uk-UA" sz="3500" b="1" dirty="0" smtClean="0">
                <a:solidFill>
                  <a:srgbClr val="FF0000"/>
                </a:solidFill>
                <a:latin typeface="Monotype Corsiva" pitchFamily="66" charset="0"/>
              </a:rPr>
              <a:t> й душі</a:t>
            </a:r>
            <a:r>
              <a:rPr lang="ru-RU" sz="3500" b="1" dirty="0" smtClean="0">
                <a:solidFill>
                  <a:srgbClr val="FF0000"/>
                </a:solidFill>
                <a:latin typeface="Monotype Corsiva" pitchFamily="66" charset="0"/>
              </a:rPr>
              <a:t>. 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Будь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щирий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у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своїх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бажаннях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не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ігноруй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їх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. Люби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роби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вс</a:t>
            </a:r>
            <a:r>
              <a:rPr lang="uk-UA" sz="3500" b="1" dirty="0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справи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від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чистого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серця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, не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вимагаючи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нічого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500" b="1" dirty="0" err="1" smtClean="0">
                <a:solidFill>
                  <a:srgbClr val="7030A0"/>
                </a:solidFill>
                <a:latin typeface="Monotype Corsiva" pitchFamily="66" charset="0"/>
              </a:rPr>
              <a:t>натомість</a:t>
            </a:r>
            <a:r>
              <a:rPr lang="ru-RU" sz="3500" b="1" dirty="0" smtClean="0">
                <a:solidFill>
                  <a:srgbClr val="7030A0"/>
                </a:solidFill>
                <a:latin typeface="Monotype Corsiva" pitchFamily="66" charset="0"/>
              </a:rPr>
              <a:t>.</a:t>
            </a:r>
          </a:p>
          <a:p>
            <a:endParaRPr lang="ru-RU" sz="40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5" name="Picture 6" descr="Картинки по запросу добр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74" y="214290"/>
            <a:ext cx="3071826" cy="2047884"/>
          </a:xfrm>
          <a:prstGeom prst="ellipse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214290"/>
            <a:ext cx="8686800" cy="8382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</a:t>
            </a:r>
            <a:b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          </a:t>
            </a:r>
            <a:r>
              <a:rPr lang="uk-UA" sz="4900" b="1" dirty="0" smtClean="0">
                <a:solidFill>
                  <a:srgbClr val="FF0000"/>
                </a:solidFill>
                <a:latin typeface="Monotype Corsiva" pitchFamily="66" charset="0"/>
              </a:rPr>
              <a:t>Гармонія</a:t>
            </a: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</a:t>
            </a:r>
            <a:r>
              <a:rPr lang="uk-UA" sz="2700" b="1" dirty="0" smtClean="0">
                <a:solidFill>
                  <a:srgbClr val="0070C0"/>
                </a:solidFill>
                <a:latin typeface="Monotype Corsiva" pitchFamily="66" charset="0"/>
              </a:rPr>
              <a:t>Складова  духовного  здоров</a:t>
            </a:r>
            <a: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  <a:t>’</a:t>
            </a:r>
            <a:r>
              <a:rPr lang="uk-UA" sz="2700" b="1" dirty="0" smtClean="0">
                <a:solidFill>
                  <a:srgbClr val="0070C0"/>
                </a:solidFill>
                <a:latin typeface="Monotype Corsiva" pitchFamily="66" charset="0"/>
              </a:rPr>
              <a:t>я</a:t>
            </a:r>
            <a: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>
                <a:solidFill>
                  <a:srgbClr val="9237F7"/>
                </a:solidFill>
                <a:latin typeface="Monotype Corsiva" pitchFamily="66" charset="0"/>
              </a:rPr>
              <a:t> 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Г                    Гармонія</a:t>
            </a:r>
            <a:r>
              <a:rPr lang="uk-UA" b="1" dirty="0" smtClean="0">
                <a:solidFill>
                  <a:srgbClr val="9237F7"/>
                </a:solidFill>
                <a:latin typeface="Monotype Corsiva" pitchFamily="66" charset="0"/>
              </a:rPr>
              <a:t> </a:t>
            </a:r>
            <a:r>
              <a:rPr lang="uk-UA" dirty="0">
                <a:solidFill>
                  <a:srgbClr val="9237F7"/>
                </a:solidFill>
                <a:latin typeface="Monotype Corsiva" pitchFamily="66" charset="0"/>
              </a:rPr>
              <a:t>( у академічному тлумачному словнику </a:t>
            </a:r>
            <a:r>
              <a:rPr lang="uk-UA" dirty="0" err="1">
                <a:solidFill>
                  <a:srgbClr val="9237F7"/>
                </a:solidFill>
                <a:latin typeface="Monotype Corsiva" pitchFamily="66" charset="0"/>
              </a:rPr>
              <a:t>укр.мови</a:t>
            </a:r>
            <a:r>
              <a:rPr lang="uk-UA" dirty="0">
                <a:solidFill>
                  <a:srgbClr val="9237F7"/>
                </a:solidFill>
                <a:latin typeface="Monotype Corsiva" pitchFamily="66" charset="0"/>
              </a:rPr>
              <a:t>) </a:t>
            </a:r>
            <a:r>
              <a:rPr lang="uk-UA" dirty="0" err="1">
                <a:solidFill>
                  <a:srgbClr val="9237F7"/>
                </a:solidFill>
                <a:latin typeface="Monotype Corsiva" pitchFamily="66" charset="0"/>
              </a:rPr>
              <a:t>-це</a:t>
            </a:r>
            <a:r>
              <a:rPr lang="uk-UA" dirty="0">
                <a:solidFill>
                  <a:srgbClr val="9237F7"/>
                </a:solidFill>
                <a:latin typeface="Monotype Corsiva" pitchFamily="66" charset="0"/>
              </a:rPr>
              <a:t> поєднання, злагодженість, взаємна відповідність якостей (предметів, явищ, частин цілого).</a:t>
            </a:r>
            <a:r>
              <a:rPr lang="en-US" dirty="0">
                <a:solidFill>
                  <a:srgbClr val="9237F7"/>
                </a:solidFill>
                <a:latin typeface="Monotype Corsiva" pitchFamily="66" charset="0"/>
              </a:rPr>
              <a:t> </a:t>
            </a:r>
            <a:endParaRPr lang="ru-RU" dirty="0">
              <a:solidFill>
                <a:srgbClr val="9237F7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dirty="0" err="1" smtClean="0">
                <a:solidFill>
                  <a:srgbClr val="FF0000"/>
                </a:solidFill>
                <a:latin typeface="Monotype Corsiva" pitchFamily="66" charset="0"/>
              </a:rPr>
              <a:t>Гармонія</a:t>
            </a:r>
            <a:r>
              <a:rPr lang="ru-RU" b="1" dirty="0" smtClean="0">
                <a:solidFill>
                  <a:srgbClr val="9237F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9237F7"/>
                </a:solidFill>
                <a:latin typeface="Monotype Corsiva" pitchFamily="66" charset="0"/>
              </a:rPr>
              <a:t>асоціюється</a:t>
            </a:r>
            <a:r>
              <a:rPr lang="ru-RU" dirty="0">
                <a:solidFill>
                  <a:srgbClr val="9237F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9237F7"/>
                </a:solidFill>
                <a:latin typeface="Monotype Corsiva" pitchFamily="66" charset="0"/>
              </a:rPr>
              <a:t>з</a:t>
            </a:r>
            <a:r>
              <a:rPr lang="ru-RU" dirty="0">
                <a:solidFill>
                  <a:srgbClr val="9237F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9237F7"/>
                </a:solidFill>
                <a:latin typeface="Monotype Corsiva" pitchFamily="66" charset="0"/>
              </a:rPr>
              <a:t>рівновагою</a:t>
            </a:r>
            <a:r>
              <a:rPr lang="ru-RU" dirty="0">
                <a:solidFill>
                  <a:srgbClr val="9237F7"/>
                </a:solidFill>
                <a:latin typeface="Monotype Corsiva" pitchFamily="66" charset="0"/>
              </a:rPr>
              <a:t>, балансом, </a:t>
            </a:r>
            <a:r>
              <a:rPr lang="ru-RU" dirty="0" err="1">
                <a:solidFill>
                  <a:srgbClr val="9237F7"/>
                </a:solidFill>
                <a:latin typeface="Monotype Corsiva" pitchFamily="66" charset="0"/>
              </a:rPr>
              <a:t>задоволенням</a:t>
            </a:r>
            <a:r>
              <a:rPr lang="ru-RU" dirty="0">
                <a:solidFill>
                  <a:srgbClr val="9237F7"/>
                </a:solidFill>
                <a:latin typeface="Monotype Corsiva" pitchFamily="66" charset="0"/>
              </a:rPr>
              <a:t> та </a:t>
            </a:r>
            <a:r>
              <a:rPr lang="ru-RU" dirty="0" err="1">
                <a:solidFill>
                  <a:srgbClr val="9237F7"/>
                </a:solidFill>
                <a:latin typeface="Monotype Corsiva" pitchFamily="66" charset="0"/>
              </a:rPr>
              <a:t>радістю</a:t>
            </a:r>
            <a:r>
              <a:rPr lang="ru-RU" dirty="0">
                <a:solidFill>
                  <a:srgbClr val="9237F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9237F7"/>
                </a:solidFill>
                <a:latin typeface="Monotype Corsiva" pitchFamily="66" charset="0"/>
              </a:rPr>
              <a:t>людини</a:t>
            </a:r>
            <a:r>
              <a:rPr lang="ru-RU" dirty="0">
                <a:solidFill>
                  <a:srgbClr val="9237F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9237F7"/>
                </a:solidFill>
                <a:latin typeface="Monotype Corsiva" pitchFamily="66" charset="0"/>
              </a:rPr>
              <a:t>від</a:t>
            </a:r>
            <a:r>
              <a:rPr lang="ru-RU" dirty="0">
                <a:solidFill>
                  <a:srgbClr val="9237F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9237F7"/>
                </a:solidFill>
                <a:latin typeface="Monotype Corsiva" pitchFamily="66" charset="0"/>
              </a:rPr>
              <a:t>свого</a:t>
            </a:r>
            <a:r>
              <a:rPr lang="ru-RU" dirty="0">
                <a:solidFill>
                  <a:srgbClr val="9237F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9237F7"/>
                </a:solidFill>
                <a:latin typeface="Monotype Corsiva" pitchFamily="66" charset="0"/>
              </a:rPr>
              <a:t>власного</a:t>
            </a:r>
            <a:r>
              <a:rPr lang="ru-RU" dirty="0">
                <a:solidFill>
                  <a:srgbClr val="9237F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9237F7"/>
                </a:solidFill>
                <a:latin typeface="Monotype Corsiva" pitchFamily="66" charset="0"/>
              </a:rPr>
              <a:t>життя</a:t>
            </a:r>
            <a:r>
              <a:rPr lang="ru-RU" dirty="0" smtClean="0">
                <a:solidFill>
                  <a:srgbClr val="9237F7"/>
                </a:solidFill>
                <a:latin typeface="Monotype Corsiva" pitchFamily="66" charset="0"/>
              </a:rPr>
              <a:t>.</a:t>
            </a:r>
            <a:endParaRPr lang="ru-RU" dirty="0">
              <a:solidFill>
                <a:srgbClr val="9237F7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8194" name="Picture 2" descr="C:\Users\Home\Desktop\крас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4714884"/>
            <a:ext cx="2543175" cy="18002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1" descr="C:\Users\Home\Desktop\Гармо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2181255" cy="163383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E719E7"/>
                </a:solidFill>
                <a:latin typeface="Monotype Corsiva" pitchFamily="66" charset="0"/>
              </a:rPr>
              <a:t>Як </a:t>
            </a:r>
            <a:r>
              <a:rPr lang="uk-UA" b="1" dirty="0" smtClean="0">
                <a:solidFill>
                  <a:srgbClr val="E719E7"/>
                </a:solidFill>
                <a:latin typeface="Monotype Corsiva" pitchFamily="66" charset="0"/>
              </a:rPr>
              <a:t> досяг</a:t>
            </a:r>
            <a:r>
              <a:rPr lang="ru-RU" b="1" dirty="0" err="1">
                <a:solidFill>
                  <a:srgbClr val="E719E7"/>
                </a:solidFill>
                <a:latin typeface="Monotype Corsiva" pitchFamily="66" charset="0"/>
              </a:rPr>
              <a:t>ти</a:t>
            </a:r>
            <a:r>
              <a:rPr lang="ru-RU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E719E7"/>
                </a:solidFill>
                <a:latin typeface="Monotype Corsiva" pitchFamily="66" charset="0"/>
              </a:rPr>
              <a:t>гармонії</a:t>
            </a:r>
            <a:r>
              <a:rPr lang="ru-RU" b="1" dirty="0" smtClean="0">
                <a:solidFill>
                  <a:srgbClr val="E719E7"/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rgbClr val="E719E7"/>
                </a:solidFill>
                <a:latin typeface="Monotype Corsiva" pitchFamily="66" charset="0"/>
              </a:rPr>
              <a:t>із</a:t>
            </a:r>
            <a:r>
              <a:rPr lang="ru-RU" b="1" dirty="0" smtClean="0">
                <a:solidFill>
                  <a:srgbClr val="E719E7"/>
                </a:solidFill>
                <a:latin typeface="Monotype Corsiva" pitchFamily="66" charset="0"/>
              </a:rPr>
              <a:t>  </a:t>
            </a:r>
            <a:r>
              <a:rPr lang="ru-RU" b="1" dirty="0">
                <a:solidFill>
                  <a:srgbClr val="E719E7"/>
                </a:solidFill>
                <a:latin typeface="Monotype Corsiva" pitchFamily="66" charset="0"/>
              </a:rPr>
              <a:t>самим </a:t>
            </a:r>
            <a:r>
              <a:rPr lang="ru-RU" b="1" dirty="0" smtClean="0">
                <a:solidFill>
                  <a:srgbClr val="E719E7"/>
                </a:solidFill>
                <a:latin typeface="Monotype Corsiva" pitchFamily="66" charset="0"/>
              </a:rPr>
              <a:t> собою та  </a:t>
            </a:r>
            <a:r>
              <a:rPr lang="ru-RU" b="1" dirty="0" err="1">
                <a:solidFill>
                  <a:srgbClr val="E719E7"/>
                </a:solidFill>
                <a:latin typeface="Monotype Corsiva" pitchFamily="66" charset="0"/>
              </a:rPr>
              <a:t>Всесвітом</a:t>
            </a:r>
            <a:r>
              <a:rPr lang="ru-RU" b="1" dirty="0">
                <a:solidFill>
                  <a:srgbClr val="E719E7"/>
                </a:solidFill>
                <a:latin typeface="Monotype Corsiva" pitchFamily="66" charset="0"/>
              </a:rPr>
              <a:t>?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54162"/>
            <a:ext cx="8705880" cy="516098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1</a:t>
            </a: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.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Займайтесь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3333FF"/>
                </a:solidFill>
                <a:latin typeface="Monotype Corsiva" pitchFamily="66" charset="0"/>
              </a:rPr>
              <a:t>творчістю</a:t>
            </a:r>
            <a:r>
              <a:rPr lang="ru-RU" b="1" dirty="0" smtClean="0">
                <a:solidFill>
                  <a:srgbClr val="3333FF"/>
                </a:solidFill>
                <a:latin typeface="Monotype Corsiva" pitchFamily="66" charset="0"/>
              </a:rPr>
              <a:t>.</a:t>
            </a:r>
            <a:br>
              <a:rPr lang="ru-RU" b="1" dirty="0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2</a:t>
            </a: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.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Читайте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духовну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літературу</a:t>
            </a:r>
            <a:r>
              <a:rPr lang="ru-RU" b="1" dirty="0" smtClean="0">
                <a:solidFill>
                  <a:srgbClr val="3333FF"/>
                </a:solidFill>
                <a:latin typeface="Monotype Corsiva" pitchFamily="66" charset="0"/>
              </a:rPr>
              <a:t>.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/>
            </a:r>
            <a:br>
              <a:rPr lang="ru-RU" b="1" dirty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3.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Займайтесь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активним</a:t>
            </a:r>
            <a:r>
              <a:rPr lang="uk-UA" b="1" dirty="0">
                <a:solidFill>
                  <a:srgbClr val="3333FF"/>
                </a:solidFill>
                <a:latin typeface="Monotype Corsiva" pitchFamily="66" charset="0"/>
              </a:rPr>
              <a:t> та здоровим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способом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життя</a:t>
            </a:r>
            <a:r>
              <a:rPr lang="uk-UA" b="1" dirty="0">
                <a:solidFill>
                  <a:srgbClr val="3333FF"/>
                </a:solidFill>
                <a:latin typeface="Monotype Corsiva" pitchFamily="66" charset="0"/>
              </a:rPr>
              <a:t>.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/>
            </a:r>
            <a:br>
              <a:rPr lang="ru-RU" b="1" dirty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4.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Контактуйте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з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природою,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відпочивайте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.</a:t>
            </a:r>
            <a:br>
              <a:rPr lang="ru-RU" b="1" dirty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5.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Контролюйте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свої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думки. Ми не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застраховані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від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поганих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думок,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але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ми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можемо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звільнитися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від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них.</a:t>
            </a:r>
            <a:br>
              <a:rPr lang="ru-RU" b="1" dirty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6.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Аналізуйте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свої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емоції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,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почуття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до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інших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людей.</a:t>
            </a:r>
            <a:br>
              <a:rPr lang="ru-RU" b="1" dirty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7. 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Не допускайте у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своєму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житті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ненависті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,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страхів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,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заздрості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,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образи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.</a:t>
            </a:r>
            <a:br>
              <a:rPr lang="ru-RU" b="1" dirty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8.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Займайтеся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благодійницькою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діяльністю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uk-UA" b="1" dirty="0">
                <a:solidFill>
                  <a:srgbClr val="3333FF"/>
                </a:solidFill>
                <a:latin typeface="Monotype Corsiva" pitchFamily="66" charset="0"/>
              </a:rPr>
              <a:t>.</a:t>
            </a:r>
            <a:endParaRPr lang="ru-RU" b="1" dirty="0">
              <a:solidFill>
                <a:srgbClr val="3333FF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9</a:t>
            </a: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.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Спілкуйтесь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3333FF"/>
                </a:solidFill>
                <a:latin typeface="Monotype Corsiva" pitchFamily="66" charset="0"/>
              </a:rPr>
              <a:t>з</a:t>
            </a:r>
            <a:r>
              <a:rPr lang="ru-RU" b="1" dirty="0">
                <a:solidFill>
                  <a:srgbClr val="3333FF"/>
                </a:solidFill>
                <a:latin typeface="Monotype Corsiva" pitchFamily="66" charset="0"/>
              </a:rPr>
              <a:t> Богом через молитву.</a:t>
            </a:r>
          </a:p>
          <a:p>
            <a:endParaRPr lang="ru-RU" dirty="0"/>
          </a:p>
        </p:txBody>
      </p:sp>
      <p:pic>
        <p:nvPicPr>
          <p:cNvPr id="7171" name="Picture 3" descr="C:\Users\Home\Desktop\ГАРмония3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714356"/>
            <a:ext cx="2879257" cy="2175192"/>
          </a:xfrm>
          <a:prstGeom prst="ellipse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        </a:t>
            </a:r>
            <a:b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     Відповідальність</a:t>
            </a:r>
            <a:r>
              <a:rPr lang="ru-RU" sz="4400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        </a:t>
            </a:r>
            <a:r>
              <a:rPr lang="uk-UA" sz="2400" b="1" dirty="0" smtClean="0">
                <a:solidFill>
                  <a:srgbClr val="0070C0"/>
                </a:solidFill>
                <a:latin typeface="Monotype Corsiva" pitchFamily="66" charset="0"/>
              </a:rPr>
              <a:t>Складова  духовного  здоров</a:t>
            </a:r>
            <a:r>
              <a:rPr lang="en-US" sz="2400" b="1" dirty="0" smtClean="0">
                <a:solidFill>
                  <a:srgbClr val="0070C0"/>
                </a:solidFill>
                <a:latin typeface="Monotype Corsiva" pitchFamily="66" charset="0"/>
              </a:rPr>
              <a:t>’</a:t>
            </a:r>
            <a:r>
              <a:rPr lang="uk-UA" sz="2400" b="1" dirty="0" smtClean="0">
                <a:solidFill>
                  <a:srgbClr val="0070C0"/>
                </a:solidFill>
                <a:latin typeface="Monotype Corsiva" pitchFamily="66" charset="0"/>
              </a:rPr>
              <a:t>я</a:t>
            </a:r>
            <a:r>
              <a:rPr lang="en-US" sz="44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en-US" sz="44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endParaRPr lang="ru-RU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uk-UA" dirty="0" smtClean="0">
                <a:solidFill>
                  <a:srgbClr val="7030A0"/>
                </a:solidFill>
                <a:latin typeface="Monotype Corsiva" pitchFamily="66" charset="0"/>
              </a:rPr>
              <a:t>   Саме </a:t>
            </a:r>
            <a:r>
              <a:rPr lang="uk-UA" b="1" dirty="0">
                <a:solidFill>
                  <a:srgbClr val="FF0000"/>
                </a:solidFill>
                <a:latin typeface="Monotype Corsiva" pitchFamily="66" charset="0"/>
              </a:rPr>
              <a:t>ми</a:t>
            </a:r>
            <a:r>
              <a:rPr lang="uk-UA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uk-UA" b="1" dirty="0">
                <a:solidFill>
                  <a:srgbClr val="FF0000"/>
                </a:solidFill>
                <a:latin typeface="Monotype Corsiva" pitchFamily="66" charset="0"/>
              </a:rPr>
              <a:t>відповідальні </a:t>
            </a:r>
            <a:r>
              <a:rPr lang="uk-UA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uk-UA" dirty="0">
                <a:solidFill>
                  <a:srgbClr val="7030A0"/>
                </a:solidFill>
                <a:latin typeface="Monotype Corsiva" pitchFamily="66" charset="0"/>
              </a:rPr>
              <a:t>за своє</a:t>
            </a:r>
            <a:r>
              <a:rPr lang="uk-UA" b="1" dirty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uk-UA" dirty="0">
                <a:solidFill>
                  <a:srgbClr val="7030A0"/>
                </a:solidFill>
                <a:latin typeface="Monotype Corsiva" pitchFamily="66" charset="0"/>
              </a:rPr>
              <a:t>життя,за</a:t>
            </a:r>
            <a:r>
              <a:rPr lang="uk-UA" b="1" dirty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uk-UA" dirty="0">
                <a:solidFill>
                  <a:srgbClr val="7030A0"/>
                </a:solidFill>
                <a:latin typeface="Monotype Corsiva" pitchFamily="66" charset="0"/>
              </a:rPr>
              <a:t>своє здоров</a:t>
            </a:r>
            <a:r>
              <a:rPr lang="ru-RU" dirty="0">
                <a:solidFill>
                  <a:srgbClr val="7030A0"/>
                </a:solidFill>
                <a:latin typeface="Monotype Corsiva" pitchFamily="66" charset="0"/>
              </a:rPr>
              <a:t>’</a:t>
            </a:r>
            <a:r>
              <a:rPr lang="uk-UA" dirty="0">
                <a:solidFill>
                  <a:srgbClr val="7030A0"/>
                </a:solidFill>
                <a:latin typeface="Monotype Corsiva" pitchFamily="66" charset="0"/>
              </a:rPr>
              <a:t>я, за тих, хто поряд , за свої вчинки, за наше майбутнє та майбутнє нашої планети Земля.</a:t>
            </a:r>
            <a:r>
              <a:rPr lang="uk-UA" b="1" dirty="0">
                <a:solidFill>
                  <a:srgbClr val="7030A0"/>
                </a:solidFill>
                <a:latin typeface="Monotype Corsiva" pitchFamily="66" charset="0"/>
              </a:rPr>
              <a:t> </a:t>
            </a:r>
            <a:endParaRPr lang="ru-RU" dirty="0">
              <a:solidFill>
                <a:srgbClr val="7030A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6145" name="Picture 1" descr="C:\Users\Home\Desktop\відповідальніст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071810"/>
            <a:ext cx="4756076" cy="2964174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 </a:t>
            </a:r>
            <a:r>
              <a:rPr lang="uk-UA" sz="4900" b="1" dirty="0" smtClean="0">
                <a:solidFill>
                  <a:srgbClr val="FF0000"/>
                </a:solidFill>
                <a:latin typeface="Monotype Corsiva" pitchFamily="66" charset="0"/>
              </a:rPr>
              <a:t>Краса</a:t>
            </a: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           </a:t>
            </a:r>
            <a:r>
              <a:rPr lang="uk-UA" sz="2700" b="1" dirty="0" smtClean="0">
                <a:solidFill>
                  <a:srgbClr val="0070C0"/>
                </a:solidFill>
                <a:latin typeface="Monotype Corsiva" pitchFamily="66" charset="0"/>
              </a:rPr>
              <a:t>Складова  духовного  здоров</a:t>
            </a:r>
            <a: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  <a:t>’</a:t>
            </a:r>
            <a:r>
              <a:rPr lang="uk-UA" sz="2700" b="1" dirty="0" smtClean="0">
                <a:solidFill>
                  <a:srgbClr val="0070C0"/>
                </a:solidFill>
                <a:latin typeface="Monotype Corsiva" pitchFamily="66" charset="0"/>
              </a:rPr>
              <a:t>я</a:t>
            </a:r>
            <a: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endParaRPr lang="ru-RU" sz="27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Душа –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це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вулик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,</a:t>
            </a:r>
          </a:p>
          <a:p>
            <a:pPr>
              <a:buNone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У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котрий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бджоли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Приносять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Золото 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краси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, </a:t>
            </a:r>
          </a:p>
          <a:p>
            <a:pPr>
              <a:buNone/>
            </a:pP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Будуючи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із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нього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Дух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людський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. </a:t>
            </a:r>
          </a:p>
          <a:p>
            <a:pPr>
              <a:buNone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Душа –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це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Вулик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Золотий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!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123" name="Picture 3" descr="Картинки по запросу душа челове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71678"/>
            <a:ext cx="4372007" cy="3286148"/>
          </a:xfrm>
          <a:prstGeom prst="ellipse">
            <a:avLst/>
          </a:prstGeom>
          <a:ln w="63500" cap="rnd">
            <a:solidFill>
              <a:schemeClr val="accent2">
                <a:lumMod val="20000"/>
                <a:lumOff val="8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D:\МАМА\Картинки,2017,захід,журнал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0"/>
            <a:ext cx="1714497" cy="17144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                     </a:t>
            </a:r>
            <a:r>
              <a:rPr lang="ru-RU" sz="4900" b="1" dirty="0" err="1" smtClean="0">
                <a:solidFill>
                  <a:srgbClr val="FF0000"/>
                </a:solidFill>
                <a:latin typeface="Monotype Corsiva" pitchFamily="66" charset="0"/>
              </a:rPr>
              <a:t>Любов</a:t>
            </a:r>
            <a:r>
              <a:rPr lang="ru-RU" sz="49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           </a:t>
            </a:r>
            <a:r>
              <a:rPr lang="uk-UA" sz="2700" b="1" dirty="0" smtClean="0">
                <a:solidFill>
                  <a:srgbClr val="0070C0"/>
                </a:solidFill>
                <a:latin typeface="Monotype Corsiva" pitchFamily="66" charset="0"/>
              </a:rPr>
              <a:t>Складова  духовного  здоров</a:t>
            </a:r>
            <a: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  <a:t>’</a:t>
            </a:r>
            <a:r>
              <a:rPr lang="uk-UA" sz="2700" b="1" dirty="0" smtClean="0">
                <a:solidFill>
                  <a:srgbClr val="0070C0"/>
                </a:solidFill>
                <a:latin typeface="Monotype Corsiva" pitchFamily="66" charset="0"/>
              </a:rPr>
              <a:t>я</a:t>
            </a:r>
            <a: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endParaRPr lang="ru-RU" sz="27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Любов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–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найбільше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в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світі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почуття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,</a:t>
            </a:r>
          </a:p>
          <a:p>
            <a:pPr>
              <a:buNone/>
            </a:pP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Вона не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має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меж –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безкрая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!</a:t>
            </a:r>
          </a:p>
          <a:p>
            <a:pPr>
              <a:buNone/>
            </a:pP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З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любові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починається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життя</a:t>
            </a:r>
            <a:r>
              <a:rPr lang="ru-RU" dirty="0" smtClean="0">
                <a:solidFill>
                  <a:srgbClr val="E719E7"/>
                </a:solidFill>
                <a:latin typeface="Monotype Corsiva" pitchFamily="66" charset="0"/>
              </a:rPr>
              <a:t>,</a:t>
            </a:r>
            <a:endParaRPr lang="ru-RU" dirty="0">
              <a:solidFill>
                <a:srgbClr val="E719E7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Вона усе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найкраще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починає</a:t>
            </a:r>
            <a:r>
              <a:rPr lang="ru-RU" dirty="0" smtClean="0">
                <a:solidFill>
                  <a:srgbClr val="E719E7"/>
                </a:solidFill>
                <a:latin typeface="Monotype Corsiva" pitchFamily="66" charset="0"/>
              </a:rPr>
              <a:t>.</a:t>
            </a:r>
            <a:endParaRPr lang="ru-RU" dirty="0">
              <a:solidFill>
                <a:srgbClr val="E719E7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І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крила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для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польоту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нам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дає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,</a:t>
            </a:r>
          </a:p>
          <a:p>
            <a:pPr>
              <a:buNone/>
            </a:pP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І доброту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народжує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,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і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ласку,</a:t>
            </a:r>
          </a:p>
          <a:p>
            <a:pPr>
              <a:buNone/>
            </a:pP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Пустіть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любов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у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серденько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своє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,</a:t>
            </a:r>
          </a:p>
          <a:p>
            <a:pPr>
              <a:buNone/>
            </a:pP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Вона народить в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ньому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дивну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казку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.</a:t>
            </a:r>
          </a:p>
          <a:p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4098" name="AutoShape 2" descr="Картинки по запросу радіс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Картинки по запросу радіс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Картинки по запросу гармонія людини і природи як велика духовна цінніс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571744"/>
            <a:ext cx="3571900" cy="2000264"/>
          </a:xfrm>
          <a:prstGeom prst="ellipse">
            <a:avLst/>
          </a:prstGeom>
          <a:ln w="63500" cap="rnd">
            <a:solidFill>
              <a:srgbClr val="DD944B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634442" cy="1295400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 ГІМН   </a:t>
            </a:r>
            <a:r>
              <a:rPr lang="ru-RU" b="1" dirty="0" err="1" smtClean="0">
                <a:solidFill>
                  <a:srgbClr val="FF0000"/>
                </a:solidFill>
                <a:latin typeface="Monotype Corsiva" pitchFamily="66" charset="0"/>
              </a:rPr>
              <a:t>ЛюбовІ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2770" name="Picture 2" descr="C:\Users\Home\Desktop\lyubov-dovgoterp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142984"/>
            <a:ext cx="7072362" cy="5269745"/>
          </a:xfrm>
          <a:prstGeom prst="rect">
            <a:avLst/>
          </a:prstGeom>
          <a:ln w="127000" cap="sq">
            <a:solidFill>
              <a:srgbClr val="FF0066"/>
            </a:solidFill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7150" dist="50800" dir="27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лнце 2"/>
          <p:cNvSpPr/>
          <p:nvPr/>
        </p:nvSpPr>
        <p:spPr>
          <a:xfrm>
            <a:off x="285720" y="142852"/>
            <a:ext cx="2071702" cy="214314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16-конечная звезда 5"/>
          <p:cNvSpPr/>
          <p:nvPr/>
        </p:nvSpPr>
        <p:spPr>
          <a:xfrm>
            <a:off x="2714612" y="357166"/>
            <a:ext cx="5286412" cy="5214974"/>
          </a:xfrm>
          <a:prstGeom prst="star16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рапеция 6"/>
          <p:cNvSpPr/>
          <p:nvPr/>
        </p:nvSpPr>
        <p:spPr>
          <a:xfrm>
            <a:off x="4286248" y="5000636"/>
            <a:ext cx="2000264" cy="1643074"/>
          </a:xfrm>
          <a:prstGeom prst="trapezoid">
            <a:avLst>
              <a:gd name="adj" fmla="val 2500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DD944B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Monotype Corsiva" pitchFamily="66" charset="0"/>
              </a:rPr>
              <a:t>Духовні</a:t>
            </a:r>
          </a:p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Monotype Corsiva" pitchFamily="66" charset="0"/>
              </a:rPr>
              <a:t>складові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здоров</a:t>
            </a:r>
            <a:r>
              <a:rPr lang="en-US" sz="2800" b="1" dirty="0" smtClean="0">
                <a:solidFill>
                  <a:srgbClr val="FF0000"/>
                </a:solidFill>
                <a:latin typeface="Monotype Corsiva" pitchFamily="66" charset="0"/>
              </a:rPr>
              <a:t>’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я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Овал 10"/>
          <p:cNvSpPr/>
          <p:nvPr/>
        </p:nvSpPr>
        <p:spPr>
          <a:xfrm rot="2792689">
            <a:off x="3744147" y="1529304"/>
            <a:ext cx="1494048" cy="641467"/>
          </a:xfrm>
          <a:prstGeom prst="ellipse">
            <a:avLst/>
          </a:prstGeom>
          <a:solidFill>
            <a:srgbClr val="E719E7"/>
          </a:solidFill>
          <a:ln>
            <a:solidFill>
              <a:srgbClr val="E719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rgbClr val="FFFF00"/>
                </a:solidFill>
                <a:latin typeface="Monotype Corsiva" pitchFamily="66" charset="0"/>
              </a:rPr>
              <a:t>Краса</a:t>
            </a:r>
            <a:endParaRPr lang="ru-RU" sz="12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643438" y="2357430"/>
            <a:ext cx="1292303" cy="78235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rgbClr val="FF0000"/>
                </a:solidFill>
                <a:latin typeface="Monotype Corsiva" pitchFamily="66" charset="0"/>
              </a:rPr>
              <a:t>Любов</a:t>
            </a:r>
            <a:endParaRPr lang="ru-RU" sz="1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3" name="Овал 12"/>
          <p:cNvSpPr/>
          <p:nvPr/>
        </p:nvSpPr>
        <p:spPr>
          <a:xfrm rot="18574274">
            <a:off x="5436378" y="1551210"/>
            <a:ext cx="1372105" cy="66456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200" b="1" dirty="0" smtClean="0">
                <a:latin typeface="Monotype Corsiva" pitchFamily="66" charset="0"/>
              </a:rPr>
              <a:t>Чистота</a:t>
            </a:r>
            <a:endParaRPr lang="ru-RU" sz="1200" b="1" dirty="0">
              <a:latin typeface="Monotype Corsiva" pitchFamily="66" charset="0"/>
            </a:endParaRPr>
          </a:p>
        </p:txBody>
      </p:sp>
      <p:sp>
        <p:nvSpPr>
          <p:cNvPr id="14" name="Овал 13"/>
          <p:cNvSpPr/>
          <p:nvPr/>
        </p:nvSpPr>
        <p:spPr>
          <a:xfrm rot="19056750">
            <a:off x="3351344" y="3189122"/>
            <a:ext cx="1597701" cy="66291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latin typeface="Monotype Corsiva" pitchFamily="66" charset="0"/>
              </a:rPr>
              <a:t>Радість</a:t>
            </a:r>
            <a:endParaRPr lang="ru-RU" sz="1400" b="1" dirty="0">
              <a:latin typeface="Monotype Corsiva" pitchFamily="66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357554" y="2357430"/>
            <a:ext cx="1271590" cy="6286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FF0000"/>
                </a:solidFill>
                <a:latin typeface="Monotype Corsiva" pitchFamily="66" charset="0"/>
              </a:rPr>
              <a:t>Доброта</a:t>
            </a:r>
            <a:endParaRPr lang="ru-RU" sz="1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6" name="Овал 15"/>
          <p:cNvSpPr/>
          <p:nvPr/>
        </p:nvSpPr>
        <p:spPr>
          <a:xfrm rot="3252417">
            <a:off x="5384122" y="3365810"/>
            <a:ext cx="1636012" cy="747687"/>
          </a:xfrm>
          <a:prstGeom prst="ellipse">
            <a:avLst/>
          </a:prstGeom>
          <a:solidFill>
            <a:srgbClr val="C6F36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50" b="1" dirty="0" smtClean="0">
                <a:solidFill>
                  <a:srgbClr val="FF0000"/>
                </a:solidFill>
                <a:latin typeface="Monotype Corsiva" pitchFamily="66" charset="0"/>
              </a:rPr>
              <a:t>Відповідальність</a:t>
            </a:r>
            <a:endParaRPr lang="ru-RU" sz="105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929322" y="2500306"/>
            <a:ext cx="1500198" cy="628648"/>
          </a:xfrm>
          <a:prstGeom prst="ellipse">
            <a:avLst/>
          </a:prstGeom>
          <a:solidFill>
            <a:srgbClr val="DC95E3"/>
          </a:solidFill>
          <a:ln>
            <a:solidFill>
              <a:srgbClr val="E719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bg1"/>
                </a:solidFill>
                <a:latin typeface="Monotype Corsiva" pitchFamily="66" charset="0"/>
              </a:rPr>
              <a:t>Гармонія</a:t>
            </a:r>
            <a:endParaRPr lang="ru-RU" sz="16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9" name="Овал 18"/>
          <p:cNvSpPr/>
          <p:nvPr/>
        </p:nvSpPr>
        <p:spPr>
          <a:xfrm rot="16478138">
            <a:off x="4519764" y="1220480"/>
            <a:ext cx="1649246" cy="628648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3333FF"/>
                </a:solidFill>
                <a:latin typeface="Monotype Corsiva" pitchFamily="66" charset="0"/>
              </a:rPr>
              <a:t>Віра</a:t>
            </a:r>
            <a:endParaRPr lang="ru-RU" sz="1400" dirty="0">
              <a:solidFill>
                <a:srgbClr val="3333FF"/>
              </a:solidFill>
              <a:latin typeface="Monotype Corsiva" pitchFamily="66" charset="0"/>
            </a:endParaRPr>
          </a:p>
        </p:txBody>
      </p:sp>
      <p:sp>
        <p:nvSpPr>
          <p:cNvPr id="20" name="Овал 19"/>
          <p:cNvSpPr/>
          <p:nvPr/>
        </p:nvSpPr>
        <p:spPr>
          <a:xfrm rot="5566896">
            <a:off x="4340578" y="3501717"/>
            <a:ext cx="1576401" cy="895236"/>
          </a:xfrm>
          <a:prstGeom prst="ellipse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latin typeface="Monotype Corsiva" pitchFamily="66" charset="0"/>
              </a:rPr>
              <a:t>Щастя</a:t>
            </a:r>
            <a:endParaRPr lang="ru-RU" sz="1400" dirty="0">
              <a:latin typeface="Monotype Corsiva" pitchFamily="66" charset="0"/>
            </a:endParaRPr>
          </a:p>
        </p:txBody>
      </p:sp>
      <p:pic>
        <p:nvPicPr>
          <p:cNvPr id="32770" name="Picture 2" descr="Картинки по запросу Здоров'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857760"/>
            <a:ext cx="2428872" cy="171640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Monotype Corsiva" pitchFamily="66" charset="0"/>
              </a:rPr>
              <a:t>Девіз</a:t>
            </a:r>
            <a: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  <a:t>  заходу: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686800" cy="4525963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b="1" i="1" dirty="0" smtClean="0">
                <a:solidFill>
                  <a:srgbClr val="FF0066"/>
                </a:solidFill>
                <a:latin typeface="Monotype Corsiva" pitchFamily="66" charset="0"/>
              </a:rPr>
              <a:t>«</a:t>
            </a:r>
            <a:r>
              <a:rPr lang="ru-RU" sz="4400" b="1" i="1" dirty="0" err="1" smtClean="0">
                <a:solidFill>
                  <a:srgbClr val="FF0066"/>
                </a:solidFill>
                <a:latin typeface="Monotype Corsiva" pitchFamily="66" charset="0"/>
              </a:rPr>
              <a:t>Здоров’я</a:t>
            </a:r>
            <a:r>
              <a:rPr lang="ru-RU" sz="4400" b="1" i="1" dirty="0" smtClean="0">
                <a:solidFill>
                  <a:srgbClr val="FF0066"/>
                </a:solidFill>
                <a:latin typeface="Monotype Corsiva" pitchFamily="66" charset="0"/>
              </a:rPr>
              <a:t> – не все, </a:t>
            </a:r>
            <a:r>
              <a:rPr lang="ru-RU" sz="4400" b="1" i="1" dirty="0" err="1" smtClean="0">
                <a:solidFill>
                  <a:srgbClr val="FF0066"/>
                </a:solidFill>
                <a:latin typeface="Monotype Corsiva" pitchFamily="66" charset="0"/>
              </a:rPr>
              <a:t>але</a:t>
            </a:r>
            <a:r>
              <a:rPr lang="ru-RU" sz="4400" b="1" i="1" dirty="0" smtClean="0">
                <a:solidFill>
                  <a:srgbClr val="FF0066"/>
                </a:solidFill>
                <a:latin typeface="Monotype Corsiva" pitchFamily="66" charset="0"/>
              </a:rPr>
              <a:t> все без </a:t>
            </a:r>
            <a:r>
              <a:rPr lang="ru-RU" sz="4400" b="1" i="1" dirty="0" err="1" smtClean="0">
                <a:solidFill>
                  <a:srgbClr val="FF0066"/>
                </a:solidFill>
                <a:latin typeface="Monotype Corsiva" pitchFamily="66" charset="0"/>
              </a:rPr>
              <a:t>здоров’я</a:t>
            </a:r>
            <a:r>
              <a:rPr lang="ru-RU" sz="4400" b="1" i="1" dirty="0" smtClean="0">
                <a:solidFill>
                  <a:srgbClr val="FF0066"/>
                </a:solidFill>
                <a:latin typeface="Monotype Corsiva" pitchFamily="66" charset="0"/>
              </a:rPr>
              <a:t> – </a:t>
            </a:r>
            <a:r>
              <a:rPr lang="ru-RU" sz="4400" b="1" i="1" dirty="0" err="1" smtClean="0">
                <a:solidFill>
                  <a:srgbClr val="FF0066"/>
                </a:solidFill>
                <a:latin typeface="Monotype Corsiva" pitchFamily="66" charset="0"/>
              </a:rPr>
              <a:t>ніщо</a:t>
            </a:r>
            <a:r>
              <a:rPr lang="ru-RU" sz="4400" b="1" i="1" dirty="0" smtClean="0">
                <a:solidFill>
                  <a:srgbClr val="FF0066"/>
                </a:solidFill>
                <a:latin typeface="Monotype Corsiva" pitchFamily="66" charset="0"/>
              </a:rPr>
              <a:t>.</a:t>
            </a:r>
            <a:r>
              <a:rPr lang="uk-UA" sz="4400" b="1" dirty="0" smtClean="0">
                <a:solidFill>
                  <a:srgbClr val="FF0066"/>
                </a:solidFill>
                <a:latin typeface="Monotype Corsiva" pitchFamily="66" charset="0"/>
              </a:rPr>
              <a:t>»  </a:t>
            </a:r>
            <a:r>
              <a:rPr lang="ru-RU" sz="4400" b="1" i="1" dirty="0" smtClean="0">
                <a:solidFill>
                  <a:srgbClr val="FF0066"/>
                </a:solidFill>
                <a:latin typeface="Monotype Corsiva" pitchFamily="66" charset="0"/>
              </a:rPr>
              <a:t>(Сократ) </a:t>
            </a:r>
          </a:p>
          <a:p>
            <a:endParaRPr lang="ru-RU" sz="4400" dirty="0">
              <a:solidFill>
                <a:srgbClr val="FF0066"/>
              </a:solidFill>
            </a:endParaRPr>
          </a:p>
        </p:txBody>
      </p:sp>
      <p:sp>
        <p:nvSpPr>
          <p:cNvPr id="5122" name="AutoShape 2" descr="Картинки по запросу Здоров'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Картинки по запросу Здоров'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928934"/>
            <a:ext cx="5238750" cy="3657600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r>
              <a:rPr lang="ru-RU" b="1" dirty="0" err="1">
                <a:solidFill>
                  <a:srgbClr val="C00000"/>
                </a:solidFill>
                <a:latin typeface="Monotype Corsiva" pitchFamily="66" charset="0"/>
              </a:rPr>
              <a:t>Від</a:t>
            </a: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Monotype Corsiva" pitchFamily="66" charset="0"/>
              </a:rPr>
              <a:t>чого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b="1" dirty="0" err="1">
                <a:solidFill>
                  <a:srgbClr val="C00000"/>
                </a:solidFill>
                <a:latin typeface="Monotype Corsiva" pitchFamily="66" charset="0"/>
              </a:rPr>
              <a:t>залежить</a:t>
            </a: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наше  </a:t>
            </a:r>
            <a:r>
              <a:rPr lang="ru-RU" b="1" dirty="0" err="1" smtClean="0">
                <a:solidFill>
                  <a:srgbClr val="C00000"/>
                </a:solidFill>
                <a:latin typeface="Monotype Corsiva" pitchFamily="66" charset="0"/>
              </a:rPr>
              <a:t>здоров’я</a:t>
            </a: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?</a:t>
            </a:r>
          </a:p>
        </p:txBody>
      </p:sp>
      <p:pic>
        <p:nvPicPr>
          <p:cNvPr id="4" name="Содержимое 3" descr="https://disted.edu.vn.ua/media/images/grustilin2/u502/005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428728" y="2071678"/>
            <a:ext cx="6143668" cy="350046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uk-UA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uk-UA" sz="2800" b="1" dirty="0" smtClean="0">
                <a:solidFill>
                  <a:srgbClr val="C00000"/>
                </a:solidFill>
                <a:latin typeface="Monotype Corsiva" pitchFamily="66" charset="0"/>
              </a:rPr>
              <a:t>            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В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права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«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Мо</a:t>
            </a:r>
            <a:r>
              <a:rPr lang="uk-UA" sz="2800" b="1" dirty="0">
                <a:solidFill>
                  <a:srgbClr val="FF0000"/>
                </a:solidFill>
                <a:latin typeface="Monotype Corsiva" pitchFamily="66" charset="0"/>
              </a:rPr>
              <a:t>ї 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Monotype Corsiva" pitchFamily="66" charset="0"/>
              </a:rPr>
              <a:t>цінності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»</a:t>
            </a:r>
            <a:r>
              <a:rPr lang="uk-UA" sz="2800" b="1" dirty="0">
                <a:solidFill>
                  <a:srgbClr val="FF0000"/>
                </a:solidFill>
                <a:latin typeface="Monotype Corsiva" pitchFamily="66" charset="0"/>
              </a:rPr>
              <a:t>.</a:t>
            </a:r>
            <a:r>
              <a:rPr lang="ru-RU" sz="2800" dirty="0">
                <a:latin typeface="Monotype Corsiva" pitchFamily="66" charset="0"/>
              </a:rPr>
              <a:t/>
            </a:r>
            <a:br>
              <a:rPr lang="ru-RU" sz="2800" dirty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/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b="1" dirty="0" err="1" smtClean="0">
                <a:solidFill>
                  <a:srgbClr val="7030A0"/>
                </a:solidFill>
                <a:latin typeface="Monotype Corsiva" pitchFamily="66" charset="0"/>
              </a:rPr>
              <a:t>Складіть</a:t>
            </a:r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  список   </a:t>
            </a:r>
            <a:r>
              <a:rPr lang="ru-RU" sz="2800" b="1" dirty="0" err="1" smtClean="0">
                <a:solidFill>
                  <a:srgbClr val="7030A0"/>
                </a:solidFill>
                <a:latin typeface="Monotype Corsiva" pitchFamily="66" charset="0"/>
              </a:rPr>
              <a:t>цінностей</a:t>
            </a:r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,   </a:t>
            </a:r>
            <a:r>
              <a:rPr lang="ru-RU" sz="2800" b="1" dirty="0" err="1" smtClean="0">
                <a:solidFill>
                  <a:srgbClr val="7030A0"/>
                </a:solidFill>
                <a:latin typeface="Monotype Corsiva" pitchFamily="66" charset="0"/>
              </a:rPr>
              <a:t>які</a:t>
            </a:r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  </a:t>
            </a:r>
            <a:r>
              <a:rPr lang="ru-RU" sz="2800" b="1" dirty="0" err="1" smtClean="0">
                <a:solidFill>
                  <a:srgbClr val="7030A0"/>
                </a:solidFill>
                <a:latin typeface="Monotype Corsiva" pitchFamily="66" charset="0"/>
              </a:rPr>
              <a:t>можуть</a:t>
            </a:r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  принести   </a:t>
            </a:r>
            <a:r>
              <a:rPr lang="ru-RU" sz="2800" b="1" dirty="0" err="1" smtClean="0">
                <a:solidFill>
                  <a:srgbClr val="7030A0"/>
                </a:solidFill>
                <a:latin typeface="Monotype Corsiva" pitchFamily="66" charset="0"/>
              </a:rPr>
              <a:t>людині</a:t>
            </a:r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   </a:t>
            </a:r>
            <a:r>
              <a:rPr lang="ru-RU" sz="2800" b="1" dirty="0" err="1" smtClean="0">
                <a:solidFill>
                  <a:srgbClr val="7030A0"/>
                </a:solidFill>
                <a:latin typeface="Monotype Corsiva" pitchFamily="66" charset="0"/>
              </a:rPr>
              <a:t>щас</a:t>
            </a:r>
            <a:r>
              <a:rPr lang="uk-UA" sz="2800" b="1" dirty="0" err="1">
                <a:solidFill>
                  <a:srgbClr val="7030A0"/>
                </a:solidFill>
                <a:latin typeface="Monotype Corsiva" pitchFamily="66" charset="0"/>
              </a:rPr>
              <a:t>ливе</a:t>
            </a:r>
            <a:r>
              <a:rPr lang="uk-UA" sz="2800" b="1" dirty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uk-UA" sz="2800" b="1" dirty="0" smtClean="0">
                <a:solidFill>
                  <a:srgbClr val="7030A0"/>
                </a:solidFill>
                <a:latin typeface="Monotype Corsiva" pitchFamily="66" charset="0"/>
              </a:rPr>
              <a:t>  та  </a:t>
            </a:r>
            <a:r>
              <a:rPr lang="uk-UA" sz="2800" b="1" dirty="0">
                <a:solidFill>
                  <a:srgbClr val="7030A0"/>
                </a:solidFill>
                <a:latin typeface="Monotype Corsiva" pitchFamily="66" charset="0"/>
              </a:rPr>
              <a:t>здорове</a:t>
            </a:r>
            <a:r>
              <a:rPr lang="ru-RU" sz="2800" b="1" dirty="0">
                <a:solidFill>
                  <a:srgbClr val="7030A0"/>
                </a:solidFill>
                <a:latin typeface="Monotype Corsiva" pitchFamily="66" charset="0"/>
              </a:rPr>
              <a:t>  </a:t>
            </a:r>
            <a:r>
              <a:rPr lang="ru-RU" sz="2800" b="1" dirty="0" err="1">
                <a:solidFill>
                  <a:srgbClr val="7030A0"/>
                </a:solidFill>
                <a:latin typeface="Monotype Corsiva" pitchFamily="66" charset="0"/>
              </a:rPr>
              <a:t>житт</a:t>
            </a:r>
            <a:r>
              <a:rPr lang="uk-UA" sz="2800" b="1" dirty="0">
                <a:solidFill>
                  <a:srgbClr val="7030A0"/>
                </a:solidFill>
                <a:latin typeface="Monotype Corsiva" pitchFamily="66" charset="0"/>
              </a:rPr>
              <a:t>я</a:t>
            </a:r>
            <a:r>
              <a:rPr lang="ru-RU" sz="2800" b="1" dirty="0">
                <a:solidFill>
                  <a:srgbClr val="7030A0"/>
                </a:solidFill>
                <a:latin typeface="Monotype Corsiva" pitchFamily="66" charset="0"/>
              </a:rPr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2500313"/>
            <a:ext cx="3567113" cy="362585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DF1771"/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rgbClr val="DF1771"/>
                </a:solidFill>
                <a:latin typeface="Monotype Corsiva" pitchFamily="66" charset="0"/>
              </a:rPr>
              <a:t>Матеріальні</a:t>
            </a:r>
            <a:r>
              <a:rPr lang="ru-RU" b="1" dirty="0" smtClean="0">
                <a:solidFill>
                  <a:srgbClr val="DF1771"/>
                </a:solidFill>
                <a:latin typeface="Monotype Corsiva" pitchFamily="66" charset="0"/>
              </a:rPr>
              <a:t> :</a:t>
            </a:r>
            <a:endParaRPr lang="ru-RU" b="1" dirty="0">
              <a:solidFill>
                <a:srgbClr val="DF1771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457825" y="2500313"/>
            <a:ext cx="3686175" cy="3625850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E719E7"/>
                </a:solidFill>
                <a:latin typeface="Monotype Corsiva" pitchFamily="66" charset="0"/>
              </a:rPr>
              <a:t>  Духовні :</a:t>
            </a:r>
            <a:endParaRPr lang="ru-RU" b="1" dirty="0" smtClean="0">
              <a:solidFill>
                <a:srgbClr val="E719E7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15361" name="Picture 1" descr="C:\Users\Home\Desktop\цынносты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000372"/>
            <a:ext cx="2515325" cy="156722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15362" name="Picture 2" descr="C:\Users\Home\Desktop\ценности2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143248"/>
            <a:ext cx="2428892" cy="1448537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429684" cy="569386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uk-UA" sz="4400" dirty="0" smtClean="0">
                <a:solidFill>
                  <a:srgbClr val="FF0000"/>
                </a:solidFill>
                <a:latin typeface="Monotype Corsiva" pitchFamily="66" charset="0"/>
              </a:rPr>
              <a:t>Справжніми  цінностями</a:t>
            </a:r>
          </a:p>
          <a:p>
            <a:r>
              <a:rPr lang="uk-UA" sz="4000" dirty="0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</a:p>
          <a:p>
            <a:r>
              <a:rPr lang="uk-UA" sz="4000" dirty="0" smtClean="0">
                <a:solidFill>
                  <a:srgbClr val="3333FF"/>
                </a:solidFill>
                <a:latin typeface="Monotype Corsiva" pitchFamily="66" charset="0"/>
              </a:rPr>
              <a:t>є </a:t>
            </a:r>
            <a:r>
              <a:rPr lang="uk-UA" sz="4000" dirty="0">
                <a:solidFill>
                  <a:srgbClr val="3333FF"/>
                </a:solidFill>
                <a:latin typeface="Monotype Corsiva" pitchFamily="66" charset="0"/>
              </a:rPr>
              <a:t>ті,які не</a:t>
            </a:r>
            <a:r>
              <a:rPr lang="uk-UA" sz="4000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uk-UA" sz="4000" dirty="0">
                <a:solidFill>
                  <a:srgbClr val="3333FF"/>
                </a:solidFill>
                <a:latin typeface="Monotype Corsiva" pitchFamily="66" charset="0"/>
              </a:rPr>
              <a:t>можна</a:t>
            </a:r>
            <a:r>
              <a:rPr lang="uk-UA" sz="4000" b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uk-UA" sz="4000" dirty="0">
                <a:solidFill>
                  <a:srgbClr val="3333FF"/>
                </a:solidFill>
                <a:latin typeface="Monotype Corsiva" pitchFamily="66" charset="0"/>
              </a:rPr>
              <a:t>купити </a:t>
            </a:r>
            <a:r>
              <a:rPr lang="uk-UA" sz="4000" dirty="0" smtClean="0">
                <a:solidFill>
                  <a:srgbClr val="3333FF"/>
                </a:solidFill>
                <a:latin typeface="Monotype Corsiva" pitchFamily="66" charset="0"/>
              </a:rPr>
              <a:t>або загубити</a:t>
            </a:r>
            <a:r>
              <a:rPr lang="uk-UA" sz="4000" dirty="0">
                <a:solidFill>
                  <a:srgbClr val="3333FF"/>
                </a:solidFill>
                <a:latin typeface="Monotype Corsiva" pitchFamily="66" charset="0"/>
              </a:rPr>
              <a:t>, </a:t>
            </a:r>
            <a:endParaRPr lang="uk-UA" sz="4000" dirty="0" smtClean="0">
              <a:solidFill>
                <a:srgbClr val="3333FF"/>
              </a:solidFill>
              <a:latin typeface="Monotype Corsiva" pitchFamily="66" charset="0"/>
            </a:endParaRPr>
          </a:p>
          <a:p>
            <a:r>
              <a:rPr lang="uk-UA" sz="4000" dirty="0" smtClean="0">
                <a:solidFill>
                  <a:srgbClr val="3333FF"/>
                </a:solidFill>
                <a:latin typeface="Monotype Corsiva" pitchFamily="66" charset="0"/>
              </a:rPr>
              <a:t>які </a:t>
            </a:r>
            <a:r>
              <a:rPr lang="uk-UA" sz="4000" dirty="0">
                <a:solidFill>
                  <a:srgbClr val="3333FF"/>
                </a:solidFill>
                <a:latin typeface="Monotype Corsiva" pitchFamily="66" charset="0"/>
              </a:rPr>
              <a:t>не можуть  згоріти , </a:t>
            </a:r>
            <a:endParaRPr lang="uk-UA" sz="4000" dirty="0" smtClean="0">
              <a:solidFill>
                <a:srgbClr val="3333FF"/>
              </a:solidFill>
              <a:latin typeface="Monotype Corsiva" pitchFamily="66" charset="0"/>
            </a:endParaRPr>
          </a:p>
          <a:p>
            <a:r>
              <a:rPr lang="uk-UA" sz="4000" dirty="0" smtClean="0">
                <a:solidFill>
                  <a:srgbClr val="3333FF"/>
                </a:solidFill>
                <a:latin typeface="Monotype Corsiva" pitchFamily="66" charset="0"/>
              </a:rPr>
              <a:t>які  у </a:t>
            </a:r>
            <a:r>
              <a:rPr lang="uk-UA" sz="4000" dirty="0">
                <a:solidFill>
                  <a:srgbClr val="3333FF"/>
                </a:solidFill>
                <a:latin typeface="Monotype Corsiva" pitchFamily="66" charset="0"/>
              </a:rPr>
              <a:t>вас ніхто не зможе вкрасти або відібрати  </a:t>
            </a:r>
            <a:r>
              <a:rPr lang="uk-UA" sz="4000" dirty="0" smtClean="0">
                <a:solidFill>
                  <a:srgbClr val="3333FF"/>
                </a:solidFill>
                <a:latin typeface="Monotype Corsiva" pitchFamily="66" charset="0"/>
              </a:rPr>
              <a:t>–</a:t>
            </a:r>
          </a:p>
          <a:p>
            <a:r>
              <a:rPr lang="uk-UA" sz="4000" dirty="0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uk-UA" sz="4000" dirty="0">
                <a:solidFill>
                  <a:srgbClr val="3333FF"/>
                </a:solidFill>
                <a:latin typeface="Monotype Corsiva" pitchFamily="66" charset="0"/>
              </a:rPr>
              <a:t>це і є </a:t>
            </a:r>
            <a:r>
              <a:rPr lang="uk-UA" sz="4000" dirty="0">
                <a:solidFill>
                  <a:srgbClr val="FF0000"/>
                </a:solidFill>
                <a:latin typeface="Monotype Corsiva" pitchFamily="66" charset="0"/>
              </a:rPr>
              <a:t>найвищі духовні </a:t>
            </a:r>
            <a:r>
              <a:rPr lang="uk-UA" sz="4000" dirty="0" smtClean="0">
                <a:solidFill>
                  <a:srgbClr val="FF0000"/>
                </a:solidFill>
                <a:latin typeface="Monotype Corsiva" pitchFamily="66" charset="0"/>
              </a:rPr>
              <a:t>цінності</a:t>
            </a:r>
            <a:r>
              <a:rPr lang="uk-UA" sz="4000" dirty="0" smtClean="0">
                <a:solidFill>
                  <a:srgbClr val="3333FF"/>
                </a:solidFill>
                <a:latin typeface="Monotype Corsiva" pitchFamily="66" charset="0"/>
              </a:rPr>
              <a:t>: </a:t>
            </a:r>
            <a:r>
              <a:rPr lang="uk-UA" sz="4000" dirty="0" smtClean="0">
                <a:solidFill>
                  <a:srgbClr val="E719E7"/>
                </a:solidFill>
                <a:latin typeface="Monotype Corsiva" pitchFamily="66" charset="0"/>
              </a:rPr>
              <a:t>людяність,любов,доброта,чистота,надія,</a:t>
            </a:r>
          </a:p>
          <a:p>
            <a:r>
              <a:rPr lang="uk-UA" sz="4000" dirty="0" smtClean="0">
                <a:solidFill>
                  <a:srgbClr val="E719E7"/>
                </a:solidFill>
                <a:latin typeface="Monotype Corsiva" pitchFamily="66" charset="0"/>
              </a:rPr>
              <a:t>вдячність,віра,радість</a:t>
            </a:r>
            <a:r>
              <a:rPr lang="uk-UA" sz="4000" dirty="0">
                <a:solidFill>
                  <a:srgbClr val="E719E7"/>
                </a:solidFill>
                <a:latin typeface="Monotype Corsiva" pitchFamily="66" charset="0"/>
              </a:rPr>
              <a:t>…</a:t>
            </a:r>
            <a:endParaRPr lang="ru-RU" sz="4000" dirty="0">
              <a:solidFill>
                <a:srgbClr val="E719E7"/>
              </a:solidFill>
              <a:latin typeface="Monotype Corsiva" pitchFamily="66" charset="0"/>
            </a:endParaRPr>
          </a:p>
        </p:txBody>
      </p:sp>
      <p:pic>
        <p:nvPicPr>
          <p:cNvPr id="14337" name="Picture 1" descr="C:\Users\Home\Desktop\цінності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-142900"/>
            <a:ext cx="2861169" cy="2143116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57200"/>
            <a:ext cx="8848756" cy="154304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Добро </a:t>
            </a:r>
            <a:r>
              <a:rPr lang="uk-UA" sz="44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br>
              <a:rPr lang="uk-UA" sz="44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uk-UA" sz="2200" b="1" dirty="0" smtClean="0">
                <a:solidFill>
                  <a:srgbClr val="0070C0"/>
                </a:solidFill>
                <a:latin typeface="Monotype Corsiva" pitchFamily="66" charset="0"/>
              </a:rPr>
              <a:t>Складова  духовного  здоров</a:t>
            </a:r>
            <a:r>
              <a:rPr lang="en-US" sz="2200" b="1" dirty="0" smtClean="0">
                <a:solidFill>
                  <a:srgbClr val="0070C0"/>
                </a:solidFill>
                <a:latin typeface="Monotype Corsiva" pitchFamily="66" charset="0"/>
              </a:rPr>
              <a:t>’</a:t>
            </a:r>
            <a:r>
              <a:rPr lang="uk-UA" sz="2200" b="1" dirty="0" smtClean="0">
                <a:solidFill>
                  <a:srgbClr val="0070C0"/>
                </a:solidFill>
                <a:latin typeface="Monotype Corsiva" pitchFamily="66" charset="0"/>
              </a:rPr>
              <a:t>я</a:t>
            </a:r>
            <a:r>
              <a:rPr lang="en-US" sz="22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en-US" sz="22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endParaRPr lang="ru-RU" sz="22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57364"/>
            <a:ext cx="8777318" cy="10001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E719E7"/>
                </a:solidFill>
                <a:latin typeface="Monotype Corsiva" pitchFamily="66" charset="0"/>
              </a:rPr>
              <a:t>«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Перед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розумним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треба </a:t>
            </a:r>
            <a:r>
              <a:rPr lang="ru-RU" dirty="0" err="1">
                <a:solidFill>
                  <a:srgbClr val="E719E7"/>
                </a:solidFill>
                <a:latin typeface="Monotype Corsiva" pitchFamily="66" charset="0"/>
              </a:rPr>
              <a:t>схилити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dirty="0" smtClean="0">
                <a:solidFill>
                  <a:srgbClr val="E719E7"/>
                </a:solidFill>
                <a:latin typeface="Monotype Corsiva" pitchFamily="66" charset="0"/>
              </a:rPr>
              <a:t>голову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, а </a:t>
            </a:r>
            <a:r>
              <a:rPr lang="ru-RU" dirty="0" smtClean="0">
                <a:solidFill>
                  <a:srgbClr val="E719E7"/>
                </a:solidFill>
                <a:latin typeface="Monotype Corsiva" pitchFamily="66" charset="0"/>
              </a:rPr>
              <a:t>перед </a:t>
            </a:r>
            <a:r>
              <a:rPr lang="ru-RU" dirty="0" err="1">
                <a:solidFill>
                  <a:srgbClr val="FF0000"/>
                </a:solidFill>
                <a:latin typeface="Monotype Corsiva" pitchFamily="66" charset="0"/>
              </a:rPr>
              <a:t>добрим</a:t>
            </a:r>
            <a:r>
              <a:rPr lang="ru-RU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серцем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dirty="0">
                <a:solidFill>
                  <a:srgbClr val="E719E7"/>
                </a:solidFill>
                <a:latin typeface="Monotype Corsiva" pitchFamily="66" charset="0"/>
              </a:rPr>
              <a:t>стати на </a:t>
            </a:r>
            <a:r>
              <a:rPr lang="ru-RU" dirty="0" err="1" smtClean="0">
                <a:solidFill>
                  <a:srgbClr val="E719E7"/>
                </a:solidFill>
                <a:latin typeface="Monotype Corsiva" pitchFamily="66" charset="0"/>
              </a:rPr>
              <a:t>коліна</a:t>
            </a:r>
            <a:r>
              <a:rPr lang="uk-UA" dirty="0">
                <a:solidFill>
                  <a:srgbClr val="E719E7"/>
                </a:solidFill>
                <a:latin typeface="Monotype Corsiva" pitchFamily="66" charset="0"/>
              </a:rPr>
              <a:t>.</a:t>
            </a:r>
            <a:r>
              <a:rPr lang="ru-RU" dirty="0" smtClean="0">
                <a:solidFill>
                  <a:srgbClr val="E719E7"/>
                </a:solidFill>
                <a:latin typeface="Monotype Corsiva" pitchFamily="66" charset="0"/>
              </a:rPr>
              <a:t>» </a:t>
            </a:r>
            <a:r>
              <a:rPr lang="ru-RU" dirty="0" err="1" smtClean="0">
                <a:solidFill>
                  <a:srgbClr val="E719E7"/>
                </a:solidFill>
                <a:latin typeface="Monotype Corsiva" pitchFamily="66" charset="0"/>
              </a:rPr>
              <a:t>Й.В.Гете</a:t>
            </a:r>
            <a:r>
              <a:rPr lang="ru-RU" dirty="0" smtClean="0">
                <a:solidFill>
                  <a:srgbClr val="E719E7"/>
                </a:solidFill>
                <a:latin typeface="Monotype Corsiva" pitchFamily="66" charset="0"/>
              </a:rPr>
              <a:t> .</a:t>
            </a:r>
            <a:endParaRPr lang="ru-RU" dirty="0">
              <a:solidFill>
                <a:srgbClr val="E719E7"/>
              </a:solidFill>
              <a:latin typeface="Monotype Corsiva" pitchFamily="66" charset="0"/>
            </a:endParaRPr>
          </a:p>
        </p:txBody>
      </p:sp>
      <p:sp>
        <p:nvSpPr>
          <p:cNvPr id="44034" name="AutoShape 2" descr="Картинки по запросу добр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6" name="AutoShape 4" descr="Картинки по запросу добр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3" name="Picture 1" descr="C:\Users\Home\Desktop\доброт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143248"/>
            <a:ext cx="5387129" cy="3571900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2050" name="Picture 2" descr="D:\МАМА\Картинки,2017,захід,журнал\1479911260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-2081"/>
            <a:ext cx="2428860" cy="1642567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14348" y="500042"/>
            <a:ext cx="707236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>
                <a:solidFill>
                  <a:srgbClr val="FF0066"/>
                </a:solidFill>
                <a:latin typeface="Monotype Corsiva" pitchFamily="66" charset="0"/>
              </a:rPr>
              <a:t>У</a:t>
            </a:r>
            <a:r>
              <a:rPr lang="ru-RU" sz="2800" b="1" dirty="0" err="1" smtClean="0">
                <a:solidFill>
                  <a:srgbClr val="FF0066"/>
                </a:solidFill>
                <a:latin typeface="Monotype Corsiva" pitchFamily="66" charset="0"/>
              </a:rPr>
              <a:t>країнські</a:t>
            </a:r>
            <a:r>
              <a:rPr lang="ru-RU" sz="2800" b="1" dirty="0" smtClean="0">
                <a:solidFill>
                  <a:srgbClr val="FF0066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FF0066"/>
                </a:solidFill>
                <a:latin typeface="Monotype Corsiva" pitchFamily="66" charset="0"/>
              </a:rPr>
              <a:t>прислів’я</a:t>
            </a:r>
            <a:r>
              <a:rPr lang="ru-RU" sz="2800" b="1" dirty="0">
                <a:solidFill>
                  <a:srgbClr val="FF0066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FF0066"/>
                </a:solidFill>
                <a:latin typeface="Monotype Corsiva" pitchFamily="66" charset="0"/>
              </a:rPr>
              <a:t>і</a:t>
            </a:r>
            <a:r>
              <a:rPr lang="ru-RU" sz="2800" b="1" dirty="0">
                <a:solidFill>
                  <a:srgbClr val="FF0066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FF0066"/>
                </a:solidFill>
                <a:latin typeface="Monotype Corsiva" pitchFamily="66" charset="0"/>
              </a:rPr>
              <a:t>приказки</a:t>
            </a:r>
            <a:r>
              <a:rPr lang="ru-RU" sz="2800" b="1" dirty="0">
                <a:solidFill>
                  <a:srgbClr val="FF0066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FF0066"/>
                </a:solidFill>
                <a:latin typeface="Monotype Corsiva" pitchFamily="66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доброї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господині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півень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несетьс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я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 добре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діло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говори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сміло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Доброму добре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імя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Чужим добром не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збагатієш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Від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добра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добра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не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шукають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Добро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перемагає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зло.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Світ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не без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добрих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людей.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Добро та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розум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– краса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людини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доброї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кринички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стежка протоптана.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Зло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сильне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та добро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сильніше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Без добра 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жито не родить.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Доброму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скрізь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B4CC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добре.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5B4CCC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2290" name="AutoShape 2" descr="Картинки по запросу українська мудріс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1" name="Picture 3" descr="C:\Users\Home\Desktop\мудріст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28604"/>
            <a:ext cx="3219475" cy="241460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358246" cy="1071570"/>
          </a:xfrm>
          <a:ln>
            <a:solidFill>
              <a:schemeClr val="accent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</a:t>
            </a:r>
            <a:r>
              <a:rPr lang="ru-RU" sz="4900" b="1" dirty="0" err="1" smtClean="0">
                <a:solidFill>
                  <a:srgbClr val="FF0000"/>
                </a:solidFill>
                <a:latin typeface="Monotype Corsiva" pitchFamily="66" charset="0"/>
              </a:rPr>
              <a:t>Радість</a:t>
            </a:r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                </a:t>
            </a:r>
            <a:r>
              <a:rPr lang="uk-UA" sz="2700" b="1" dirty="0" smtClean="0">
                <a:solidFill>
                  <a:srgbClr val="0070C0"/>
                </a:solidFill>
                <a:latin typeface="Monotype Corsiva" pitchFamily="66" charset="0"/>
              </a:rPr>
              <a:t>Складова  духовного  здоров</a:t>
            </a:r>
            <a:r>
              <a:rPr lang="en-US" sz="2700" b="1" dirty="0" smtClean="0">
                <a:solidFill>
                  <a:srgbClr val="0070C0"/>
                </a:solidFill>
                <a:latin typeface="Monotype Corsiva" pitchFamily="66" charset="0"/>
              </a:rPr>
              <a:t>’</a:t>
            </a:r>
            <a:r>
              <a:rPr lang="uk-UA" sz="2700" b="1" dirty="0" smtClean="0">
                <a:solidFill>
                  <a:srgbClr val="0070C0"/>
                </a:solidFill>
                <a:latin typeface="Monotype Corsiva" pitchFamily="66" charset="0"/>
              </a:rPr>
              <a:t>я</a:t>
            </a:r>
            <a:r>
              <a:rPr lang="en-US" sz="44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en-US" sz="44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85926"/>
            <a:ext cx="8420128" cy="429419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Home\Desktop\радост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85926"/>
            <a:ext cx="6294051" cy="4714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</a:t>
            </a:r>
            <a:r>
              <a:rPr lang="ru-RU" sz="4400" b="1" dirty="0" err="1" smtClean="0">
                <a:solidFill>
                  <a:srgbClr val="FF0000"/>
                </a:solidFill>
                <a:latin typeface="Monotype Corsiva" pitchFamily="66" charset="0"/>
              </a:rPr>
              <a:t>Радість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54162"/>
            <a:ext cx="8705880" cy="51609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3333FF"/>
                </a:solidFill>
                <a:latin typeface="Monotype Corsiva" pitchFamily="66" charset="0"/>
              </a:rPr>
              <a:t>   </a:t>
            </a:r>
            <a:r>
              <a:rPr lang="ru-RU" sz="2800" b="1" i="1" dirty="0" err="1" smtClean="0">
                <a:solidFill>
                  <a:srgbClr val="3333FF"/>
                </a:solidFill>
                <a:latin typeface="Monotype Corsiva" pitchFamily="66" charset="0"/>
              </a:rPr>
              <a:t>Андрій</a:t>
            </a:r>
            <a:r>
              <a:rPr lang="ru-RU" sz="2800" b="1" i="1" dirty="0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sz="2800" b="1" i="1" dirty="0">
                <a:solidFill>
                  <a:srgbClr val="3333FF"/>
                </a:solidFill>
                <a:latin typeface="Monotype Corsiva" pitchFamily="66" charset="0"/>
              </a:rPr>
              <a:t>Ворон — </a:t>
            </a:r>
            <a:r>
              <a:rPr lang="ru-RU" sz="2800" b="1" i="1" dirty="0" err="1">
                <a:solidFill>
                  <a:srgbClr val="3333FF"/>
                </a:solidFill>
                <a:latin typeface="Monotype Corsiva" pitchFamily="66" charset="0"/>
              </a:rPr>
              <a:t>карпатський-мудрець</a:t>
            </a:r>
            <a:r>
              <a:rPr lang="ru-RU" sz="2800" b="1" i="1" dirty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ru-RU" sz="2800" b="1" i="1" dirty="0" err="1">
                <a:solidFill>
                  <a:srgbClr val="3333FF"/>
                </a:solidFill>
                <a:latin typeface="Monotype Corsiva" pitchFamily="66" charset="0"/>
              </a:rPr>
              <a:t>довгожитель</a:t>
            </a:r>
            <a:r>
              <a:rPr lang="uk-UA" sz="2800" b="1" i="1" dirty="0">
                <a:solidFill>
                  <a:srgbClr val="3333FF"/>
                </a:solidFill>
                <a:latin typeface="Monotype Corsiva" pitchFamily="66" charset="0"/>
              </a:rPr>
              <a:t>, радив: </a:t>
            </a:r>
            <a:endParaRPr lang="ru-RU" sz="2800" b="1" dirty="0">
              <a:solidFill>
                <a:srgbClr val="3333FF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uk-UA" sz="2800" b="1" dirty="0" smtClean="0">
                <a:solidFill>
                  <a:srgbClr val="3333FF"/>
                </a:solidFill>
                <a:latin typeface="Monotype Corsiva" pitchFamily="66" charset="0"/>
              </a:rPr>
              <a:t>     1.</a:t>
            </a:r>
            <a:r>
              <a:rPr lang="uk-UA" sz="2800" b="1" dirty="0" smtClean="0">
                <a:solidFill>
                  <a:srgbClr val="E719E7"/>
                </a:solidFill>
                <a:latin typeface="Monotype Corsiva" pitchFamily="66" charset="0"/>
              </a:rPr>
              <a:t>Р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озпочина</a:t>
            </a:r>
            <a:r>
              <a:rPr lang="uk-UA" sz="2800" b="1" dirty="0">
                <a:solidFill>
                  <a:srgbClr val="E719E7"/>
                </a:solidFill>
                <a:latin typeface="Monotype Corsiva" pitchFamily="66" charset="0"/>
              </a:rPr>
              <a:t>й 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і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завершу</a:t>
            </a:r>
            <a:r>
              <a:rPr lang="uk-UA" sz="2800" b="1" dirty="0">
                <a:solidFill>
                  <a:srgbClr val="E719E7"/>
                </a:solidFill>
                <a:latin typeface="Monotype Corsiva" pitchFamily="66" charset="0"/>
              </a:rPr>
              <a:t>й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день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з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Monotype Corsiva" pitchFamily="66" charset="0"/>
              </a:rPr>
              <a:t>подякою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rgbClr val="E719E7"/>
                </a:solidFill>
                <a:latin typeface="Monotype Corsiva" pitchFamily="66" charset="0"/>
              </a:rPr>
              <a:t>Богові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за все.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3333FF"/>
                </a:solidFill>
                <a:latin typeface="Monotype Corsiva" pitchFamily="66" charset="0"/>
              </a:rPr>
              <a:t>     2</a:t>
            </a:r>
            <a:r>
              <a:rPr lang="uk-UA" sz="2800" b="1" dirty="0">
                <a:solidFill>
                  <a:srgbClr val="3333FF"/>
                </a:solidFill>
                <a:latin typeface="Monotype Corsiva" pitchFamily="66" charset="0"/>
              </a:rPr>
              <a:t>.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Знай</a:t>
            </a:r>
            <a:r>
              <a:rPr lang="uk-UA" sz="2800" b="1" dirty="0">
                <a:solidFill>
                  <a:srgbClr val="E719E7"/>
                </a:solidFill>
                <a:latin typeface="Monotype Corsiva" pitchFamily="66" charset="0"/>
              </a:rPr>
              <a:t>д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и </a:t>
            </a:r>
            <a:r>
              <a:rPr lang="ru-RU" sz="2800" b="1" dirty="0" err="1">
                <a:solidFill>
                  <a:srgbClr val="FF0000"/>
                </a:solidFill>
                <a:latin typeface="Monotype Corsiva" pitchFamily="66" charset="0"/>
              </a:rPr>
              <a:t>радість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у 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rgbClr val="E719E7"/>
                </a:solidFill>
                <a:latin typeface="Monotype Corsiva" pitchFamily="66" charset="0"/>
              </a:rPr>
              <a:t>цьому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 </a:t>
            </a:r>
            <a:r>
              <a:rPr lang="ru-RU" sz="2800" b="1" dirty="0" err="1" smtClean="0">
                <a:solidFill>
                  <a:srgbClr val="E719E7"/>
                </a:solidFill>
                <a:latin typeface="Monotype Corsiva" pitchFamily="66" charset="0"/>
              </a:rPr>
              <a:t>житті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. 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Радість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кожної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подарованої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rgbClr val="E719E7"/>
                </a:solidFill>
                <a:latin typeface="Monotype Corsiva" pitchFamily="66" charset="0"/>
              </a:rPr>
              <a:t>тобі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 </a:t>
            </a:r>
            <a:r>
              <a:rPr lang="ru-RU" sz="2800" b="1" dirty="0" err="1" smtClean="0">
                <a:solidFill>
                  <a:srgbClr val="E719E7"/>
                </a:solidFill>
                <a:latin typeface="Monotype Corsiva" pitchFamily="66" charset="0"/>
              </a:rPr>
              <a:t>хвилини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.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3333FF"/>
                </a:solidFill>
                <a:latin typeface="Monotype Corsiva" pitchFamily="66" charset="0"/>
              </a:rPr>
              <a:t>    3.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Прин</a:t>
            </a:r>
            <a:r>
              <a:rPr lang="uk-UA" sz="2800" b="1" dirty="0">
                <a:solidFill>
                  <a:srgbClr val="E719E7"/>
                </a:solidFill>
                <a:latin typeface="Monotype Corsiva" pitchFamily="66" charset="0"/>
              </a:rPr>
              <a:t>ось 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радість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іншим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. 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rgbClr val="E719E7"/>
                </a:solidFill>
                <a:latin typeface="Monotype Corsiva" pitchFamily="66" charset="0"/>
              </a:rPr>
              <a:t>Бу</a:t>
            </a:r>
            <a:r>
              <a:rPr lang="uk-UA" sz="2800" b="1" dirty="0" err="1">
                <a:solidFill>
                  <a:srgbClr val="E719E7"/>
                </a:solidFill>
                <a:latin typeface="Monotype Corsiva" pitchFamily="66" charset="0"/>
              </a:rPr>
              <a:t>дь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людяним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.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3333FF"/>
                </a:solidFill>
                <a:latin typeface="Monotype Corsiva" pitchFamily="66" charset="0"/>
              </a:rPr>
              <a:t>    4</a:t>
            </a:r>
            <a:r>
              <a:rPr lang="uk-UA" sz="2800" b="1" dirty="0">
                <a:solidFill>
                  <a:srgbClr val="3333FF"/>
                </a:solidFill>
                <a:latin typeface="Monotype Corsiva" pitchFamily="66" charset="0"/>
              </a:rPr>
              <a:t>.</a:t>
            </a:r>
            <a:r>
              <a:rPr lang="uk-UA" sz="2800" b="1" dirty="0">
                <a:solidFill>
                  <a:srgbClr val="E719E7"/>
                </a:solidFill>
                <a:latin typeface="Monotype Corsiva" pitchFamily="66" charset="0"/>
              </a:rPr>
              <a:t>«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Не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вимагай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від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себе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багато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.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Зроби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за день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хоча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 б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одне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endParaRPr lang="ru-RU" sz="2800" b="1" dirty="0" smtClean="0">
              <a:solidFill>
                <a:srgbClr val="E719E7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   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добре </a:t>
            </a:r>
            <a:r>
              <a:rPr lang="ru-RU" sz="2800" b="1" dirty="0" err="1">
                <a:solidFill>
                  <a:srgbClr val="FF0000"/>
                </a:solidFill>
                <a:latin typeface="Monotype Corsiva" pitchFamily="66" charset="0"/>
              </a:rPr>
              <a:t>діло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для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родини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(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для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дому).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Одне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– для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своєї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душі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. І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одне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(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обов’язково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) – для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когось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. 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rgbClr val="E719E7"/>
                </a:solidFill>
                <a:latin typeface="Monotype Corsiva" pitchFamily="66" charset="0"/>
              </a:rPr>
              <a:t>Якщо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не в силах </a:t>
            </a:r>
            <a:r>
              <a:rPr lang="ru-RU" sz="2800" b="1" dirty="0" smtClean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rgbClr val="E719E7"/>
                </a:solidFill>
                <a:latin typeface="Monotype Corsiva" pitchFamily="66" charset="0"/>
              </a:rPr>
              <a:t>ділом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, то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роби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це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хоча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 б </a:t>
            </a:r>
            <a:r>
              <a:rPr lang="ru-RU" sz="2800" b="1" dirty="0" err="1">
                <a:solidFill>
                  <a:srgbClr val="FF0000"/>
                </a:solidFill>
                <a:latin typeface="Monotype Corsiva" pitchFamily="66" charset="0"/>
              </a:rPr>
              <a:t>добрим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,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нелукавим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словом,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посмішкою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. І так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щодня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. По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одній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,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по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кілька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 зернин. І вони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заколосяться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в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душі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 </a:t>
            </a:r>
            <a:r>
              <a:rPr lang="ru-RU" sz="2800" b="1" dirty="0" err="1">
                <a:solidFill>
                  <a:srgbClr val="E719E7"/>
                </a:solidFill>
                <a:latin typeface="Monotype Corsiva" pitchFamily="66" charset="0"/>
              </a:rPr>
              <a:t>врожаєм</a:t>
            </a:r>
            <a:r>
              <a:rPr lang="ru-RU" sz="2800" b="1" dirty="0">
                <a:solidFill>
                  <a:srgbClr val="E719E7"/>
                </a:solidFill>
                <a:latin typeface="Monotype Corsiva" pitchFamily="66" charset="0"/>
              </a:rPr>
              <a:t> 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радості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uk-UA" sz="2800" b="1" dirty="0" smtClean="0">
                <a:solidFill>
                  <a:srgbClr val="E719E7"/>
                </a:solidFill>
                <a:latin typeface="Monotype Corsiva" pitchFamily="66" charset="0"/>
              </a:rPr>
              <a:t>» .</a:t>
            </a:r>
            <a:endParaRPr lang="ru-RU" sz="2800" b="1" dirty="0">
              <a:solidFill>
                <a:srgbClr val="E719E7"/>
              </a:solidFill>
              <a:latin typeface="Monotype Corsiva" pitchFamily="66" charset="0"/>
            </a:endParaRPr>
          </a:p>
        </p:txBody>
      </p:sp>
      <p:pic>
        <p:nvPicPr>
          <p:cNvPr id="6" name="Picture 4" descr="Картинки по запросу радіс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42852"/>
            <a:ext cx="1833558" cy="1368117"/>
          </a:xfrm>
          <a:prstGeom prst="ellipse">
            <a:avLst/>
          </a:prstGeom>
          <a:ln w="190500" cap="rnd">
            <a:solidFill>
              <a:schemeClr val="accent3">
                <a:lumMod val="40000"/>
                <a:lumOff val="60000"/>
              </a:schemeClr>
            </a:solidFill>
            <a:prstDash val="solid"/>
          </a:ln>
          <a:effectLst>
            <a:glow rad="139700">
              <a:srgbClr val="FFFF00">
                <a:alpha val="40000"/>
              </a:srgbClr>
            </a:glow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1207</TotalTime>
  <Words>403</Words>
  <Application>Microsoft Office PowerPoint</Application>
  <PresentationFormat>Экран (4:3)</PresentationFormat>
  <Paragraphs>93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«Де  добро  та  любов,  там  і  здоров’я» (Духовні  складові  здоров’я) </vt:lpstr>
      <vt:lpstr>Девіз  заходу:</vt:lpstr>
      <vt:lpstr> Від  чого  залежить  наше  здоров’я?</vt:lpstr>
      <vt:lpstr>              Вправа  «Мої  цінності».  Складіть  список   цінностей,   які  можуть  принести   людині   щасливе   та  здорове  життя.</vt:lpstr>
      <vt:lpstr>Слайд 5</vt:lpstr>
      <vt:lpstr> Добро   Складова  духовного  здоров’я </vt:lpstr>
      <vt:lpstr>Слайд 7</vt:lpstr>
      <vt:lpstr>                       Радість                 Складова  духовного  здоров’я </vt:lpstr>
      <vt:lpstr>                        Радість</vt:lpstr>
      <vt:lpstr>                              Радість</vt:lpstr>
      <vt:lpstr>                  Чистота       Складова  духовного  здоров’я </vt:lpstr>
      <vt:lpstr>                                                          Гармонія                         Складова  духовного  здоров’я </vt:lpstr>
      <vt:lpstr>Як  досягти  гармонії  із  самим  собою та  Всесвітом? </vt:lpstr>
      <vt:lpstr>              Відповідальність         Складова  духовного  здоров’я </vt:lpstr>
      <vt:lpstr>                         Краса            Складова  духовного  здоров’я </vt:lpstr>
      <vt:lpstr>                     Любов             Складова  духовного  здоров’я </vt:lpstr>
      <vt:lpstr>                         ГІМН   ЛюбовІ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«Де добро та любов,  там і здоров’я» </dc:title>
  <dc:creator>Home</dc:creator>
  <cp:lastModifiedBy>Home</cp:lastModifiedBy>
  <cp:revision>170</cp:revision>
  <dcterms:created xsi:type="dcterms:W3CDTF">2017-10-29T10:17:36Z</dcterms:created>
  <dcterms:modified xsi:type="dcterms:W3CDTF">2017-11-19T14:41:21Z</dcterms:modified>
</cp:coreProperties>
</file>