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  <p:sldMasterId id="2147483768" r:id="rId2"/>
    <p:sldMasterId id="2147483780" r:id="rId3"/>
    <p:sldMasterId id="2147483792" r:id="rId4"/>
    <p:sldMasterId id="2147483804" r:id="rId5"/>
    <p:sldMasterId id="2147483816" r:id="rId6"/>
  </p:sldMasterIdLst>
  <p:notesMasterIdLst>
    <p:notesMasterId r:id="rId40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9" r:id="rId14"/>
    <p:sldId id="270" r:id="rId15"/>
    <p:sldId id="271" r:id="rId16"/>
    <p:sldId id="272" r:id="rId17"/>
    <p:sldId id="273" r:id="rId18"/>
    <p:sldId id="275" r:id="rId19"/>
    <p:sldId id="293" r:id="rId20"/>
    <p:sldId id="276" r:id="rId21"/>
    <p:sldId id="292" r:id="rId22"/>
    <p:sldId id="283" r:id="rId23"/>
    <p:sldId id="265" r:id="rId24"/>
    <p:sldId id="263" r:id="rId25"/>
    <p:sldId id="266" r:id="rId26"/>
    <p:sldId id="267" r:id="rId27"/>
    <p:sldId id="278" r:id="rId28"/>
    <p:sldId id="279" r:id="rId29"/>
    <p:sldId id="280" r:id="rId30"/>
    <p:sldId id="281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viewProps" Target="viewProps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slide" Target="slides/slide23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2BC138-5F78-43D1-A56C-AB880D5DC849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D323F0-B151-4E03-A5F9-4BBD5D44840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29165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D323F0-B151-4E03-A5F9-4BBD5D448403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46897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926860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434476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88501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9229665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23864879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883194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4307655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403850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088868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9350101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322320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438340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53867860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17376510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676677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900680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5943905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2108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4291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57232"/>
            <a:ext cx="3852890" cy="5268931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635517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1366203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24607222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5076516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1096802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16368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6918299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7043218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165830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552299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2910" y="788974"/>
            <a:ext cx="385447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2910" y="1500174"/>
            <a:ext cx="3854478" cy="46656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788974"/>
            <a:ext cx="378462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00174"/>
            <a:ext cx="3784627" cy="4625989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271748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49914549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849605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898291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0019755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100456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68692509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1121367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86666427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0376495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9741198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1791514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95164781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8850754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42012578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79669892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prstClr val="white"/>
                </a:solidFill>
              </a:rPr>
              <a:pPr/>
              <a:t>‹#›</a:t>
            </a:fld>
            <a:endParaRPr lang="ru-RU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7589222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563917495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58459770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523402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>
              <a:solidFill>
                <a:srgbClr val="438086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4037857716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8678368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461934581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966384307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98347476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34778681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62000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4348" y="785794"/>
            <a:ext cx="2751165" cy="64930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785794"/>
            <a:ext cx="4854602" cy="534036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4348" y="1435100"/>
            <a:ext cx="275116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714355"/>
            <a:ext cx="5486400" cy="4013219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28625" y="0"/>
            <a:ext cx="8229600" cy="65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714375" y="831850"/>
            <a:ext cx="7715250" cy="531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5B106E36-FD25-4E2D-B0AA-010F637433A0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142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270183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32262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150262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38086"/>
                </a:solidFill>
              </a:rPr>
              <a:pPr/>
              <a:t>28.12.2017</a:t>
            </a:fld>
            <a:endParaRPr lang="ru-RU">
              <a:solidFill>
                <a:srgbClr val="43808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>
              <a:solidFill>
                <a:srgbClr val="438086"/>
              </a:solidFill>
            </a:endParaRPr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31601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0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9.xml"/><Relationship Id="rId5" Type="http://schemas.openxmlformats.org/officeDocument/2006/relationships/image" Target="../media/image35.png"/><Relationship Id="rId4" Type="http://schemas.openxmlformats.org/officeDocument/2006/relationships/image" Target="../media/image33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6"/>
            <a:ext cx="7858180" cy="1082678"/>
          </a:xfrm>
        </p:spPr>
        <p:txBody>
          <a:bodyPr/>
          <a:lstStyle/>
          <a:p>
            <a:r>
              <a:rPr lang="uk-UA" dirty="0" smtClean="0">
                <a:solidFill>
                  <a:schemeClr val="accent1"/>
                </a:solidFill>
              </a:rPr>
              <a:t>Математичний турнір</a:t>
            </a:r>
            <a:br>
              <a:rPr lang="uk-UA" dirty="0" smtClean="0">
                <a:solidFill>
                  <a:schemeClr val="accent1"/>
                </a:solidFill>
              </a:rPr>
            </a:br>
            <a:r>
              <a:rPr lang="uk-UA" dirty="0" smtClean="0">
                <a:solidFill>
                  <a:schemeClr val="accent1"/>
                </a:solidFill>
              </a:rPr>
              <a:t>“Нащадки Олександра Матвійовича </a:t>
            </a:r>
            <a:r>
              <a:rPr lang="uk-UA" dirty="0" err="1" smtClean="0">
                <a:solidFill>
                  <a:schemeClr val="accent1"/>
                </a:solidFill>
              </a:rPr>
              <a:t>Астряба</a:t>
            </a:r>
            <a:r>
              <a:rPr lang="uk-UA" dirty="0" smtClean="0">
                <a:solidFill>
                  <a:schemeClr val="accent1"/>
                </a:solidFill>
              </a:rPr>
              <a:t>”</a:t>
            </a:r>
            <a:endParaRPr lang="ru-RU" dirty="0">
              <a:solidFill>
                <a:schemeClr val="accent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idx="1"/>
          </p:nvPr>
        </p:nvSpPr>
        <p:spPr>
          <a:xfrm>
            <a:off x="1357290" y="2714620"/>
            <a:ext cx="6786583" cy="2500330"/>
          </a:xfrm>
        </p:spPr>
        <p:txBody>
          <a:bodyPr>
            <a:normAutofit fontScale="92500" lnSpcReduction="20000"/>
          </a:bodyPr>
          <a:lstStyle/>
          <a:p>
            <a:pPr mar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Їх всіх творіння в світі добре знані:</a:t>
            </a:r>
            <a:br>
              <a:rPr lang="uk-UA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Десятки теорем і формул, і думки…</a:t>
            </a:r>
            <a:br>
              <a:rPr lang="uk-UA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Давно немає геніїв між нами</a:t>
            </a:r>
            <a:br>
              <a:rPr lang="uk-UA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i="1" dirty="0" smtClean="0">
                <a:latin typeface="Times New Roman" pitchFamily="18" charset="0"/>
                <a:cs typeface="Times New Roman" pitchFamily="18" charset="0"/>
              </a:rPr>
              <a:t>Та в пам'яті вони живуть віки</a:t>
            </a:r>
            <a:endParaRPr lang="ru-RU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44824"/>
            <a:ext cx="7772400" cy="1362075"/>
          </a:xfrm>
        </p:spPr>
        <p:txBody>
          <a:bodyPr/>
          <a:lstStyle/>
          <a:p>
            <a:pPr marL="109728" lvl="0" fontAlgn="auto">
              <a:spcBef>
                <a:spcPts val="300"/>
              </a:spcBef>
              <a:spcAft>
                <a:spcPts val="0"/>
              </a:spcAft>
            </a:pP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3 та 7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обирають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ті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чиї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здібності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і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таланти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не лежать на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поверхні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.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Тобто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людина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в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постійному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пошуку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довго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не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може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обрати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улюбленого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напрямку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розвитку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не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виявилися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нахили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. У вас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іще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все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попереду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.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Поекспериментуйте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можливо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ви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геніальний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перукар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чи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мультиплікатор-анімаліст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!</a:t>
            </a:r>
            <a:b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</a:br>
            <a:r>
              <a:rPr lang="ru-RU" sz="2400" b="0" cap="none" dirty="0" smtClean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11560" y="764704"/>
            <a:ext cx="7772400" cy="882327"/>
          </a:xfrm>
        </p:spPr>
        <p:txBody>
          <a:bodyPr/>
          <a:lstStyle/>
          <a:p>
            <a:r>
              <a:rPr lang="uk-UA" sz="3600" dirty="0">
                <a:solidFill>
                  <a:srgbClr val="424456"/>
                </a:solidFill>
                <a:latin typeface="Trebuchet MS"/>
                <a:ea typeface="+mj-ea"/>
                <a:cs typeface="+mj-cs"/>
              </a:rPr>
              <a:t>Ваше число – 3 або 7</a:t>
            </a:r>
            <a:endParaRPr lang="uk-UA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4149080"/>
            <a:ext cx="3902075" cy="2189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560394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6425" y="1628800"/>
            <a:ext cx="7772400" cy="1362075"/>
          </a:xfrm>
        </p:spPr>
        <p:txBody>
          <a:bodyPr/>
          <a:lstStyle/>
          <a:p>
            <a:pPr marL="109728" lvl="0" fontAlgn="auto">
              <a:spcBef>
                <a:spcPts val="300"/>
              </a:spcBef>
              <a:spcAft>
                <a:spcPts val="0"/>
              </a:spcAft>
            </a:pP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5 –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обирають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ті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яких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можна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вважати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прототипом «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Іванка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-дурня».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Ці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люди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настільки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творчі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та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гармонійні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що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не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потребують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співбесідників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масових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розваг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. Вони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самодостатні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і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самі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можуть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себе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розважити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. В яку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халепу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не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потраплять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–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найчастіше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4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виходять</a:t>
            </a:r>
            <a:r>
              <a:rPr lang="ru-RU" sz="24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«сухими з води».</a:t>
            </a: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83568" y="908721"/>
            <a:ext cx="7772400" cy="720080"/>
          </a:xfrm>
        </p:spPr>
        <p:txBody>
          <a:bodyPr/>
          <a:lstStyle/>
          <a:p>
            <a:r>
              <a:rPr lang="uk-UA" sz="4000" dirty="0">
                <a:solidFill>
                  <a:srgbClr val="424456"/>
                </a:solidFill>
                <a:latin typeface="Trebuchet MS"/>
                <a:ea typeface="+mj-ea"/>
                <a:cs typeface="+mj-cs"/>
              </a:rPr>
              <a:t>Ваше число - 5</a:t>
            </a:r>
            <a:endParaRPr lang="uk-UA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3861048"/>
            <a:ext cx="3056480" cy="2093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8982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844824"/>
            <a:ext cx="7772400" cy="3924151"/>
          </a:xfrm>
        </p:spPr>
        <p:txBody>
          <a:bodyPr/>
          <a:lstStyle/>
          <a:p>
            <a:pPr marL="109728" lvl="0" fontAlgn="auto">
              <a:spcBef>
                <a:spcPts val="300"/>
              </a:spcBef>
              <a:spcAft>
                <a:spcPts val="0"/>
              </a:spcAft>
            </a:pP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9 – люди,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які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схильні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до авантюр,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пригод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а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також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в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більшості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оригінальні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і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прагнуть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бути не схожими на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оточуючих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. У вас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велике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майбутнє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(а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може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й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сучасне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)! </a:t>
            </a:r>
            <a:b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</a:br>
            <a:r>
              <a:rPr lang="uk-UA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Тільки не захопіться…  </a:t>
            </a:r>
            <a:endParaRPr lang="ru-RU" sz="2800" b="0" cap="none" dirty="0">
              <a:solidFill>
                <a:prstClr val="black"/>
              </a:solidFill>
              <a:latin typeface="Georgia"/>
              <a:ea typeface="+mn-ea"/>
              <a:cs typeface="+mn-cs"/>
            </a:endParaRPr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55576" y="836713"/>
            <a:ext cx="7772400" cy="792088"/>
          </a:xfrm>
        </p:spPr>
        <p:txBody>
          <a:bodyPr/>
          <a:lstStyle/>
          <a:p>
            <a:r>
              <a:rPr lang="uk-UA" sz="4000" dirty="0">
                <a:solidFill>
                  <a:srgbClr val="424456"/>
                </a:solidFill>
                <a:latin typeface="Trebuchet MS"/>
                <a:ea typeface="+mj-ea"/>
                <a:cs typeface="+mj-cs"/>
              </a:rPr>
              <a:t>Ваше число - 9</a:t>
            </a:r>
            <a:endParaRPr lang="uk-UA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45024"/>
            <a:ext cx="3408363" cy="24269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0425299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="" xmlns:a14="http://schemas.microsoft.com/office/drawing/2010/main" Requires="a14">
          <p:sp>
            <p:nvSpPr>
              <p:cNvPr id="3" name="Місце для вмісту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 marL="0" indent="0">
                  <a:buNone/>
                </a:pPr>
                <a:r>
                  <a:rPr lang="uk-UA" dirty="0" smtClean="0"/>
                  <a:t>Правильний </a:t>
                </a:r>
                <a:r>
                  <a:rPr lang="uk-UA" dirty="0" err="1" smtClean="0"/>
                  <a:t>розв</a:t>
                </a:r>
                <a:r>
                  <a:rPr lang="en-US" dirty="0" smtClean="0"/>
                  <a:t>’</a:t>
                </a:r>
                <a:r>
                  <a:rPr lang="uk-UA" dirty="0" err="1" smtClean="0"/>
                  <a:t>язок</a:t>
                </a:r>
                <a:r>
                  <a:rPr lang="uk-UA" dirty="0" smtClean="0"/>
                  <a:t> задачі: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uk-UA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b="0" i="1" smtClean="0"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uk-UA" b="0" i="1" smtClean="0">
                              <a:latin typeface="Cambria Math"/>
                            </a:rPr>
                            <m:t>6</m:t>
                          </m:r>
                        </m:den>
                      </m:f>
                      <m:r>
                        <a:rPr lang="uk-UA" b="0" i="1" smtClean="0">
                          <a:latin typeface="Cambria Math"/>
                        </a:rPr>
                        <m:t>:</m:t>
                      </m:r>
                      <m:f>
                        <m:fPr>
                          <m:ctrlPr>
                            <a:rPr lang="uk-UA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b="0" i="1" smtClean="0">
                              <a:latin typeface="Cambria Math"/>
                            </a:rPr>
                            <m:t>1</m:t>
                          </m:r>
                        </m:num>
                        <m:den>
                          <m:r>
                            <a:rPr lang="uk-UA" b="0" i="1" smtClean="0">
                              <a:latin typeface="Cambria Math"/>
                            </a:rPr>
                            <m:t>2</m:t>
                          </m:r>
                        </m:den>
                      </m:f>
                      <m:r>
                        <a:rPr lang="uk-UA" b="0" i="1" smtClean="0"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uk-UA" b="0" i="1" smtClean="0"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uk-UA" b="0" i="1" smtClean="0">
                              <a:latin typeface="Cambria Math"/>
                            </a:rPr>
                            <m:t>5</m:t>
                          </m:r>
                        </m:num>
                        <m:den>
                          <m:r>
                            <a:rPr lang="uk-UA" b="0" i="1" smtClean="0">
                              <a:latin typeface="Cambria Math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uk-UA" dirty="0" smtClean="0"/>
              </a:p>
              <a:p>
                <a:pPr marL="0" indent="0">
                  <a:buNone/>
                </a:pPr>
                <a:r>
                  <a:rPr lang="ru-RU" dirty="0"/>
                  <a:t>1) 5 - 3 = </a:t>
                </a:r>
                <a:r>
                  <a:rPr lang="ru-RU" dirty="0" smtClean="0"/>
                  <a:t>2    </a:t>
                </a:r>
                <a:r>
                  <a:rPr lang="ru-RU" dirty="0" err="1" smtClean="0"/>
                  <a:t>різниця</a:t>
                </a:r>
                <a:r>
                  <a:rPr lang="ru-RU" dirty="0" smtClean="0"/>
                  <a:t/>
                </a:r>
                <a:r>
                  <a:rPr lang="ru-RU" dirty="0" err="1" smtClean="0"/>
                  <a:t>кількості</a:t>
                </a:r>
                <a:r>
                  <a:rPr lang="ru-RU" dirty="0" smtClean="0"/>
                  <a:t/>
                </a:r>
                <a:r>
                  <a:rPr lang="ru-RU" dirty="0" err="1" smtClean="0"/>
                  <a:t>частин</a:t>
                </a:r>
                <a:r>
                  <a:rPr lang="ru-RU" dirty="0" smtClean="0"/>
                  <a:t>;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2) 270/2 * 5 = </a:t>
                </a:r>
                <a:r>
                  <a:rPr lang="ru-RU" dirty="0" smtClean="0"/>
                  <a:t>675 (кг) </a:t>
                </a:r>
                <a:r>
                  <a:rPr lang="ru-RU" dirty="0" err="1" smtClean="0"/>
                  <a:t>маса</a:t>
                </a:r>
                <a:r>
                  <a:rPr lang="ru-RU" dirty="0" smtClean="0"/>
                  <a:t/>
                </a:r>
                <a:r>
                  <a:rPr lang="ru-RU" dirty="0" err="1" smtClean="0"/>
                  <a:t>першої</a:t>
                </a:r>
                <a:r>
                  <a:rPr lang="ru-RU" dirty="0" smtClean="0"/>
                  <a:t/>
                </a:r>
                <a:r>
                  <a:rPr lang="ru-RU" dirty="0" err="1" smtClean="0"/>
                  <a:t>випічки</a:t>
                </a:r>
                <a:r>
                  <a:rPr lang="ru-RU" dirty="0" smtClean="0"/>
                  <a:t>;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3)675 - 270 = </a:t>
                </a:r>
                <a:r>
                  <a:rPr lang="ru-RU" dirty="0" smtClean="0"/>
                  <a:t>405 (кг) </a:t>
                </a:r>
                <a:r>
                  <a:rPr lang="ru-RU" dirty="0" err="1" smtClean="0"/>
                  <a:t>маса</a:t>
                </a:r>
                <a:r>
                  <a:rPr lang="ru-RU" dirty="0" smtClean="0"/>
                  <a:t/>
                </a:r>
                <a:r>
                  <a:rPr lang="ru-RU" dirty="0" err="1" smtClean="0"/>
                  <a:t>другої</a:t>
                </a:r>
                <a:r>
                  <a:rPr lang="ru-RU" dirty="0" smtClean="0"/>
                  <a:t/>
                </a:r>
                <a:r>
                  <a:rPr lang="ru-RU" dirty="0" err="1" smtClean="0"/>
                  <a:t>випічки</a:t>
                </a:r>
                <a:r>
                  <a:rPr lang="ru-RU" dirty="0" smtClean="0"/>
                  <a:t>;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4) 675 + 405 = </a:t>
                </a:r>
                <a:r>
                  <a:rPr lang="ru-RU" dirty="0" smtClean="0"/>
                  <a:t>1080 (кг) </a:t>
                </a:r>
                <a:r>
                  <a:rPr lang="ru-RU" dirty="0" err="1" smtClean="0"/>
                  <a:t>маса</a:t>
                </a:r>
                <a:r>
                  <a:rPr lang="ru-RU" dirty="0" smtClean="0"/>
                  <a:t/>
                </a:r>
                <a:r>
                  <a:rPr lang="ru-RU" dirty="0" err="1" smtClean="0"/>
                  <a:t>хліба</a:t>
                </a:r>
                <a:r>
                  <a:rPr lang="ru-RU" dirty="0" smtClean="0"/>
                  <a:t>;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5) 35% = 0.35;   1 + 0.35 = </a:t>
                </a:r>
                <a:r>
                  <a:rPr lang="ru-RU" dirty="0" smtClean="0"/>
                  <a:t>1.35 </a:t>
                </a:r>
                <a:r>
                  <a:rPr lang="ru-RU" dirty="0" err="1" smtClean="0"/>
                  <a:t>відсоткова</a:t>
                </a:r>
                <a:r>
                  <a:rPr lang="ru-RU" dirty="0" smtClean="0"/>
                  <a:t/>
                </a:r>
                <a:r>
                  <a:rPr lang="ru-RU" dirty="0" err="1" smtClean="0"/>
                  <a:t>частка</a:t>
                </a:r>
                <a:r>
                  <a:rPr lang="ru-RU" dirty="0" smtClean="0"/>
                  <a:t/>
                </a:r>
                <a:r>
                  <a:rPr lang="ru-RU" dirty="0" err="1" smtClean="0"/>
                  <a:t>всіх</a:t>
                </a:r>
                <a:r>
                  <a:rPr lang="ru-RU" dirty="0" smtClean="0"/>
                  <a:t/>
                </a:r>
                <a:r>
                  <a:rPr lang="ru-RU" dirty="0" err="1" smtClean="0"/>
                  <a:t>складових</a:t>
                </a:r>
                <a:r>
                  <a:rPr lang="ru-RU" dirty="0" smtClean="0"/>
                  <a:t/>
                </a:r>
                <a:r>
                  <a:rPr lang="ru-RU" dirty="0" err="1" smtClean="0"/>
                  <a:t>хліба</a:t>
                </a:r>
                <a:r>
                  <a:rPr lang="ru-RU" dirty="0" smtClean="0"/>
                  <a:t>;</a:t>
                </a:r>
                <a:endParaRPr lang="ru-RU" dirty="0"/>
              </a:p>
              <a:p>
                <a:pPr marL="0" indent="0">
                  <a:buNone/>
                </a:pPr>
                <a:r>
                  <a:rPr lang="ru-RU" dirty="0"/>
                  <a:t>6) 1080 : 1.35 = 800(кг</a:t>
                </a:r>
                <a:r>
                  <a:rPr lang="ru-RU" dirty="0" smtClean="0"/>
                  <a:t>) </a:t>
                </a:r>
                <a:r>
                  <a:rPr lang="ru-RU" dirty="0" err="1" smtClean="0"/>
                  <a:t>маса</a:t>
                </a:r>
                <a:r>
                  <a:rPr lang="ru-RU" dirty="0" smtClean="0"/>
                  <a:t> муки.</a:t>
                </a:r>
                <a:endParaRPr lang="ru-RU" dirty="0"/>
              </a:p>
              <a:p>
                <a:pPr marL="0" indent="0">
                  <a:buNone/>
                </a:pPr>
                <a:endParaRPr lang="uk-UA" dirty="0"/>
              </a:p>
            </p:txBody>
          </p:sp>
        </mc:Choice>
        <mc:Fallback>
          <p:sp>
            <p:nvSpPr>
              <p:cNvPr id="3" name="Місце для вмісту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 cstate="print"/>
                <a:stretch>
                  <a:fillRect l="-1975" t="-1491" r="-869" b="-73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="" xmlns:p14="http://schemas.microsoft.com/office/powerpoint/2010/main" val="556201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фізкультхвилинка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068960"/>
            <a:ext cx="7772400" cy="2700015"/>
          </a:xfrm>
        </p:spPr>
        <p:txBody>
          <a:bodyPr/>
          <a:lstStyle/>
          <a:p>
            <a:pPr algn="ctr"/>
            <a:r>
              <a:rPr lang="uk-UA" sz="5400" dirty="0" smtClean="0"/>
              <a:t>«ПІДКАЗКА»</a:t>
            </a:r>
            <a:endParaRPr lang="uk-UA" sz="540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27584" y="1484785"/>
            <a:ext cx="7772400" cy="1152128"/>
          </a:xfrm>
        </p:spPr>
        <p:txBody>
          <a:bodyPr/>
          <a:lstStyle/>
          <a:p>
            <a:pPr algn="ctr"/>
            <a:r>
              <a:rPr lang="uk-UA" sz="4000" dirty="0" smtClean="0"/>
              <a:t>ДРУГИЙ КОНКУРС</a:t>
            </a:r>
            <a:endParaRPr lang="uk-UA" sz="4000" dirty="0"/>
          </a:p>
        </p:txBody>
      </p:sp>
    </p:spTree>
    <p:extLst>
      <p:ext uri="{BB962C8B-B14F-4D97-AF65-F5344CB8AC3E}">
        <p14:creationId xmlns="" xmlns:p14="http://schemas.microsoft.com/office/powerpoint/2010/main" val="2935043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err="1" smtClean="0"/>
              <a:t>фізкультхвилинка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068960"/>
            <a:ext cx="7772400" cy="2700015"/>
          </a:xfrm>
        </p:spPr>
        <p:txBody>
          <a:bodyPr/>
          <a:lstStyle/>
          <a:p>
            <a:pPr algn="ctr"/>
            <a:r>
              <a:rPr lang="uk-UA" sz="5400" dirty="0" smtClean="0"/>
              <a:t>«МАТЕМАТИЧНА МОЗАЇКА»</a:t>
            </a:r>
            <a:endParaRPr lang="uk-UA" sz="5400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827584" y="1484785"/>
            <a:ext cx="7772400" cy="1152128"/>
          </a:xfrm>
        </p:spPr>
        <p:txBody>
          <a:bodyPr/>
          <a:lstStyle/>
          <a:p>
            <a:pPr algn="ctr"/>
            <a:r>
              <a:rPr lang="uk-UA" sz="4000" dirty="0" smtClean="0"/>
              <a:t>ТРЕТІЙ КОНКУРС</a:t>
            </a:r>
            <a:endParaRPr lang="uk-UA" sz="4000" dirty="0"/>
          </a:p>
        </p:txBody>
      </p:sp>
    </p:spTree>
    <p:extLst>
      <p:ext uri="{BB962C8B-B14F-4D97-AF65-F5344CB8AC3E}">
        <p14:creationId xmlns="" xmlns:p14="http://schemas.microsoft.com/office/powerpoint/2010/main" val="812997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2"/>
          <p:cNvSpPr txBox="1">
            <a:spLocks/>
          </p:cNvSpPr>
          <p:nvPr/>
        </p:nvSpPr>
        <p:spPr bwMode="auto">
          <a:xfrm>
            <a:off x="642911" y="714356"/>
            <a:ext cx="7786742" cy="526575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defRPr/>
            </a:pPr>
            <a:endParaRPr lang="uk-UA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7772400" cy="1362075"/>
          </a:xfrm>
        </p:spPr>
        <p:txBody>
          <a:bodyPr/>
          <a:lstStyle/>
          <a:p>
            <a:r>
              <a:rPr lang="ru-RU" cap="none" dirty="0" err="1" smtClean="0"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cap="none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cap="none" dirty="0" err="1" smtClean="0">
                <a:latin typeface="Times New Roman" pitchFamily="18" charset="0"/>
                <a:cs typeface="Times New Roman" pitchFamily="18" charset="0"/>
              </a:rPr>
              <a:t>невідомі</a:t>
            </a:r>
            <a:r>
              <a:rPr lang="ru-RU" cap="none" dirty="0" smtClean="0">
                <a:latin typeface="Times New Roman" pitchFamily="18" charset="0"/>
                <a:cs typeface="Times New Roman" pitchFamily="18" charset="0"/>
              </a:rPr>
              <a:t> слова, </a:t>
            </a:r>
            <a:r>
              <a:rPr lang="ru-RU" cap="none" dirty="0" err="1" smtClean="0">
                <a:latin typeface="Times New Roman" pitchFamily="18" charset="0"/>
                <a:cs typeface="Times New Roman" pitchFamily="18" charset="0"/>
              </a:rPr>
              <a:t>вирази</a:t>
            </a:r>
            <a:endParaRPr lang="ru-RU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214554"/>
            <a:ext cx="7635901" cy="3714775"/>
          </a:xfrm>
        </p:spPr>
        <p:txBody>
          <a:bodyPr anchor="t"/>
          <a:lstStyle/>
          <a:p>
            <a:pPr algn="just"/>
            <a:r>
              <a:rPr lang="uk-UA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Знайти невідомі слова, вирази.</a:t>
            </a:r>
          </a:p>
          <a:p>
            <a:pPr algn="just"/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000101" y="2850642"/>
          <a:ext cx="6610692" cy="1578489"/>
        </p:xfrm>
        <a:graphic>
          <a:graphicData uri="http://schemas.openxmlformats.org/drawingml/2006/table">
            <a:tbl>
              <a:tblPr/>
              <a:tblGrid>
                <a:gridCol w="2203334"/>
                <a:gridCol w="2203334"/>
                <a:gridCol w="2204024"/>
              </a:tblGrid>
              <a:tr h="526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Calibri"/>
                          <a:cs typeface="Times New Roman"/>
                        </a:rPr>
                        <a:t>Шпиль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Calibri"/>
                          <a:cs typeface="Times New Roman"/>
                        </a:rPr>
                        <a:t>пил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6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Calibri"/>
                          <a:cs typeface="Times New Roman"/>
                        </a:rPr>
                        <a:t>Трикутник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Calibri"/>
                          <a:cs typeface="Times New Roman"/>
                        </a:rPr>
                        <a:t>кут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6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 err="1">
                          <a:latin typeface="Times New Roman"/>
                          <a:ea typeface="Calibri"/>
                          <a:cs typeface="Times New Roman"/>
                        </a:rPr>
                        <a:t>Хрестомат</a:t>
                      </a:r>
                      <a:r>
                        <a:rPr lang="uk-UA" sz="2200" dirty="0" err="1">
                          <a:latin typeface="Times New Roman"/>
                          <a:ea typeface="Calibri"/>
                          <a:cs typeface="Times New Roman"/>
                        </a:rPr>
                        <a:t>ія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Calibri"/>
                          <a:cs typeface="Times New Roman"/>
                        </a:rPr>
                        <a:t>?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857496"/>
            <a:ext cx="1504950" cy="42862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357562"/>
            <a:ext cx="1343025" cy="428625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929066"/>
            <a:ext cx="1657350" cy="428625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Місце для тексту 2"/>
          <p:cNvSpPr txBox="1">
            <a:spLocks/>
          </p:cNvSpPr>
          <p:nvPr/>
        </p:nvSpPr>
        <p:spPr bwMode="auto">
          <a:xfrm>
            <a:off x="642911" y="714356"/>
            <a:ext cx="7786742" cy="526575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defRPr/>
            </a:pPr>
            <a:endParaRPr lang="uk-UA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Misha\Pictures\Безымянный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00174"/>
            <a:ext cx="2497155" cy="392909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1785926"/>
            <a:ext cx="2009775" cy="485775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3143248"/>
            <a:ext cx="2009775" cy="485775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86446" y="4572008"/>
            <a:ext cx="152400" cy="476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Місце для тексту 2"/>
          <p:cNvSpPr txBox="1">
            <a:spLocks/>
          </p:cNvSpPr>
          <p:nvPr/>
        </p:nvSpPr>
        <p:spPr bwMode="auto">
          <a:xfrm>
            <a:off x="4211638" y="1268413"/>
            <a:ext cx="4032250" cy="2952750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Char char="•"/>
              <a:tabLst/>
              <a:defRPr/>
            </a:pP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О. М.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Астряб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 —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видатний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український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педагог,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вчений-реформатор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засновник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школи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по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методиці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викладання</a:t>
            </a:r>
            <a:r>
              <a:rPr kumimoji="0" lang="ru-RU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математики</a:t>
            </a:r>
            <a:r>
              <a:rPr kumimoji="0" 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Файл:Астряб Олександр Матвійович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450" y="896938"/>
            <a:ext cx="2830513" cy="433228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Місце для тексту 2"/>
          <p:cNvSpPr txBox="1">
            <a:spLocks/>
          </p:cNvSpPr>
          <p:nvPr/>
        </p:nvSpPr>
        <p:spPr bwMode="auto">
          <a:xfrm>
            <a:off x="1076325" y="5300663"/>
            <a:ext cx="4248150" cy="50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eaLnBrk="0" hangingPunct="0">
              <a:spcBef>
                <a:spcPct val="20000"/>
              </a:spcBef>
              <a:buFont typeface="Arial" charset="0"/>
              <a:buNone/>
            </a:pPr>
            <a:r>
              <a:rPr lang="ru-RU" sz="2000">
                <a:solidFill>
                  <a:srgbClr val="002060"/>
                </a:solidFill>
                <a:latin typeface="Calibri" pitchFamily="34" charset="0"/>
              </a:rPr>
              <a:t>4.09.1879р. - 18.11.1962р.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772400" cy="1362075"/>
          </a:xfrm>
        </p:spPr>
        <p:txBody>
          <a:bodyPr/>
          <a:lstStyle/>
          <a:p>
            <a:r>
              <a:rPr lang="uk-UA" dirty="0" smtClean="0"/>
              <a:t>Який квадратний тричлен слід вибрати?</a:t>
            </a:r>
            <a:endParaRPr lang="ru-RU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775" y="1504950"/>
            <a:ext cx="74104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785926"/>
            <a:ext cx="1876425" cy="485775"/>
          </a:xfrm>
          <a:prstGeom prst="rect">
            <a:avLst/>
          </a:prstGeom>
          <a:noFill/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1785926"/>
            <a:ext cx="2076450" cy="485775"/>
          </a:xfrm>
          <a:prstGeom prst="rect">
            <a:avLst/>
          </a:prstGeom>
          <a:noFill/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3857628"/>
            <a:ext cx="1809750" cy="485775"/>
          </a:xfrm>
          <a:prstGeom prst="rect">
            <a:avLst/>
          </a:prstGeom>
          <a:noFill/>
        </p:spPr>
      </p:pic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3857628"/>
            <a:ext cx="1809750" cy="485775"/>
          </a:xfrm>
          <a:prstGeom prst="rect">
            <a:avLst/>
          </a:prstGeom>
          <a:noFill/>
        </p:spPr>
      </p:pic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23568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714884"/>
            <a:ext cx="1809750" cy="485775"/>
          </a:xfrm>
          <a:prstGeom prst="rect">
            <a:avLst/>
          </a:prstGeom>
          <a:noFill/>
        </p:spPr>
      </p:pic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772400" cy="1362075"/>
          </a:xfrm>
        </p:spPr>
        <p:txBody>
          <a:bodyPr/>
          <a:lstStyle/>
          <a:p>
            <a:r>
              <a:rPr lang="uk-UA" dirty="0" smtClean="0"/>
              <a:t>Який графік з п’яти вибрати?</a:t>
            </a:r>
            <a:endParaRPr lang="ru-RU" dirty="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1400175"/>
            <a:ext cx="569595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948264" y="25649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76056" y="1772816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274957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4283968" y="4149080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6179035" y="4878959"/>
            <a:ext cx="457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2"/>
          <p:cNvSpPr txBox="1">
            <a:spLocks/>
          </p:cNvSpPr>
          <p:nvPr/>
        </p:nvSpPr>
        <p:spPr bwMode="auto">
          <a:xfrm>
            <a:off x="642911" y="714356"/>
            <a:ext cx="7786742" cy="526575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defRPr/>
            </a:pPr>
            <a:endParaRPr lang="uk-UA" sz="2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7772400" cy="1362075"/>
          </a:xfrm>
        </p:spPr>
        <p:txBody>
          <a:bodyPr/>
          <a:lstStyle/>
          <a:p>
            <a:endParaRPr lang="ru-RU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214554"/>
            <a:ext cx="7635901" cy="3714775"/>
          </a:xfrm>
        </p:spPr>
        <p:txBody>
          <a:bodyPr anchor="t"/>
          <a:lstStyle/>
          <a:p>
            <a:pPr algn="just"/>
            <a:r>
              <a:rPr lang="uk-UA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Знайти невідомі слова, вирази.</a:t>
            </a:r>
          </a:p>
          <a:p>
            <a:pPr algn="just"/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98442650"/>
              </p:ext>
            </p:extLst>
          </p:nvPr>
        </p:nvGraphicFramePr>
        <p:xfrm>
          <a:off x="1000101" y="2850642"/>
          <a:ext cx="6610692" cy="1578489"/>
        </p:xfrm>
        <a:graphic>
          <a:graphicData uri="http://schemas.openxmlformats.org/drawingml/2006/table">
            <a:tbl>
              <a:tblPr/>
              <a:tblGrid>
                <a:gridCol w="2203334"/>
                <a:gridCol w="2203334"/>
                <a:gridCol w="2204024"/>
              </a:tblGrid>
              <a:tr h="526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Calibri"/>
                          <a:cs typeface="Times New Roman"/>
                        </a:rPr>
                        <a:t>Шпиль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Calibri"/>
                          <a:cs typeface="Times New Roman"/>
                        </a:rPr>
                        <a:t>пил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6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2200" dirty="0">
                          <a:latin typeface="Times New Roman"/>
                          <a:ea typeface="Calibri"/>
                          <a:cs typeface="Times New Roman"/>
                        </a:rPr>
                        <a:t>Трикутник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dirty="0">
                          <a:latin typeface="Times New Roman"/>
                          <a:ea typeface="Calibri"/>
                          <a:cs typeface="Times New Roman"/>
                        </a:rPr>
                        <a:t>кут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2616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>
                          <a:latin typeface="Times New Roman"/>
                          <a:ea typeface="Calibri"/>
                          <a:cs typeface="Times New Roman"/>
                        </a:rPr>
                        <a:t>Хрестомат</a:t>
                      </a:r>
                      <a:r>
                        <a:rPr lang="uk-UA" sz="2200">
                          <a:latin typeface="Times New Roman"/>
                          <a:ea typeface="Calibri"/>
                          <a:cs typeface="Times New Roman"/>
                        </a:rPr>
                        <a:t>ія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US" sz="22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200" b="1" dirty="0" smtClean="0">
                          <a:latin typeface="Times New Roman"/>
                          <a:ea typeface="Calibri"/>
                          <a:cs typeface="Times New Roman"/>
                        </a:rPr>
                        <a:t>ТОМ</a:t>
                      </a:r>
                      <a:endParaRPr lang="ru-RU" sz="1100" b="1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2857496"/>
            <a:ext cx="1504950" cy="42862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357562"/>
            <a:ext cx="1343025" cy="428625"/>
          </a:xfrm>
          <a:prstGeom prst="rect">
            <a:avLst/>
          </a:prstGeom>
          <a:noFill/>
        </p:spPr>
      </p:pic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428992" y="3929066"/>
            <a:ext cx="1657350" cy="428625"/>
          </a:xfrm>
          <a:prstGeom prst="rect">
            <a:avLst/>
          </a:prstGeom>
          <a:noFill/>
        </p:spPr>
      </p:pic>
      <p:sp>
        <p:nvSpPr>
          <p:cNvPr id="102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507818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Місце для тексту 2"/>
          <p:cNvSpPr txBox="1">
            <a:spLocks/>
          </p:cNvSpPr>
          <p:nvPr/>
        </p:nvSpPr>
        <p:spPr bwMode="auto">
          <a:xfrm>
            <a:off x="642911" y="831840"/>
            <a:ext cx="7786742" cy="526575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defRPr/>
            </a:pPr>
            <a:endParaRPr lang="uk-UA" sz="2400" dirty="0">
              <a:solidFill>
                <a:srgbClr val="1F497D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3" name="Picture 1" descr="C:\Users\Misha\Pictures\Безымянный.bm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00174"/>
            <a:ext cx="2497155" cy="3929090"/>
          </a:xfrm>
          <a:prstGeom prst="rect">
            <a:avLst/>
          </a:prstGeom>
          <a:noFill/>
        </p:spPr>
      </p:pic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96791" y="1785925"/>
            <a:ext cx="2009775" cy="485775"/>
          </a:xfrm>
          <a:prstGeom prst="rect">
            <a:avLst/>
          </a:prstGeom>
          <a:noFill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6314" y="3143248"/>
            <a:ext cx="2009775" cy="485775"/>
          </a:xfrm>
          <a:prstGeom prst="rect">
            <a:avLst/>
          </a:prstGeom>
          <a:noFill/>
        </p:spPr>
      </p:pic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076056" y="4509120"/>
            <a:ext cx="22779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/>
              <a:t>х²-4х-12</a:t>
            </a:r>
          </a:p>
        </p:txBody>
      </p:sp>
    </p:spTree>
    <p:extLst>
      <p:ext uri="{BB962C8B-B14F-4D97-AF65-F5344CB8AC3E}">
        <p14:creationId xmlns="" xmlns:p14="http://schemas.microsoft.com/office/powerpoint/2010/main" val="14735908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7772400" cy="1362075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6775" y="1504950"/>
            <a:ext cx="74104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3556" name="Picture 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2976" y="1785926"/>
            <a:ext cx="1876425" cy="485775"/>
          </a:xfrm>
          <a:prstGeom prst="rect">
            <a:avLst/>
          </a:prstGeom>
          <a:noFill/>
        </p:spPr>
      </p:pic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56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3559" name="Picture 7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1785926"/>
            <a:ext cx="2076450" cy="485775"/>
          </a:xfrm>
          <a:prstGeom prst="rect">
            <a:avLst/>
          </a:prstGeom>
          <a:noFill/>
        </p:spPr>
      </p:pic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56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3562" name="Picture 10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214414" y="3857628"/>
            <a:ext cx="1809750" cy="485775"/>
          </a:xfrm>
          <a:prstGeom prst="rect">
            <a:avLst/>
          </a:prstGeom>
          <a:noFill/>
        </p:spPr>
      </p:pic>
      <p:sp>
        <p:nvSpPr>
          <p:cNvPr id="23564" name="Rectangle 12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566" name="Rectangle 1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3565" name="Picture 13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3857628"/>
            <a:ext cx="1809750" cy="485775"/>
          </a:xfrm>
          <a:prstGeom prst="rect">
            <a:avLst/>
          </a:prstGeom>
          <a:solidFill>
            <a:srgbClr val="92D050"/>
          </a:solidFill>
        </p:spPr>
      </p:pic>
      <p:sp>
        <p:nvSpPr>
          <p:cNvPr id="23567" name="Rectangle 15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569" name="Rectangle 1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pic>
        <p:nvPicPr>
          <p:cNvPr id="23568" name="Picture 16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68" y="4714884"/>
            <a:ext cx="1809750" cy="485775"/>
          </a:xfrm>
          <a:prstGeom prst="rect">
            <a:avLst/>
          </a:prstGeom>
          <a:noFill/>
        </p:spPr>
      </p:pic>
      <p:sp>
        <p:nvSpPr>
          <p:cNvPr id="23570" name="Rectangle 18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610351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0"/>
            <a:ext cx="7772400" cy="136207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4584" name="Rectangle 8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86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4587" name="Rectangle 11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89" name="Rectangle 1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4590" name="Rectangle 14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592" name="Rectangle 1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24593" name="Rectangle 17"/>
          <p:cNvSpPr>
            <a:spLocks noChangeArrowheads="1"/>
          </p:cNvSpPr>
          <p:nvPr/>
        </p:nvSpPr>
        <p:spPr bwMode="auto">
          <a:xfrm>
            <a:off x="0" y="942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4025" y="1400175"/>
            <a:ext cx="5695950" cy="4067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 flipH="1">
            <a:off x="6372198" y="4841645"/>
            <a:ext cx="288033" cy="369332"/>
          </a:xfrm>
          <a:prstGeom prst="rect">
            <a:avLst/>
          </a:prstGeom>
          <a:solidFill>
            <a:srgbClr val="FFC000"/>
          </a:solidFill>
        </p:spPr>
        <p:txBody>
          <a:bodyPr wrap="square" rtlCol="0">
            <a:spAutoFit/>
          </a:bodyPr>
          <a:lstStyle/>
          <a:p>
            <a:r>
              <a:rPr lang="ru-RU" dirty="0" smtClean="0"/>
              <a:t>5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804248" y="2636912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076056" y="184482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275856" y="2564904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3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4046550" y="377974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3928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3068960"/>
            <a:ext cx="7772400" cy="1362075"/>
          </a:xfrm>
        </p:spPr>
        <p:txBody>
          <a:bodyPr/>
          <a:lstStyle/>
          <a:p>
            <a:pPr algn="ctr"/>
            <a:r>
              <a:rPr lang="uk-UA" sz="5400" dirty="0" smtClean="0">
                <a:solidFill>
                  <a:prstClr val="black"/>
                </a:solidFill>
              </a:rPr>
              <a:t>«ВІДПОВІДНІСТЬ»</a:t>
            </a: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55576" y="1412776"/>
            <a:ext cx="7772400" cy="1500187"/>
          </a:xfrm>
        </p:spPr>
        <p:txBody>
          <a:bodyPr/>
          <a:lstStyle/>
          <a:p>
            <a:pPr lvl="0" algn="ctr"/>
            <a:r>
              <a:rPr lang="uk-UA" sz="4000" dirty="0" smtClean="0">
                <a:solidFill>
                  <a:prstClr val="black">
                    <a:tint val="75000"/>
                  </a:prstClr>
                </a:solidFill>
              </a:rPr>
              <a:t>ЧЕТВЕРТИЙ </a:t>
            </a:r>
            <a:r>
              <a:rPr lang="uk-UA" sz="4000" dirty="0">
                <a:solidFill>
                  <a:prstClr val="black">
                    <a:tint val="75000"/>
                  </a:prstClr>
                </a:solidFill>
              </a:rPr>
              <a:t>КОНКУРС</a:t>
            </a:r>
          </a:p>
          <a:p>
            <a:endParaRPr lang="uk-UA" dirty="0"/>
          </a:p>
        </p:txBody>
      </p:sp>
    </p:spTree>
    <p:extLst>
      <p:ext uri="{BB962C8B-B14F-4D97-AF65-F5344CB8AC3E}">
        <p14:creationId xmlns="" xmlns:p14="http://schemas.microsoft.com/office/powerpoint/2010/main" val="542957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ВЕСЕЛКА У КИЇВІ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pPr algn="just"/>
            <a:r>
              <a:rPr lang="ru-RU" dirty="0"/>
              <a:t>Арка </a:t>
            </a:r>
            <a:r>
              <a:rPr lang="ru-RU" dirty="0" err="1"/>
              <a:t>Дружби</a:t>
            </a:r>
            <a:r>
              <a:rPr lang="ru-RU" dirty="0"/>
              <a:t> </a:t>
            </a:r>
            <a:r>
              <a:rPr lang="ru-RU" dirty="0" err="1"/>
              <a:t>Народів</a:t>
            </a:r>
            <a:r>
              <a:rPr lang="ru-RU" dirty="0"/>
              <a:t> – </a:t>
            </a:r>
            <a:r>
              <a:rPr lang="ru-RU" dirty="0" err="1"/>
              <a:t>центральний</a:t>
            </a:r>
            <a:r>
              <a:rPr lang="ru-RU" dirty="0"/>
              <a:t> </a:t>
            </a:r>
            <a:r>
              <a:rPr lang="ru-RU" dirty="0" err="1"/>
              <a:t>об’єкт</a:t>
            </a:r>
            <a:r>
              <a:rPr lang="ru-RU" dirty="0"/>
              <a:t> </a:t>
            </a:r>
            <a:r>
              <a:rPr lang="ru-RU" dirty="0" err="1"/>
              <a:t>Хрещатого</a:t>
            </a:r>
            <a:r>
              <a:rPr lang="ru-RU" dirty="0"/>
              <a:t> парку </a:t>
            </a:r>
            <a:r>
              <a:rPr lang="ru-RU" dirty="0" err="1"/>
              <a:t>зі</a:t>
            </a:r>
            <a:r>
              <a:rPr lang="ru-RU" dirty="0"/>
              <a:t> скульптурною </a:t>
            </a:r>
            <a:r>
              <a:rPr lang="ru-RU" dirty="0" err="1"/>
              <a:t>композицією</a:t>
            </a:r>
            <a:r>
              <a:rPr lang="ru-RU" dirty="0"/>
              <a:t>, </a:t>
            </a:r>
            <a:r>
              <a:rPr lang="ru-RU" dirty="0" err="1"/>
              <a:t>що</a:t>
            </a:r>
            <a:r>
              <a:rPr lang="ru-RU" dirty="0"/>
              <a:t> </a:t>
            </a:r>
            <a:r>
              <a:rPr lang="ru-RU" dirty="0" err="1"/>
              <a:t>був</a:t>
            </a:r>
            <a:r>
              <a:rPr lang="ru-RU" dirty="0"/>
              <a:t> </a:t>
            </a:r>
            <a:r>
              <a:rPr lang="ru-RU" dirty="0" err="1"/>
              <a:t>споруджений</a:t>
            </a:r>
            <a:r>
              <a:rPr lang="ru-RU" dirty="0"/>
              <a:t> у </a:t>
            </a:r>
            <a:r>
              <a:rPr lang="ru-RU" dirty="0" err="1"/>
              <a:t>листопаді</a:t>
            </a:r>
            <a:r>
              <a:rPr lang="ru-RU" dirty="0"/>
              <a:t> 1982 року </a:t>
            </a:r>
            <a:r>
              <a:rPr lang="ru-RU" dirty="0" err="1"/>
              <a:t>під</a:t>
            </a:r>
            <a:r>
              <a:rPr lang="ru-RU" dirty="0"/>
              <a:t> час </a:t>
            </a:r>
            <a:r>
              <a:rPr lang="ru-RU" dirty="0" err="1"/>
              <a:t>підготовки</a:t>
            </a:r>
            <a:r>
              <a:rPr lang="ru-RU" dirty="0"/>
              <a:t> до </a:t>
            </a:r>
            <a:r>
              <a:rPr lang="ru-RU" dirty="0" err="1"/>
              <a:t>святкування</a:t>
            </a:r>
            <a:r>
              <a:rPr lang="ru-RU" dirty="0"/>
              <a:t> 1500-ліття </a:t>
            </a:r>
            <a:r>
              <a:rPr lang="ru-RU" dirty="0" err="1"/>
              <a:t>Києва</a:t>
            </a:r>
            <a:r>
              <a:rPr lang="ru-RU" dirty="0"/>
              <a:t> на </a:t>
            </a:r>
            <a:r>
              <a:rPr lang="ru-RU" dirty="0" err="1"/>
              <a:t>місці</a:t>
            </a:r>
            <a:r>
              <a:rPr lang="ru-RU" dirty="0"/>
              <a:t> </a:t>
            </a:r>
            <a:r>
              <a:rPr lang="ru-RU" dirty="0" err="1"/>
              <a:t>колишньої</a:t>
            </a:r>
            <a:r>
              <a:rPr lang="ru-RU" dirty="0"/>
              <a:t> </a:t>
            </a:r>
            <a:r>
              <a:rPr lang="ru-RU" dirty="0" err="1"/>
              <a:t>Літньої</a:t>
            </a:r>
            <a:r>
              <a:rPr lang="ru-RU" dirty="0"/>
              <a:t> </a:t>
            </a:r>
            <a:r>
              <a:rPr lang="ru-RU" dirty="0" err="1"/>
              <a:t>естради</a:t>
            </a:r>
            <a:r>
              <a:rPr lang="ru-RU" dirty="0"/>
              <a:t>. </a:t>
            </a:r>
            <a:r>
              <a:rPr lang="ru-RU" dirty="0" err="1"/>
              <a:t>Сьогодні</a:t>
            </a:r>
            <a:r>
              <a:rPr lang="ru-RU" dirty="0"/>
              <a:t> </a:t>
            </a:r>
            <a:r>
              <a:rPr lang="ru-RU" dirty="0" err="1"/>
              <a:t>це</a:t>
            </a:r>
            <a:r>
              <a:rPr lang="ru-RU" dirty="0"/>
              <a:t> </a:t>
            </a:r>
            <a:r>
              <a:rPr lang="ru-RU" dirty="0" err="1"/>
              <a:t>місце</a:t>
            </a:r>
            <a:r>
              <a:rPr lang="ru-RU" dirty="0"/>
              <a:t> </a:t>
            </a:r>
            <a:r>
              <a:rPr lang="ru-RU" dirty="0" err="1"/>
              <a:t>вважається</a:t>
            </a:r>
            <a:r>
              <a:rPr lang="ru-RU" dirty="0"/>
              <a:t> </a:t>
            </a:r>
            <a:r>
              <a:rPr lang="ru-RU" dirty="0" err="1"/>
              <a:t>відмінним</a:t>
            </a:r>
            <a:r>
              <a:rPr lang="ru-RU" dirty="0"/>
              <a:t> </a:t>
            </a:r>
            <a:r>
              <a:rPr lang="ru-RU" dirty="0" err="1"/>
              <a:t>варіантом</a:t>
            </a:r>
            <a:r>
              <a:rPr lang="ru-RU" dirty="0"/>
              <a:t> для </a:t>
            </a:r>
            <a:r>
              <a:rPr lang="ru-RU" dirty="0" err="1"/>
              <a:t>прогулянок</a:t>
            </a:r>
            <a:r>
              <a:rPr lang="ru-RU" dirty="0"/>
              <a:t>, </a:t>
            </a:r>
            <a:r>
              <a:rPr lang="ru-RU" dirty="0" err="1"/>
              <a:t>оскільки</a:t>
            </a:r>
            <a:r>
              <a:rPr lang="ru-RU" dirty="0"/>
              <a:t> око </a:t>
            </a:r>
            <a:r>
              <a:rPr lang="ru-RU" dirty="0" err="1"/>
              <a:t>радують</a:t>
            </a:r>
            <a:r>
              <a:rPr lang="ru-RU" dirty="0"/>
              <a:t> </a:t>
            </a:r>
            <a:r>
              <a:rPr lang="ru-RU" dirty="0" err="1"/>
              <a:t>чудові</a:t>
            </a:r>
            <a:r>
              <a:rPr lang="ru-RU" dirty="0"/>
              <a:t> </a:t>
            </a:r>
            <a:r>
              <a:rPr lang="ru-RU" dirty="0" err="1"/>
              <a:t>зелені</a:t>
            </a:r>
            <a:r>
              <a:rPr lang="ru-RU" dirty="0"/>
              <a:t> </a:t>
            </a:r>
            <a:r>
              <a:rPr lang="ru-RU" dirty="0" err="1"/>
              <a:t>дніпровські</a:t>
            </a:r>
            <a:r>
              <a:rPr lang="ru-RU" dirty="0"/>
              <a:t> </a:t>
            </a:r>
            <a:r>
              <a:rPr lang="ru-RU" dirty="0" err="1"/>
              <a:t>схили</a:t>
            </a:r>
            <a:r>
              <a:rPr lang="ru-RU" dirty="0"/>
              <a:t> та </a:t>
            </a:r>
            <a:r>
              <a:rPr lang="ru-RU" dirty="0" err="1"/>
              <a:t>широченне</a:t>
            </a:r>
            <a:r>
              <a:rPr lang="ru-RU" dirty="0"/>
              <a:t> </a:t>
            </a:r>
            <a:r>
              <a:rPr lang="ru-RU" dirty="0" err="1"/>
              <a:t>блакитне</a:t>
            </a:r>
            <a:r>
              <a:rPr lang="ru-RU" dirty="0"/>
              <a:t> </a:t>
            </a:r>
            <a:r>
              <a:rPr lang="ru-RU" dirty="0" err="1"/>
              <a:t>плесо</a:t>
            </a:r>
            <a:r>
              <a:rPr lang="ru-RU" dirty="0"/>
              <a:t>, в </a:t>
            </a:r>
            <a:r>
              <a:rPr lang="ru-RU" dirty="0" err="1"/>
              <a:t>якому</a:t>
            </a:r>
            <a:r>
              <a:rPr lang="ru-RU" dirty="0"/>
              <a:t> в погожий день </a:t>
            </a:r>
            <a:r>
              <a:rPr lang="ru-RU" dirty="0" err="1"/>
              <a:t>відбивається</a:t>
            </a:r>
            <a:r>
              <a:rPr lang="ru-RU" dirty="0"/>
              <a:t> </a:t>
            </a:r>
            <a:r>
              <a:rPr lang="ru-RU" dirty="0" err="1"/>
              <a:t>ясне</a:t>
            </a:r>
            <a:r>
              <a:rPr lang="ru-RU" dirty="0"/>
              <a:t> </a:t>
            </a:r>
            <a:r>
              <a:rPr lang="ru-RU" dirty="0" err="1"/>
              <a:t>київське</a:t>
            </a:r>
            <a:r>
              <a:rPr lang="ru-RU" dirty="0"/>
              <a:t> небо. 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109728" indent="0">
              <a:buNone/>
            </a:pPr>
            <a:endParaRPr lang="ru-RU" dirty="0"/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844824"/>
            <a:ext cx="4685338" cy="3748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7029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Усипальниця родини </a:t>
            </a:r>
            <a:r>
              <a:rPr lang="uk-UA" dirty="0" err="1" smtClean="0"/>
              <a:t>Білевичів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/>
          <a:lstStyle/>
          <a:p>
            <a:endParaRPr lang="ru-RU" dirty="0" smtClean="0"/>
          </a:p>
          <a:p>
            <a:pPr algn="just"/>
            <a:r>
              <a:rPr lang="uk-UA" dirty="0" smtClean="0"/>
              <a:t>Усипальниця в селі </a:t>
            </a:r>
            <a:r>
              <a:rPr lang="uk-UA" dirty="0" err="1" smtClean="0"/>
              <a:t>Комендантівка</a:t>
            </a:r>
            <a:r>
              <a:rPr lang="uk-UA" dirty="0" smtClean="0"/>
              <a:t> була побудована офіцером російського флоту Олександром Дмитровичем </a:t>
            </a:r>
            <a:r>
              <a:rPr lang="uk-UA" dirty="0" err="1" smtClean="0"/>
              <a:t>Білевичем</a:t>
            </a:r>
            <a:r>
              <a:rPr lang="uk-UA" dirty="0" smtClean="0"/>
              <a:t>. Будівництво тривало 13 років. В якості будівельного матеріалу використовували гранітні блоки з місцевого кар'єру, а скріплювали розчином, в який замість води додавали кров щойно забитої худоби та білок курячих яєць. В ті часи вважалося, що саме завдяки такому розчину будівлі служитимуть вічно.</a:t>
            </a:r>
          </a:p>
          <a:p>
            <a:pPr algn="just"/>
            <a:r>
              <a:rPr lang="uk-UA" dirty="0" smtClean="0"/>
              <a:t>Створений з граніту чотиригранник досягає у висоту 15-ти метрів. Усипальниця має </a:t>
            </a:r>
            <a:r>
              <a:rPr lang="uk-UA" dirty="0" err="1" smtClean="0"/>
              <a:t>має</a:t>
            </a:r>
            <a:r>
              <a:rPr lang="uk-UA" dirty="0" smtClean="0"/>
              <a:t> 3 поверхи: зал з вівтарем та іконостасом, дзвіниця - на другому і хрест – на третьому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109728" indent="0">
              <a:buNone/>
            </a:pP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4741800" cy="3971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60111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ЛУБЕНСЬКА ШКОЛА №10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algn="just"/>
            <a:endParaRPr lang="ru-RU" sz="1600" dirty="0" smtClean="0"/>
          </a:p>
          <a:p>
            <a:pPr algn="just"/>
            <a:endParaRPr lang="ru-RU" sz="1600" dirty="0"/>
          </a:p>
          <a:p>
            <a:pPr algn="just"/>
            <a:r>
              <a:rPr lang="uk-UA" sz="1600" dirty="0" smtClean="0"/>
              <a:t>Шикарна будівля жіночого єпархіального училища прикрашає центр міста Лубни. Будівля побудована в 1907 р за проектом відомого архітектора, академіка архітектури О. </a:t>
            </a:r>
            <a:r>
              <a:rPr lang="uk-UA" sz="1600" dirty="0" err="1" smtClean="0"/>
              <a:t>Бекетова</a:t>
            </a:r>
            <a:r>
              <a:rPr lang="uk-UA" sz="1600" dirty="0" smtClean="0"/>
              <a:t> на кошти свічкового заводу єпархії. Училище розпочало роботу в наступному році. Зараз це Лубенська загальноосвітня школа № 10.</a:t>
            </a:r>
            <a:endParaRPr lang="uk-UA" sz="1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109728" indent="0">
              <a:buNone/>
            </a:pP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3" y="1556792"/>
            <a:ext cx="5160234" cy="4158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4924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4" name="Группа 4"/>
          <p:cNvGrpSpPr>
            <a:grpSpLocks/>
          </p:cNvGrpSpPr>
          <p:nvPr/>
        </p:nvGrpSpPr>
        <p:grpSpPr bwMode="auto">
          <a:xfrm>
            <a:off x="1946275" y="1257300"/>
            <a:ext cx="5310188" cy="2717800"/>
            <a:chOff x="1945984" y="1256627"/>
            <a:chExt cx="5310107" cy="2717721"/>
          </a:xfrm>
        </p:grpSpPr>
        <p:pic>
          <p:nvPicPr>
            <p:cNvPr id="5" name="Picture 2" descr="http://www.bookvoed.ru/files/1377/38/79/69.jpe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 rot="-1181050">
              <a:off x="1945984" y="1267740"/>
              <a:ext cx="1904971" cy="2695497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6" name="Picture 4" descr="http://mirknig.com/uploads/posts/2012-12/1356546963_titul_0082-small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 rot="1659666">
              <a:off x="5384457" y="1256627"/>
              <a:ext cx="1871634" cy="2717721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7" name="Picture 10" descr="http://intellect-invest.org.ua/content/userfiles/images/library/Astryab_Metodika_stereometr_194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977900"/>
            <a:ext cx="1944687" cy="26939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Місце для тексту 2"/>
          <p:cNvSpPr txBox="1">
            <a:spLocks/>
          </p:cNvSpPr>
          <p:nvPr/>
        </p:nvSpPr>
        <p:spPr bwMode="auto">
          <a:xfrm>
            <a:off x="992188" y="4365625"/>
            <a:ext cx="7200900" cy="1476375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sz="2800" dirty="0">
                <a:solidFill>
                  <a:schemeClr val="tx2"/>
                </a:solidFill>
              </a:rPr>
              <a:t> Автор понад 100 статей, підручників і методичних посібників по геометрії, алгебрі, арифметиці.</a:t>
            </a:r>
            <a:endParaRPr lang="ru-RU" sz="2800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ГЕРОЇ НЕ ВМИРАЮТЬ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pPr algn="just"/>
            <a:r>
              <a:rPr lang="uk-UA" sz="1600" dirty="0" smtClean="0"/>
              <a:t>В португальському місті Брага відбулося відкриття пам'ятника Героям Небесної Сотні . Пам’ятник встановлено в одному з центральних парків міста Браги. Монумент був споруджений за ініціативи та стараннями Дмитра Ткачука, української громади та за сприяння муніципалітету міста Браги. Архітектор – місцевий художник Фернандо Жорже.</a:t>
            </a:r>
            <a:endParaRPr lang="uk-UA" sz="1600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109728" indent="0">
              <a:buNone/>
            </a:pP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4704"/>
            <a:ext cx="4248472" cy="5915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785261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uk-UA" dirty="0" smtClean="0"/>
              <a:t>КОНКУРС «ВІДПОВІДНІСТЬ»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КУЛЯ</a:t>
            </a:r>
          </a:p>
          <a:p>
            <a:pPr marL="109728" indent="0">
              <a:buNone/>
            </a:pPr>
            <a:endParaRPr lang="uk-UA" dirty="0"/>
          </a:p>
          <a:p>
            <a:r>
              <a:rPr lang="uk-UA" dirty="0" smtClean="0"/>
              <a:t>КОНУС</a:t>
            </a:r>
          </a:p>
          <a:p>
            <a:pPr marL="109728" indent="0">
              <a:buNone/>
            </a:pPr>
            <a:endParaRPr lang="uk-UA" dirty="0" smtClean="0"/>
          </a:p>
          <a:p>
            <a:r>
              <a:rPr lang="uk-UA" dirty="0" smtClean="0"/>
              <a:t>ДУГА КОЛА</a:t>
            </a:r>
          </a:p>
          <a:p>
            <a:pPr marL="109728" indent="0">
              <a:buNone/>
            </a:pPr>
            <a:endParaRPr lang="uk-UA" dirty="0" smtClean="0"/>
          </a:p>
          <a:p>
            <a:r>
              <a:rPr lang="uk-UA" dirty="0" smtClean="0"/>
              <a:t>КУБ</a:t>
            </a:r>
          </a:p>
          <a:p>
            <a:pPr marL="109728" indent="0">
              <a:buNone/>
            </a:pPr>
            <a:endParaRPr lang="uk-UA" dirty="0" smtClean="0"/>
          </a:p>
          <a:p>
            <a:r>
              <a:rPr lang="uk-UA" dirty="0" smtClean="0"/>
              <a:t>ПІРАМІДА</a:t>
            </a:r>
          </a:p>
          <a:p>
            <a:pPr marL="109728" indent="0">
              <a:buNone/>
            </a:pPr>
            <a:endParaRPr lang="uk-UA" dirty="0" smtClean="0"/>
          </a:p>
          <a:p>
            <a:r>
              <a:rPr lang="uk-UA" dirty="0" smtClean="0"/>
              <a:t>ПРЯМОКУТНИЙ ПАРАЛЕЛЕПІПЕД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7" y="4077072"/>
            <a:ext cx="2113527" cy="1690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61" y="2222365"/>
            <a:ext cx="2078560" cy="173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021" y="2222365"/>
            <a:ext cx="2104335" cy="169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9468" y="2222365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solidFill>
                  <a:prstClr val="black"/>
                </a:solidFill>
              </a:rPr>
              <a:t>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68938" y="2228735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prstClr val="black"/>
                </a:solidFill>
              </a:rPr>
              <a:t>Б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9468" y="4165191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prstClr val="black"/>
                </a:solidFill>
              </a:rPr>
              <a:t>В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9431" y="4077072"/>
            <a:ext cx="1987550" cy="164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131840" y="4102991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Г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874663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dirty="0" err="1" smtClean="0"/>
              <a:t>Розв</a:t>
            </a:r>
            <a:r>
              <a:rPr lang="en-US" dirty="0" smtClean="0"/>
              <a:t>’</a:t>
            </a:r>
            <a:r>
              <a:rPr lang="uk-UA" dirty="0" err="1" smtClean="0"/>
              <a:t>язання</a:t>
            </a:r>
            <a:r>
              <a:rPr lang="uk-UA" dirty="0" smtClean="0"/>
              <a:t> до конкурсу «Відповідність»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ЦИЛІНДР                       Г</a:t>
            </a:r>
          </a:p>
          <a:p>
            <a:pPr marL="109728" indent="0">
              <a:buNone/>
            </a:pPr>
            <a:endParaRPr lang="uk-UA" dirty="0"/>
          </a:p>
          <a:p>
            <a:r>
              <a:rPr lang="uk-UA" dirty="0" smtClean="0"/>
              <a:t>КОНУС</a:t>
            </a:r>
          </a:p>
          <a:p>
            <a:pPr marL="109728" indent="0">
              <a:buNone/>
            </a:pPr>
            <a:endParaRPr lang="uk-UA" dirty="0" smtClean="0"/>
          </a:p>
          <a:p>
            <a:r>
              <a:rPr lang="uk-UA" dirty="0" smtClean="0"/>
              <a:t>ДУГА КОЛА                     В</a:t>
            </a:r>
          </a:p>
          <a:p>
            <a:pPr marL="109728" indent="0">
              <a:buNone/>
            </a:pPr>
            <a:endParaRPr lang="uk-UA" dirty="0" smtClean="0"/>
          </a:p>
          <a:p>
            <a:r>
              <a:rPr lang="uk-UA" dirty="0" smtClean="0"/>
              <a:t>КУБ</a:t>
            </a:r>
          </a:p>
          <a:p>
            <a:pPr marL="109728" indent="0">
              <a:buNone/>
            </a:pPr>
            <a:endParaRPr lang="uk-UA" dirty="0" smtClean="0"/>
          </a:p>
          <a:p>
            <a:r>
              <a:rPr lang="uk-UA" dirty="0" smtClean="0"/>
              <a:t>ПІРАМІДА                        А</a:t>
            </a:r>
          </a:p>
          <a:p>
            <a:pPr marL="109728" indent="0">
              <a:buNone/>
            </a:pPr>
            <a:endParaRPr lang="uk-UA" dirty="0" smtClean="0"/>
          </a:p>
          <a:p>
            <a:r>
              <a:rPr lang="uk-UA" dirty="0" smtClean="0"/>
              <a:t>ПРЯМОКУТНИЙ   ПАРАЛЕЛЕПІПЕД         Б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7" y="4077072"/>
            <a:ext cx="2113527" cy="16902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61" y="2222365"/>
            <a:ext cx="2078560" cy="17390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7021" y="2222365"/>
            <a:ext cx="2104335" cy="1696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89468" y="2222365"/>
            <a:ext cx="3401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>
                <a:solidFill>
                  <a:prstClr val="black"/>
                </a:solidFill>
              </a:rPr>
              <a:t>А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668938" y="2228735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prstClr val="black"/>
                </a:solidFill>
              </a:rPr>
              <a:t>Б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9468" y="4165191"/>
            <a:ext cx="33534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prstClr val="black"/>
                </a:solidFill>
              </a:rPr>
              <a:t>В</a:t>
            </a:r>
            <a:endParaRPr lang="ru-RU" dirty="0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1950" y="4077072"/>
            <a:ext cx="1989406" cy="1645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091125" y="4149944"/>
            <a:ext cx="3193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Г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184972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uk-UA" sz="4400" dirty="0" smtClean="0"/>
              <a:t>ДО НОВИХ ЗУСТРІЧЕЙ!</a:t>
            </a:r>
            <a:endParaRPr lang="ru-RU" sz="4400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09728" indent="0">
              <a:buNone/>
            </a:pP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060848"/>
            <a:ext cx="8568952" cy="4725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6500275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785786" y="1"/>
            <a:ext cx="7772400" cy="714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sng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Методичні ідеї ученого</a:t>
            </a:r>
            <a:endParaRPr kumimoji="0" lang="uk-UA" sz="4400" b="0" i="0" u="sng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Місце для тексту 2"/>
          <p:cNvSpPr txBox="1">
            <a:spLocks/>
          </p:cNvSpPr>
          <p:nvPr/>
        </p:nvSpPr>
        <p:spPr bwMode="auto">
          <a:xfrm>
            <a:off x="642910" y="714357"/>
            <a:ext cx="7786742" cy="5429288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Свідоме засвоєння теоретичного матеріалу;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Врахування психологічних особливостей учнів певного віку;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Уявні образи учня мають адекватно відповідати  його практичному досвіду 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Пошук, самостійні відкриття, дослідження 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1800" dirty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Необхідність дати учню можливість шляхом вправ над окремими, конкретними випадками зібрати необхідний матеріал, яким він буде оперувати шляхом логічних умовиводів </a:t>
            </a:r>
            <a:r>
              <a:rPr lang="uk-UA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Виховання в учнів звички до користування підручником: ”Треба прагнути до того, щоб учні в підручнику бачили знаряддя, яке допомагає засвоїти матеріал, опрацьований у класі під керівництвом учителя ”;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Наочність викладання, простота і чіткість;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Цікавий і жвавий виклад математики (задачі – оповідання, віршований виклад, математичні ігри);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Систематизація математичних задач .</a:t>
            </a:r>
          </a:p>
          <a:p>
            <a:pPr marL="342900" indent="-342900">
              <a:defRPr/>
            </a:pPr>
            <a:endParaRPr lang="uk-UA" sz="1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971550" y="981075"/>
            <a:ext cx="7772400" cy="136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800" b="0" i="0" u="sng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Основні принципи типізації задач </a:t>
            </a:r>
            <a:endParaRPr kumimoji="0" lang="uk-UA" sz="2800" b="0" i="0" u="sng" strike="noStrike" kern="1200" cap="all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Місце для тексту 2"/>
          <p:cNvSpPr txBox="1">
            <a:spLocks/>
          </p:cNvSpPr>
          <p:nvPr/>
        </p:nvSpPr>
        <p:spPr bwMode="auto">
          <a:xfrm>
            <a:off x="714349" y="1874838"/>
            <a:ext cx="7715303" cy="4105275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defRPr/>
            </a:pPr>
            <a:endParaRPr lang="uk-UA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1928802"/>
            <a:ext cx="7572428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Підготовка задачі;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Подання задач в певній послідовності 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Зв’язок  складової задачі з простими прикладами 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Побудова складової задачі з кількох типових;</a:t>
            </a:r>
          </a:p>
          <a:p>
            <a:pPr marL="342900" indent="-342900">
              <a:buFont typeface="Arial" pitchFamily="34" charset="0"/>
              <a:buChar char="•"/>
              <a:defRPr/>
            </a:pPr>
            <a:r>
              <a:rPr lang="uk-UA" sz="2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Добір задач з поступовим ускладненням їх математичного змісту.</a:t>
            </a:r>
            <a:endParaRPr lang="uk-UA" sz="28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тексту 2"/>
          <p:cNvSpPr txBox="1">
            <a:spLocks/>
          </p:cNvSpPr>
          <p:nvPr/>
        </p:nvSpPr>
        <p:spPr bwMode="auto">
          <a:xfrm>
            <a:off x="642910" y="1214422"/>
            <a:ext cx="3865562" cy="4102102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uk-UA" dirty="0" smtClean="0">
                <a:solidFill>
                  <a:schemeClr val="tx2"/>
                </a:solidFill>
              </a:rPr>
              <a:t>Увага, інтерес дітей можуть підтримуватись тільки тоді, коли вивчення буде узгоджене з дитячою природою, по суті своїй діяльною і творчою. Дитина за своєю природою є активним дослідником зовнішнього світу. Ось чому вивчення геометричних форм повинно бути побудоване на принципі самостійності і активності</a:t>
            </a:r>
          </a:p>
          <a:p>
            <a:pPr algn="r">
              <a:defRPr/>
            </a:pPr>
            <a:r>
              <a:rPr lang="uk-UA" dirty="0" smtClean="0">
                <a:solidFill>
                  <a:schemeClr val="tx2"/>
                </a:solidFill>
              </a:rPr>
              <a:t>О. М. </a:t>
            </a:r>
            <a:r>
              <a:rPr lang="uk-UA" dirty="0" err="1" smtClean="0">
                <a:solidFill>
                  <a:schemeClr val="tx2"/>
                </a:solidFill>
              </a:rPr>
              <a:t>Астряб</a:t>
            </a:r>
            <a:endParaRPr lang="uk-UA" dirty="0">
              <a:solidFill>
                <a:schemeClr val="tx2"/>
              </a:solidFill>
            </a:endParaRPr>
          </a:p>
        </p:txBody>
      </p:sp>
      <p:pic>
        <p:nvPicPr>
          <p:cNvPr id="5" name="Picture 5" descr="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500174"/>
            <a:ext cx="4392612" cy="3527425"/>
          </a:xfrm>
          <a:prstGeom prst="rect">
            <a:avLst/>
          </a:prstGeom>
          <a:ln/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Місце для тексту 2"/>
          <p:cNvSpPr txBox="1">
            <a:spLocks/>
          </p:cNvSpPr>
          <p:nvPr/>
        </p:nvSpPr>
        <p:spPr bwMode="auto">
          <a:xfrm>
            <a:off x="642911" y="714356"/>
            <a:ext cx="7786742" cy="5265757"/>
          </a:xfrm>
          <a:prstGeom prst="rect">
            <a:avLst/>
          </a:prstGeom>
          <a:solidFill>
            <a:schemeClr val="accent3"/>
          </a:solidFill>
          <a:ln w="38100">
            <a:solidFill>
              <a:schemeClr val="accent3">
                <a:lumMod val="50000"/>
              </a:schemeClr>
            </a:solidFill>
          </a:ln>
        </p:spPr>
        <p:txBody>
          <a:bodyPr anchor="b"/>
          <a:lstStyle>
            <a:lvl1pPr marL="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defRPr/>
            </a:pPr>
            <a:endParaRPr lang="uk-UA" sz="24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0"/>
            <a:ext cx="7772400" cy="1362075"/>
          </a:xfrm>
        </p:spPr>
        <p:txBody>
          <a:bodyPr/>
          <a:lstStyle/>
          <a:p>
            <a:r>
              <a:rPr lang="uk-UA" cap="none" dirty="0" smtClean="0">
                <a:latin typeface="Times New Roman" pitchFamily="18" charset="0"/>
                <a:cs typeface="Times New Roman" pitchFamily="18" charset="0"/>
              </a:rPr>
              <a:t>Перший конкурс. </a:t>
            </a:r>
            <a:br>
              <a:rPr lang="uk-UA" cap="none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cap="none" dirty="0" smtClean="0">
                <a:latin typeface="Times New Roman" pitchFamily="18" charset="0"/>
                <a:cs typeface="Times New Roman" pitchFamily="18" charset="0"/>
              </a:rPr>
              <a:t>Задача з підручника </a:t>
            </a:r>
            <a:r>
              <a:rPr lang="uk-UA" cap="none" dirty="0" err="1" smtClean="0">
                <a:latin typeface="Times New Roman" pitchFamily="18" charset="0"/>
                <a:cs typeface="Times New Roman" pitchFamily="18" charset="0"/>
              </a:rPr>
              <a:t>Астряба</a:t>
            </a:r>
            <a:endParaRPr lang="ru-RU" cap="none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214554"/>
            <a:ext cx="7635901" cy="3714775"/>
          </a:xfrm>
        </p:spPr>
        <p:txBody>
          <a:bodyPr anchor="t"/>
          <a:lstStyle/>
          <a:p>
            <a:pPr algn="just"/>
            <a:r>
              <a:rPr lang="uk-UA" sz="2800" i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Пекарня два рази випекла хліб. Вага хліба першої випічки так відноситься до ваги хліба другої випічки, як 5/6 : 1/2. Скільки борошна витрачено на випікання усього хліба, якщо припічка становить 25% взятого борошна і коли першого разу спекли хліба на 270 кг більше ніж другий раз.</a:t>
            </a:r>
            <a:endParaRPr lang="ru-RU" sz="28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060848"/>
            <a:ext cx="7772400" cy="2442195"/>
          </a:xfrm>
        </p:spPr>
        <p:txBody>
          <a:bodyPr/>
          <a:lstStyle/>
          <a:p>
            <a:pPr marL="45720" lvl="0" fontAlgn="auto">
              <a:spcBef>
                <a:spcPts val="300"/>
              </a:spcBef>
              <a:spcAft>
                <a:spcPts val="0"/>
              </a:spcAft>
            </a:pPr>
            <a:r>
              <a:rPr lang="uk-UA" sz="2100" b="0" cap="none" dirty="0" smtClean="0">
                <a:solidFill>
                  <a:srgbClr val="424456"/>
                </a:solidFill>
                <a:latin typeface="Georgia"/>
                <a:ea typeface="+mn-ea"/>
                <a:cs typeface="+mn-cs"/>
              </a:rPr>
              <a:t/>
            </a:r>
            <a:br>
              <a:rPr lang="uk-UA" sz="2100" b="0" cap="none" dirty="0" smtClean="0">
                <a:solidFill>
                  <a:srgbClr val="424456"/>
                </a:solidFill>
                <a:latin typeface="Georgia"/>
                <a:ea typeface="+mn-ea"/>
                <a:cs typeface="+mn-cs"/>
              </a:rPr>
            </a:br>
            <a:r>
              <a:rPr lang="uk-UA" sz="2100" b="0" cap="none" dirty="0">
                <a:solidFill>
                  <a:srgbClr val="424456"/>
                </a:solidFill>
                <a:latin typeface="Georgia"/>
                <a:ea typeface="+mn-ea"/>
                <a:cs typeface="+mn-cs"/>
              </a:rPr>
              <a:t/>
            </a:r>
            <a:br>
              <a:rPr lang="uk-UA" sz="2100" b="0" cap="none" dirty="0">
                <a:solidFill>
                  <a:srgbClr val="424456"/>
                </a:solidFill>
                <a:latin typeface="Georgia"/>
                <a:ea typeface="+mn-ea"/>
                <a:cs typeface="+mn-cs"/>
              </a:rPr>
            </a:br>
            <a:r>
              <a:rPr lang="uk-UA" sz="2100" b="0" cap="none" dirty="0" smtClean="0">
                <a:solidFill>
                  <a:srgbClr val="424456"/>
                </a:solidFill>
                <a:latin typeface="Georgia"/>
                <a:ea typeface="+mn-ea"/>
                <a:cs typeface="+mn-cs"/>
              </a:rPr>
              <a:t/>
            </a:r>
            <a:br>
              <a:rPr lang="uk-UA" sz="2100" b="0" cap="none" dirty="0" smtClean="0">
                <a:solidFill>
                  <a:srgbClr val="424456"/>
                </a:solidFill>
                <a:latin typeface="Georgia"/>
                <a:ea typeface="+mn-ea"/>
                <a:cs typeface="+mn-cs"/>
              </a:rPr>
            </a:br>
            <a:r>
              <a:rPr lang="uk-UA" sz="2100" b="0" cap="none" dirty="0" smtClean="0">
                <a:solidFill>
                  <a:srgbClr val="424456"/>
                </a:solidFill>
                <a:latin typeface="Georgia"/>
                <a:ea typeface="+mn-ea"/>
                <a:cs typeface="+mn-cs"/>
              </a:rPr>
              <a:t>Учасникам </a:t>
            </a:r>
            <a:r>
              <a:rPr lang="uk-UA" sz="2100" b="0" cap="none" dirty="0">
                <a:solidFill>
                  <a:srgbClr val="424456"/>
                </a:solidFill>
                <a:latin typeface="Georgia"/>
                <a:ea typeface="+mn-ea"/>
                <a:cs typeface="+mn-cs"/>
              </a:rPr>
              <a:t>тестування пропонується задумати будь-яке </a:t>
            </a:r>
            <a:r>
              <a:rPr lang="uk-UA" sz="2100" cap="none" dirty="0">
                <a:solidFill>
                  <a:srgbClr val="424456"/>
                </a:solidFill>
                <a:latin typeface="Georgia"/>
                <a:ea typeface="+mn-ea"/>
                <a:cs typeface="+mn-cs"/>
              </a:rPr>
              <a:t>непарне </a:t>
            </a:r>
            <a:r>
              <a:rPr lang="uk-UA" sz="2100" b="0" cap="none" dirty="0">
                <a:solidFill>
                  <a:srgbClr val="424456"/>
                </a:solidFill>
                <a:latin typeface="Georgia"/>
                <a:ea typeface="+mn-ea"/>
                <a:cs typeface="+mn-cs"/>
              </a:rPr>
              <a:t>число від 1 до 9:</a:t>
            </a:r>
            <a:br>
              <a:rPr lang="uk-UA" sz="2100" b="0" cap="none" dirty="0">
                <a:solidFill>
                  <a:srgbClr val="424456"/>
                </a:solidFill>
                <a:latin typeface="Georgia"/>
                <a:ea typeface="+mn-ea"/>
                <a:cs typeface="+mn-cs"/>
              </a:rPr>
            </a:br>
            <a:r>
              <a:rPr lang="uk-UA" sz="4400" b="0" cap="none" dirty="0">
                <a:solidFill>
                  <a:srgbClr val="424456"/>
                </a:solidFill>
                <a:latin typeface="Georgia"/>
                <a:ea typeface="+mn-ea"/>
                <a:cs typeface="+mn-cs"/>
              </a:rPr>
              <a:t>1      3      5      7       9</a:t>
            </a:r>
            <a:r>
              <a:rPr lang="ru-RU" sz="4400" b="0" cap="none" dirty="0">
                <a:solidFill>
                  <a:srgbClr val="424456"/>
                </a:solidFill>
                <a:latin typeface="Georgia"/>
                <a:ea typeface="+mn-ea"/>
                <a:cs typeface="+mn-cs"/>
              </a:rPr>
              <a:t/>
            </a:r>
            <a:br>
              <a:rPr lang="ru-RU" sz="4400" b="0" cap="none" dirty="0">
                <a:solidFill>
                  <a:srgbClr val="424456"/>
                </a:solidFill>
                <a:latin typeface="Georgia"/>
                <a:ea typeface="+mn-ea"/>
                <a:cs typeface="+mn-cs"/>
              </a:rPr>
            </a:b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83568" y="1124744"/>
            <a:ext cx="7772400" cy="1500187"/>
          </a:xfrm>
        </p:spPr>
        <p:txBody>
          <a:bodyPr/>
          <a:lstStyle/>
          <a:p>
            <a:pPr algn="ctr"/>
            <a:r>
              <a:rPr lang="uk-UA" sz="4400" dirty="0">
                <a:solidFill>
                  <a:srgbClr val="00B050"/>
                </a:solidFill>
              </a:rPr>
              <a:t>ТЕСТ «ГЕНІЙ»</a:t>
            </a:r>
            <a:br>
              <a:rPr lang="uk-UA" sz="4400" dirty="0">
                <a:solidFill>
                  <a:srgbClr val="00B050"/>
                </a:solidFill>
              </a:rPr>
            </a:br>
            <a:endParaRPr lang="uk-UA" sz="4400" dirty="0"/>
          </a:p>
        </p:txBody>
      </p:sp>
    </p:spTree>
    <p:extLst>
      <p:ext uri="{BB962C8B-B14F-4D97-AF65-F5344CB8AC3E}">
        <p14:creationId xmlns="" xmlns:p14="http://schemas.microsoft.com/office/powerpoint/2010/main" val="3783425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916832"/>
            <a:ext cx="7772400" cy="1362075"/>
          </a:xfrm>
        </p:spPr>
        <p:txBody>
          <a:bodyPr/>
          <a:lstStyle/>
          <a:p>
            <a:pPr marL="109728" lvl="0" fontAlgn="auto">
              <a:spcBef>
                <a:spcPts val="300"/>
              </a:spcBef>
              <a:spcAft>
                <a:spcPts val="0"/>
              </a:spcAft>
            </a:pP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Одиницю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називають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генії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. На думку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психологів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ці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люди –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справжні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дослідники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. Справу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починають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із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самого початку, в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дослідженні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проявляють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старанність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і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допитливість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. Та,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що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дуже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важливо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,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обов’язково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доводять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справу до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логічного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 </a:t>
            </a:r>
            <a:r>
              <a:rPr lang="ru-RU" sz="2800" b="0" cap="none" dirty="0" err="1">
                <a:solidFill>
                  <a:prstClr val="black"/>
                </a:solidFill>
                <a:latin typeface="Georgia"/>
                <a:ea typeface="+mn-ea"/>
                <a:cs typeface="+mn-cs"/>
              </a:rPr>
              <a:t>завершення</a:t>
            </a:r>
            <a: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  <a:t>.    </a:t>
            </a:r>
            <a:br>
              <a:rPr lang="ru-RU" sz="2800" b="0" cap="none" dirty="0">
                <a:solidFill>
                  <a:prstClr val="black"/>
                </a:solidFill>
                <a:latin typeface="Georgia"/>
                <a:ea typeface="+mn-ea"/>
                <a:cs typeface="+mn-cs"/>
              </a:rPr>
            </a:br>
            <a:endParaRPr lang="uk-UA" dirty="0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611560" y="980729"/>
            <a:ext cx="7772400" cy="864096"/>
          </a:xfrm>
        </p:spPr>
        <p:txBody>
          <a:bodyPr/>
          <a:lstStyle/>
          <a:p>
            <a:r>
              <a:rPr lang="uk-UA" sz="4000" dirty="0">
                <a:solidFill>
                  <a:srgbClr val="424456"/>
                </a:solidFill>
                <a:latin typeface="Trebuchet MS"/>
                <a:ea typeface="+mj-ea"/>
                <a:cs typeface="+mj-cs"/>
              </a:rPr>
              <a:t>Ваше число - 1</a:t>
            </a:r>
            <a:endParaRPr lang="uk-UA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509120"/>
            <a:ext cx="2786063" cy="185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048564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3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4_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Тема12</Template>
  <TotalTime>374</TotalTime>
  <Words>869</Words>
  <Application>Microsoft Office PowerPoint</Application>
  <PresentationFormat>Экран (4:3)</PresentationFormat>
  <Paragraphs>118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6</vt:i4>
      </vt:variant>
      <vt:variant>
        <vt:lpstr>Заголовки слайдов</vt:lpstr>
      </vt:variant>
      <vt:variant>
        <vt:i4>33</vt:i4>
      </vt:variant>
    </vt:vector>
  </HeadingPairs>
  <TitlesOfParts>
    <vt:vector size="39" baseType="lpstr">
      <vt:lpstr>Тема12</vt:lpstr>
      <vt:lpstr>Городская</vt:lpstr>
      <vt:lpstr>1_Городская</vt:lpstr>
      <vt:lpstr>2_Городская</vt:lpstr>
      <vt:lpstr>3_Городская</vt:lpstr>
      <vt:lpstr>4_Городская</vt:lpstr>
      <vt:lpstr>Математичний турнір “Нащадки Олександра Матвійовича Астряба”</vt:lpstr>
      <vt:lpstr>Слайд 2</vt:lpstr>
      <vt:lpstr>Слайд 3</vt:lpstr>
      <vt:lpstr>Слайд 4</vt:lpstr>
      <vt:lpstr>Слайд 5</vt:lpstr>
      <vt:lpstr>Слайд 6</vt:lpstr>
      <vt:lpstr>Перший конкурс.  Задача з підручника Астряба</vt:lpstr>
      <vt:lpstr>   Учасникам тестування пропонується задумати будь-яке непарне число від 1 до 9: 1      3      5      7       9 </vt:lpstr>
      <vt:lpstr>Одиницю називають генії. На думку психологів, ці люди – справжні дослідники. Справу починають із самого початку, в дослідженні проявляють старанність і допитливість. Та, що дуже важливо, обов’язково доводять справу до логічного завершення.     </vt:lpstr>
      <vt:lpstr>3 та 7 обирають ті, чиї здібності і таланти не лежать на поверхні. Тобто, людина в постійному пошуку, довго не може обрати улюбленого напрямку розвитку, не виявилися нахили. У вас іще все попереду. Поекспериментуйте, можливо ви геніальний перукар, чи мультиплікатор-анімаліст!  </vt:lpstr>
      <vt:lpstr>5 – обирають ті, яких можна вважати прототипом «Іванка-дурня». Ці люди настільки творчі та гармонійні, що не потребують співбесідників, масових розваг. Вони самодостатні і самі можуть себе розважити. В яку халепу не потраплять – найчастіше виходять «сухими з води».</vt:lpstr>
      <vt:lpstr>9 – люди, які схильні до авантюр, пригод а також, в більшості, оригінальні і прагнуть бути не схожими на оточуючих. У вас велике майбутнє (а може, й сучасне)!  Тільки не захопіться…  </vt:lpstr>
      <vt:lpstr>Слайд 13</vt:lpstr>
      <vt:lpstr>фізкультхвилинка</vt:lpstr>
      <vt:lpstr>«ПІДКАЗКА»</vt:lpstr>
      <vt:lpstr>фізкультхвилинка</vt:lpstr>
      <vt:lpstr>«МАТЕМАТИЧНА МОЗАЇКА»</vt:lpstr>
      <vt:lpstr>Знайти невідомі слова, вирази</vt:lpstr>
      <vt:lpstr>Слайд 19</vt:lpstr>
      <vt:lpstr>Який квадратний тричлен слід вибрати?</vt:lpstr>
      <vt:lpstr>Який графік з п’яти вибрати?</vt:lpstr>
      <vt:lpstr>Слайд 22</vt:lpstr>
      <vt:lpstr>Слайд 23</vt:lpstr>
      <vt:lpstr>Слайд 24</vt:lpstr>
      <vt:lpstr>Слайд 25</vt:lpstr>
      <vt:lpstr>«ВІДПОВІДНІСТЬ»</vt:lpstr>
      <vt:lpstr>ВЕСЕЛКА У КИЇВІ</vt:lpstr>
      <vt:lpstr>Усипальниця родини Білевичів</vt:lpstr>
      <vt:lpstr>ЛУБЕНСЬКА ШКОЛА №10</vt:lpstr>
      <vt:lpstr>ГЕРОЇ НЕ ВМИРАЮТЬ</vt:lpstr>
      <vt:lpstr>КОНКУРС «ВІДПОВІДНІСТЬ»</vt:lpstr>
      <vt:lpstr>Розв’язання до конкурсу «Відповідність»</vt:lpstr>
      <vt:lpstr>ДО НОВИХ ЗУСТРІЧЕЙ!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Математичний турнір “Нащадки Астряба”</dc:title>
  <dc:creator>Misha</dc:creator>
  <cp:lastModifiedBy>user</cp:lastModifiedBy>
  <cp:revision>43</cp:revision>
  <dcterms:created xsi:type="dcterms:W3CDTF">2016-11-18T17:51:37Z</dcterms:created>
  <dcterms:modified xsi:type="dcterms:W3CDTF">2017-12-28T15:48:21Z</dcterms:modified>
</cp:coreProperties>
</file>