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8" r:id="rId7"/>
    <p:sldId id="277" r:id="rId8"/>
    <p:sldId id="281" r:id="rId9"/>
    <p:sldId id="260" r:id="rId10"/>
    <p:sldId id="261" r:id="rId11"/>
    <p:sldId id="262" r:id="rId12"/>
    <p:sldId id="263" r:id="rId13"/>
    <p:sldId id="264" r:id="rId14"/>
    <p:sldId id="265" r:id="rId15"/>
    <p:sldId id="283" r:id="rId16"/>
    <p:sldId id="267" r:id="rId17"/>
    <p:sldId id="280" r:id="rId18"/>
    <p:sldId id="284" r:id="rId19"/>
    <p:sldId id="272" r:id="rId20"/>
    <p:sldId id="273" r:id="rId21"/>
    <p:sldId id="279" r:id="rId22"/>
    <p:sldId id="274" r:id="rId23"/>
    <p:sldId id="275" r:id="rId24"/>
    <p:sldId id="285" r:id="rId25"/>
    <p:sldId id="276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58" d="100"/>
          <a:sy n="58" d="100"/>
        </p:scale>
        <p:origin x="-102" y="-3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57" r:id="rId10"/>
    <p:sldLayoutId id="2147483663" r:id="rId11"/>
    <p:sldLayoutId id="2147483664" r:id="rId12"/>
    <p:sldLayoutId id="2147483665" r:id="rId13"/>
    <p:sldLayoutId id="2147483668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7" Type="http://schemas.openxmlformats.org/officeDocument/2006/relationships/image" Target="../media/image12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olimp.ippo.kubg.edu.ua/wp-content/uploads/2014/02/213_front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8675" y="7938"/>
            <a:ext cx="6701050" cy="493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4" name="Объект 3" descr="http://uspeha-vam.ru/wp-content/uploads/2014/02/fizika.jpg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5575" y="2776777"/>
            <a:ext cx="3138984" cy="3919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80502" y="1964222"/>
            <a:ext cx="8625385" cy="2421464"/>
          </a:xfrm>
        </p:spPr>
        <p:txBody>
          <a:bodyPr>
            <a:normAutofit/>
          </a:bodyPr>
          <a:lstStyle/>
          <a:p>
            <a:r>
              <a:rPr lang="uk-UA" sz="6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 СВІТІ </a:t>
            </a:r>
            <a:r>
              <a:rPr lang="uk-UA" sz="7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ФІЗИКИ</a:t>
            </a:r>
            <a:endParaRPr lang="ru-RU" sz="7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Рисунок 5" descr="https://encrypted-tbn0.gstatic.com/images?q=tbn:ANd9GcQdCfwjAGR8PGH3utxnMYDmc7_eo_75UC1UGQ_S3Qx_ZkBf2uA-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8652" y="4271749"/>
            <a:ext cx="4158746" cy="23883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0" name="AutoShape 2" descr="https://encrypted-tbn3.gstatic.com/images?q=tbn:ANd9GcSay8MThLda-MXHsxGyIu6Fc-ICfSsfxZssrQR38vFslJ-8KoaVSQ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AutoShape 4" descr="https://encrypted-tbn3.gstatic.com/images?q=tbn:ANd9GcSay8MThLda-MXHsxGyIu6Fc-ICfSsfxZssrQR38vFslJ-8KoaVSQ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AutoShape 6" descr="https://encrypted-tbn3.gstatic.com/images?q=tbn:ANd9GcSay8MThLda-MXHsxGyIu6Fc-ICfSsfxZssrQR38vFslJ-8KoaVSQ"/>
          <p:cNvSpPr>
            <a:spLocks noChangeAspect="1" noChangeArrowheads="1"/>
          </p:cNvSpPr>
          <p:nvPr/>
        </p:nvSpPr>
        <p:spPr bwMode="auto">
          <a:xfrm>
            <a:off x="460375" y="160337"/>
            <a:ext cx="1218300" cy="1218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23507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ФІЗИКА В КАЗКАХ</a:t>
            </a:r>
            <a:endParaRPr lang="ru-RU" sz="6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2142067"/>
            <a:ext cx="10791966" cy="36491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5400" b="1" dirty="0" smtClean="0">
                <a:solidFill>
                  <a:srgbClr val="FFFF00"/>
                </a:solidFill>
                <a:cs typeface="Aharoni" panose="02010803020104030203" pitchFamily="2" charset="-79"/>
              </a:rPr>
              <a:t>У якій українській народній казці доведено, що сила тертя кочення менша за силу тертя ковзання ?</a:t>
            </a:r>
            <a:endParaRPr lang="ru-RU" sz="5400" b="1" dirty="0">
              <a:solidFill>
                <a:srgbClr val="FFFF00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3764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kampot.org.ua/ua_kazku/uploads/posts/2013-12/1388347870_kolobok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0621" y="614150"/>
            <a:ext cx="6045958" cy="570476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321298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4872251"/>
            <a:ext cx="10805614" cy="1869743"/>
          </a:xfrm>
        </p:spPr>
        <p:txBody>
          <a:bodyPr/>
          <a:lstStyle/>
          <a:p>
            <a:pPr marL="0" indent="0">
              <a:buNone/>
            </a:pPr>
            <a:r>
              <a:rPr lang="uk-UA" dirty="0" smtClean="0">
                <a:solidFill>
                  <a:srgbClr val="FF0000"/>
                </a:solidFill>
              </a:rPr>
              <a:t> </a:t>
            </a:r>
            <a:endParaRPr lang="ru-RU" sz="4400" b="1" dirty="0">
              <a:solidFill>
                <a:srgbClr val="92D050"/>
              </a:solidFill>
              <a:cs typeface="Aharoni" panose="02010803020104030203" pitchFamily="2" charset="-79"/>
            </a:endParaRPr>
          </a:p>
        </p:txBody>
      </p:sp>
      <p:pic>
        <p:nvPicPr>
          <p:cNvPr id="4" name="Рисунок 3" descr="http://religious-life.ru/wp-content/uploads/2012/10/baba-yaga.jpg"/>
          <p:cNvPicPr/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896" y="497124"/>
            <a:ext cx="6782936" cy="5917324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91886" y="2265528"/>
            <a:ext cx="411187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000" b="1" dirty="0">
                <a:solidFill>
                  <a:srgbClr val="FFFF00"/>
                </a:solidFill>
              </a:rPr>
              <a:t>Який тип </a:t>
            </a:r>
            <a:r>
              <a:rPr lang="uk-UA" sz="4000" b="1" dirty="0" smtClean="0">
                <a:solidFill>
                  <a:srgbClr val="FFFF00"/>
                </a:solidFill>
              </a:rPr>
              <a:t>двигуна використовує </a:t>
            </a:r>
            <a:r>
              <a:rPr lang="uk-UA" sz="4000" b="1" dirty="0">
                <a:solidFill>
                  <a:srgbClr val="FFFF00"/>
                </a:solidFill>
              </a:rPr>
              <a:t>Баба Яга в своєму літальному апараті?</a:t>
            </a:r>
            <a:endParaRPr lang="ru-RU" sz="40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17117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696432" cy="1456267"/>
          </a:xfrm>
        </p:spPr>
        <p:txBody>
          <a:bodyPr>
            <a:normAutofit/>
          </a:bodyPr>
          <a:lstStyle/>
          <a:p>
            <a:pPr algn="ctr"/>
            <a:r>
              <a:rPr lang="uk-UA" sz="6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ФІЗИКА В КАЗКАХ</a:t>
            </a:r>
            <a:endParaRPr lang="ru-RU" sz="6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2142067"/>
            <a:ext cx="10286999" cy="364913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5400" b="1" dirty="0" smtClean="0">
                <a:solidFill>
                  <a:srgbClr val="FFFF00"/>
                </a:solidFill>
                <a:cs typeface="Aharoni" panose="02010803020104030203" pitchFamily="2" charset="-79"/>
              </a:rPr>
              <a:t>В якій українській народній казці підтверджується третій закон Ньютона, що  на кожну дію є протидія?</a:t>
            </a:r>
            <a:endParaRPr lang="ru-RU" sz="5400" b="1" dirty="0">
              <a:solidFill>
                <a:srgbClr val="FFFF00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176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nashamama.com/uploads/images/default/1374402384-3f3b5f57f15538631466f6180fd614b5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528" y="541361"/>
            <a:ext cx="7942997" cy="58321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719454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408214"/>
            <a:ext cx="10131425" cy="1657653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ФІЗИКА В КАЗКАХ</a:t>
            </a:r>
            <a:endParaRPr lang="ru-RU" sz="6000" dirty="0"/>
          </a:p>
        </p:txBody>
      </p:sp>
      <p:pic>
        <p:nvPicPr>
          <p:cNvPr id="4" name="Объект 3" descr="http://detskiychas.ru/wp-content/uploads/2014/12/lisa_i_volk_skazka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086" y="1779814"/>
            <a:ext cx="5894614" cy="4310743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7168243" y="2073729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Я</a:t>
            </a:r>
            <a:r>
              <a:rPr lang="uk-UA" sz="3200" b="1" dirty="0" err="1" smtClean="0"/>
              <a:t>кі</a:t>
            </a:r>
            <a:r>
              <a:rPr lang="uk-UA" sz="3200" b="1" dirty="0" smtClean="0"/>
              <a:t> фазові переходи відбуваються </a:t>
            </a:r>
            <a:r>
              <a:rPr lang="uk-UA" sz="3200" b="1" dirty="0" smtClean="0"/>
              <a:t>, </a:t>
            </a:r>
            <a:r>
              <a:rPr lang="uk-UA" sz="3200" b="1" dirty="0" smtClean="0"/>
              <a:t>поки </a:t>
            </a:r>
            <a:r>
              <a:rPr lang="uk-UA" sz="3200" b="1" dirty="0" err="1" smtClean="0"/>
              <a:t>“мерзне</a:t>
            </a:r>
            <a:r>
              <a:rPr lang="uk-UA" sz="3200" b="1" dirty="0" smtClean="0"/>
              <a:t> вовчий </a:t>
            </a:r>
            <a:r>
              <a:rPr lang="uk-UA" sz="3200" b="1" dirty="0" err="1" smtClean="0"/>
              <a:t>хвіст”</a:t>
            </a:r>
            <a:r>
              <a:rPr lang="uk-UA" sz="3200" b="1" dirty="0" smtClean="0"/>
              <a:t>?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848140" cy="1456267"/>
          </a:xfrm>
        </p:spPr>
        <p:txBody>
          <a:bodyPr>
            <a:normAutofit/>
          </a:bodyPr>
          <a:lstStyle/>
          <a:p>
            <a:pPr algn="ctr"/>
            <a:r>
              <a:rPr lang="uk-UA" sz="6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ФІЗИКИ жартують</a:t>
            </a:r>
            <a:endParaRPr lang="ru-RU" sz="6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Рисунок 4" descr="http://www.vsluh.ru/system/post_images/original/260/260218/%D0%92%D0%BE%D0%B4%D0%B0.jpg?135892705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" y="1915740"/>
            <a:ext cx="3370997" cy="33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all-fizika.com/images/veselaya_fizik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6907" y="3780430"/>
            <a:ext cx="2879678" cy="276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varta.kharkov.ua/content/documents/10894/1089370/thumb-main-210x210-3b3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5469" y="1863676"/>
            <a:ext cx="4248472" cy="4337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32911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1959429"/>
            <a:ext cx="10505363" cy="3831771"/>
          </a:xfrm>
        </p:spPr>
        <p:txBody>
          <a:bodyPr/>
          <a:lstStyle/>
          <a:p>
            <a:pPr marL="0" indent="0" algn="just">
              <a:buNone/>
            </a:pPr>
            <a:r>
              <a:rPr lang="uk-UA" sz="3200" b="1" dirty="0" smtClean="0">
                <a:solidFill>
                  <a:srgbClr val="FFFF00"/>
                </a:solidFill>
              </a:rPr>
              <a:t>	</a:t>
            </a:r>
            <a:r>
              <a:rPr lang="uk-UA" sz="3600" b="1" i="1" dirty="0" smtClean="0">
                <a:solidFill>
                  <a:srgbClr val="FFFF00"/>
                </a:solidFill>
              </a:rPr>
              <a:t>Теорія </a:t>
            </a:r>
            <a:r>
              <a:rPr lang="uk-UA" sz="3600" b="1" i="1" dirty="0">
                <a:solidFill>
                  <a:srgbClr val="FFFF00"/>
                </a:solidFill>
              </a:rPr>
              <a:t>- це коли все відомо, але нічого не працює. Практика – це коли все працює, але ніхто не знає чому. Ми ж об’єднуємо теорію і практику: нічого не працює … і ніхто не знає чому</a:t>
            </a:r>
            <a:r>
              <a:rPr lang="uk-UA" sz="3600" b="1" i="1" dirty="0" smtClean="0">
                <a:solidFill>
                  <a:srgbClr val="FFFF00"/>
                </a:solidFill>
              </a:rPr>
              <a:t>!  </a:t>
            </a:r>
          </a:p>
          <a:p>
            <a:pPr marL="0" indent="0" algn="just">
              <a:buNone/>
            </a:pPr>
            <a:r>
              <a:rPr lang="uk-UA" sz="3600" b="1" i="1" dirty="0">
                <a:solidFill>
                  <a:srgbClr val="FFFF00"/>
                </a:solidFill>
              </a:rPr>
              <a:t> </a:t>
            </a:r>
            <a:r>
              <a:rPr lang="uk-UA" sz="3600" b="1" i="1" dirty="0" smtClean="0">
                <a:solidFill>
                  <a:srgbClr val="FFFF00"/>
                </a:solidFill>
              </a:rPr>
              <a:t>                                                                         </a:t>
            </a:r>
            <a:r>
              <a:rPr lang="uk-UA" sz="3600" b="1" i="1" dirty="0" err="1" smtClean="0">
                <a:solidFill>
                  <a:srgbClr val="FFFF00"/>
                </a:solidFill>
              </a:rPr>
              <a:t>А.Ейнштейн</a:t>
            </a:r>
            <a:r>
              <a:rPr lang="uk-UA" sz="3600" b="1" i="1" dirty="0" smtClean="0">
                <a:solidFill>
                  <a:srgbClr val="FFFF00"/>
                </a:solidFill>
              </a:rPr>
              <a:t>                                                                                           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57201" y="832757"/>
            <a:ext cx="100747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ФІЗИКИ ЖАРТУЮТЬ</a:t>
            </a:r>
            <a:endParaRPr lang="ru-RU" sz="6000" dirty="0"/>
          </a:p>
        </p:txBody>
      </p:sp>
    </p:spTree>
    <p:extLst>
      <p:ext uri="{BB962C8B-B14F-4D97-AF65-F5344CB8AC3E}">
        <p14:creationId xmlns="" xmlns:p14="http://schemas.microsoft.com/office/powerpoint/2010/main" val="1257674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996043"/>
            <a:ext cx="10131425" cy="1257300"/>
          </a:xfrm>
        </p:spPr>
        <p:txBody>
          <a:bodyPr>
            <a:noAutofit/>
          </a:bodyPr>
          <a:lstStyle/>
          <a:p>
            <a:pPr algn="ctr"/>
            <a:r>
              <a:rPr lang="uk-UA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ФІЗИКИ ЖАРТУЮТЬ</a:t>
            </a:r>
            <a:r>
              <a:rPr lang="ru-RU" sz="6000" dirty="0" smtClean="0"/>
              <a:t/>
            </a:r>
            <a:br>
              <a:rPr lang="ru-RU" sz="6000" dirty="0" smtClean="0"/>
            </a:br>
            <a:endParaRPr lang="ru-RU" sz="6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1" y="2142067"/>
            <a:ext cx="10564585" cy="364913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4400" b="1" i="1" dirty="0" smtClean="0">
                <a:solidFill>
                  <a:srgbClr val="FFFF00"/>
                </a:solidFill>
              </a:rPr>
              <a:t>Науки поділяються на дві групи: </a:t>
            </a:r>
          </a:p>
          <a:p>
            <a:pPr algn="ctr">
              <a:buNone/>
            </a:pPr>
            <a:r>
              <a:rPr lang="uk-UA" sz="4400" b="1" i="1" dirty="0" smtClean="0">
                <a:solidFill>
                  <a:srgbClr val="FFFF00"/>
                </a:solidFill>
              </a:rPr>
              <a:t>на фізику і збирання марок.</a:t>
            </a:r>
          </a:p>
          <a:p>
            <a:pPr algn="ctr">
              <a:buNone/>
            </a:pPr>
            <a:r>
              <a:rPr lang="uk-UA" sz="4400" b="1" i="1" dirty="0" smtClean="0">
                <a:solidFill>
                  <a:srgbClr val="FFFF00"/>
                </a:solidFill>
              </a:rPr>
              <a:t>                                           Е.Резерфорд.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0" y="832513"/>
            <a:ext cx="8280779" cy="390326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uk-UA" sz="4800" b="1" dirty="0" smtClean="0">
                <a:solidFill>
                  <a:srgbClr val="FFC000"/>
                </a:solidFill>
              </a:rPr>
              <a:t> Директор коледжу спіймала студента Васю на місці паління. Що заважає Васі розлетітися на молекули і зникнути з поля зору директора?</a:t>
            </a:r>
            <a:endParaRPr lang="ru-RU" sz="4800" b="1" dirty="0">
              <a:solidFill>
                <a:srgbClr val="FFC000"/>
              </a:solidFill>
            </a:endParaRPr>
          </a:p>
        </p:txBody>
      </p:sp>
      <p:pic>
        <p:nvPicPr>
          <p:cNvPr id="6" name="Рисунок 5" descr="http://yeslovegod.com/_ph/25/2/536073625.jpg"/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059" t="484" r="8057" b="36078"/>
          <a:stretch/>
        </p:blipFill>
        <p:spPr bwMode="auto">
          <a:xfrm>
            <a:off x="562970" y="4053385"/>
            <a:ext cx="1893627" cy="22928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4" name="Рисунок 3" descr="Результат пошуку зображень за запитом &quot;куріння вбиває&quot;"/>
          <p:cNvPicPr/>
          <p:nvPr/>
        </p:nvPicPr>
        <p:blipFill>
          <a:blip r:embed="rId3" cstate="print"/>
          <a:srcRect l="59770"/>
          <a:stretch>
            <a:fillRect/>
          </a:stretch>
        </p:blipFill>
        <p:spPr bwMode="auto">
          <a:xfrm>
            <a:off x="8966579" y="1583141"/>
            <a:ext cx="2771489" cy="4763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216392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2263" y="982639"/>
            <a:ext cx="11095630" cy="480856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54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ФІЗИКА ― ЦЕ НАУКА, </a:t>
            </a:r>
          </a:p>
          <a:p>
            <a:pPr marL="0" indent="0" algn="ctr">
              <a:buNone/>
            </a:pPr>
            <a:r>
              <a:rPr lang="uk-UA" sz="54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ЩО ВІДПОВІДАЄ НА ЗАПИТАННЯ «ЧОМУ?»</a:t>
            </a:r>
          </a:p>
          <a:p>
            <a:pPr marL="0" indent="0" algn="ctr">
              <a:buNone/>
            </a:pPr>
            <a:r>
              <a:rPr lang="uk-UA" sz="48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                       Р. </a:t>
            </a:r>
            <a:r>
              <a:rPr lang="uk-UA" sz="4800" dirty="0" err="1" smtClean="0">
                <a:solidFill>
                  <a:srgbClr val="FFC000"/>
                </a:solidFill>
                <a:latin typeface="Arial Black" panose="020B0A04020102020204" pitchFamily="34" charset="0"/>
              </a:rPr>
              <a:t>Фейнман</a:t>
            </a:r>
            <a:endParaRPr lang="ru-RU" sz="4800" dirty="0">
              <a:solidFill>
                <a:srgbClr val="FFC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506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92824" y="764274"/>
            <a:ext cx="825689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uk-UA" sz="3200" b="1" dirty="0">
                <a:solidFill>
                  <a:srgbClr val="FFFF00"/>
                </a:solidFill>
              </a:rPr>
              <a:t>Студент ЧПК Петя їхав поїздом до бабусі. </a:t>
            </a:r>
            <a:endParaRPr lang="uk-UA" sz="3200" b="1" dirty="0" smtClean="0">
              <a:solidFill>
                <a:srgbClr val="FFFF00"/>
              </a:solidFill>
            </a:endParaRPr>
          </a:p>
          <a:p>
            <a:pPr lvl="0"/>
            <a:r>
              <a:rPr lang="uk-UA" sz="3200" b="1" dirty="0" smtClean="0">
                <a:solidFill>
                  <a:srgbClr val="FFFF00"/>
                </a:solidFill>
              </a:rPr>
              <a:t>Всю </a:t>
            </a:r>
            <a:r>
              <a:rPr lang="uk-UA" sz="3200" b="1" dirty="0">
                <a:solidFill>
                  <a:srgbClr val="FFFF00"/>
                </a:solidFill>
              </a:rPr>
              <a:t>дорогу над ним знущалися два невідомі йому явища. </a:t>
            </a:r>
            <a:r>
              <a:rPr lang="uk-UA" sz="3600" b="1" dirty="0">
                <a:solidFill>
                  <a:srgbClr val="FFFF00"/>
                </a:solidFill>
              </a:rPr>
              <a:t>Одне</a:t>
            </a:r>
            <a:r>
              <a:rPr lang="uk-UA" sz="3200" b="1" dirty="0">
                <a:solidFill>
                  <a:srgbClr val="FFFF00"/>
                </a:solidFill>
              </a:rPr>
              <a:t> при кожній зупинці штовхало Петю вперед, а інше, коли вагон рушав – </a:t>
            </a:r>
            <a:r>
              <a:rPr lang="uk-UA" sz="3200" b="1" dirty="0" smtClean="0">
                <a:solidFill>
                  <a:srgbClr val="FFFF00"/>
                </a:solidFill>
              </a:rPr>
              <a:t>штовхало </a:t>
            </a:r>
            <a:r>
              <a:rPr lang="uk-UA" sz="3200" b="1" dirty="0">
                <a:solidFill>
                  <a:srgbClr val="FFFF00"/>
                </a:solidFill>
              </a:rPr>
              <a:t>назад. </a:t>
            </a:r>
            <a:endParaRPr lang="uk-UA" sz="3200" b="1" dirty="0" smtClean="0">
              <a:solidFill>
                <a:srgbClr val="FFFF00"/>
              </a:solidFill>
            </a:endParaRPr>
          </a:p>
          <a:p>
            <a:pPr lvl="0" algn="just"/>
            <a:r>
              <a:rPr lang="uk-UA" sz="3200" b="1" dirty="0" smtClean="0">
                <a:solidFill>
                  <a:srgbClr val="FFFF00"/>
                </a:solidFill>
              </a:rPr>
              <a:t>Що </a:t>
            </a:r>
            <a:r>
              <a:rPr lang="uk-UA" sz="3200" b="1" dirty="0">
                <a:solidFill>
                  <a:srgbClr val="FFFF00"/>
                </a:solidFill>
              </a:rPr>
              <a:t>це за </a:t>
            </a:r>
            <a:r>
              <a:rPr lang="uk-UA" sz="3200" b="1" dirty="0" smtClean="0">
                <a:solidFill>
                  <a:srgbClr val="FFFF00"/>
                </a:solidFill>
              </a:rPr>
              <a:t>хуліганські явища </a:t>
            </a:r>
          </a:p>
          <a:p>
            <a:pPr lvl="0"/>
            <a:r>
              <a:rPr lang="uk-UA" sz="3200" b="1" dirty="0" smtClean="0">
                <a:solidFill>
                  <a:srgbClr val="FFFF00"/>
                </a:solidFill>
              </a:rPr>
              <a:t>і </a:t>
            </a:r>
            <a:r>
              <a:rPr lang="uk-UA" sz="3200" b="1" dirty="0">
                <a:solidFill>
                  <a:srgbClr val="FFFF00"/>
                </a:solidFill>
              </a:rPr>
              <a:t>чи зможе нова українська </a:t>
            </a:r>
            <a:endParaRPr lang="uk-UA" sz="3200" b="1" dirty="0" smtClean="0">
              <a:solidFill>
                <a:srgbClr val="FFFF00"/>
              </a:solidFill>
            </a:endParaRPr>
          </a:p>
          <a:p>
            <a:pPr lvl="0"/>
            <a:r>
              <a:rPr lang="uk-UA" sz="3200" b="1" dirty="0" smtClean="0">
                <a:solidFill>
                  <a:srgbClr val="FFFF00"/>
                </a:solidFill>
              </a:rPr>
              <a:t>поліція справитися </a:t>
            </a:r>
            <a:r>
              <a:rPr lang="uk-UA" sz="3200" b="1" dirty="0">
                <a:solidFill>
                  <a:srgbClr val="FFFF00"/>
                </a:solidFill>
              </a:rPr>
              <a:t>з </a:t>
            </a:r>
            <a:r>
              <a:rPr lang="uk-UA" sz="3200" b="1" dirty="0" smtClean="0">
                <a:solidFill>
                  <a:srgbClr val="FFFF00"/>
                </a:solidFill>
              </a:rPr>
              <a:t>ними ?</a:t>
            </a:r>
            <a:endParaRPr lang="ru-RU" sz="3200" b="1" dirty="0">
              <a:solidFill>
                <a:srgbClr val="FFFF00"/>
              </a:solidFill>
            </a:endParaRPr>
          </a:p>
        </p:txBody>
      </p:sp>
      <p:pic>
        <p:nvPicPr>
          <p:cNvPr id="6" name="Объект 5" descr="https://encrypted-tbn2.gstatic.com/images?q=tbn:ANd9GcRt0BKoJrR6DLVj6l6FCvLosYVVw6ljIwcT68eARIeubIm0nTlE5g"/>
          <p:cNvPicPr>
            <a:picLocks noGrp="1"/>
          </p:cNvPicPr>
          <p:nvPr>
            <p:ph idx="1"/>
          </p:nvPr>
        </p:nvPicPr>
        <p:blipFill>
          <a:blip r:embed="rId2" cstate="print"/>
          <a:srcRect l="26118" r="31331" b="11211"/>
          <a:stretch>
            <a:fillRect/>
          </a:stretch>
        </p:blipFill>
        <p:spPr bwMode="auto">
          <a:xfrm>
            <a:off x="7820168" y="3152634"/>
            <a:ext cx="3766783" cy="3138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thumbs.dreamstime.com/thumb_1304/1304029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811" y="1009934"/>
            <a:ext cx="1442113" cy="337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1533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Результат пошуку зображень за запитом &quot;хлопець з дівчиною в човні карикатури&quot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10734" y="1801503"/>
            <a:ext cx="3794149" cy="4365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1105470"/>
            <a:ext cx="6847763" cy="36985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3200" b="1" dirty="0" smtClean="0">
                <a:solidFill>
                  <a:srgbClr val="FFC000"/>
                </a:solidFill>
              </a:rPr>
              <a:t>Прогулюючись берегом озера студент ЧПК  Андрій запросив Олю посидіти в човні без весел. </a:t>
            </a:r>
          </a:p>
          <a:p>
            <a:pPr marL="0" indent="0">
              <a:buNone/>
            </a:pPr>
            <a:r>
              <a:rPr lang="uk-UA" sz="3200" b="1" dirty="0" smtClean="0">
                <a:solidFill>
                  <a:srgbClr val="FFC000"/>
                </a:solidFill>
              </a:rPr>
              <a:t>Раптом Оля передумала сидіти с Андрієм і вистрибнула на берег. Як склалася подальша доля Андрія?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936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382138"/>
            <a:ext cx="10131425" cy="1500093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КРОСВОРД</a:t>
            </a:r>
            <a:endParaRPr lang="ru-RU" sz="6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Содержимое 3" descr="http://korolevgg.com/wp-content/uploads/2013/02/%D0%BA%D1%80%D0%BE%D1%81%D1%81%D0%B2%D0%BE%D1%80%D0%B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3517" y="1882231"/>
            <a:ext cx="8147714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8155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979" y="245660"/>
            <a:ext cx="10080247" cy="1820207"/>
          </a:xfrm>
        </p:spPr>
        <p:txBody>
          <a:bodyPr>
            <a:normAutofit/>
          </a:bodyPr>
          <a:lstStyle/>
          <a:p>
            <a:pPr algn="ctr"/>
            <a:r>
              <a:rPr lang="uk-UA" sz="5400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ЩОСЬ ТУТ НЕ ТАК…</a:t>
            </a:r>
            <a:endParaRPr lang="ru-RU" sz="5400" dirty="0">
              <a:solidFill>
                <a:srgbClr val="00B0F0"/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Содержимое 3" descr="http://08.od.ua/data/category/knigi_uchebniki/uchebniki.jpg"/>
          <p:cNvPicPr>
            <a:picLocks noGrp="1"/>
          </p:cNvPicPr>
          <p:nvPr>
            <p:ph idx="1"/>
          </p:nvPr>
        </p:nvPicPr>
        <p:blipFill rotWithShape="1">
          <a:blip r:embed="rId2" cstate="print"/>
          <a:srcRect r="-96171"/>
          <a:stretch/>
        </p:blipFill>
        <p:spPr bwMode="auto">
          <a:xfrm>
            <a:off x="4067033" y="2034837"/>
            <a:ext cx="6509983" cy="4271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prikolnye-smeshnye.ru/ris/statusy/19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3977" y="3589361"/>
            <a:ext cx="2576202" cy="2816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bhavinionline.com/wp-content/uploads/2013/10/Whatsapp-Riddles-and-Puzzles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55808" y="1585668"/>
            <a:ext cx="2448272" cy="2483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 descr="http://sisel.co.ua/images/s004667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13961" y="4394579"/>
            <a:ext cx="2563055" cy="20117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2226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5801" y="783771"/>
            <a:ext cx="11054442" cy="5007429"/>
          </a:xfrm>
        </p:spPr>
        <p:txBody>
          <a:bodyPr>
            <a:normAutofit/>
          </a:bodyPr>
          <a:lstStyle/>
          <a:p>
            <a:endParaRPr lang="uk-UA" b="1" i="1" dirty="0" smtClean="0"/>
          </a:p>
          <a:p>
            <a:pPr>
              <a:buNone/>
            </a:pPr>
            <a:r>
              <a:rPr lang="uk-UA" sz="4400" b="1" i="1" dirty="0" smtClean="0"/>
              <a:t>      </a:t>
            </a:r>
            <a:r>
              <a:rPr lang="uk-UA" sz="4400" b="1" i="1" dirty="0" smtClean="0">
                <a:solidFill>
                  <a:srgbClr val="FFFF00"/>
                </a:solidFill>
              </a:rPr>
              <a:t>Той,  хто припиняє вчитися є старим, незалежно чи в 20, чи в 80 років. </a:t>
            </a:r>
          </a:p>
          <a:p>
            <a:pPr>
              <a:buNone/>
            </a:pPr>
            <a:r>
              <a:rPr lang="uk-UA" sz="4400" b="1" i="1" dirty="0" smtClean="0">
                <a:solidFill>
                  <a:srgbClr val="FFFF00"/>
                </a:solidFill>
              </a:rPr>
              <a:t>		Той, хто постійно вчиться, залишається молодим. Найчудовішою річчю в житті є молодість думки.</a:t>
            </a:r>
          </a:p>
          <a:p>
            <a:pPr>
              <a:buNone/>
            </a:pPr>
            <a:r>
              <a:rPr lang="uk-UA" sz="4400" b="1" i="1" dirty="0" smtClean="0">
                <a:solidFill>
                  <a:srgbClr val="FFFF00"/>
                </a:solidFill>
              </a:rPr>
              <a:t>                                                           Генрі Форд.</a:t>
            </a:r>
            <a:endParaRPr lang="ru-RU" sz="4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i1.imgbb.ru/img6/0/8/1/0819e30b6b6941203996a9bbf87f473d_h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6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МОЛОДЦІ !!!</a:t>
            </a:r>
            <a:endParaRPr lang="ru-RU" sz="6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2579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://markx.narod.ru/pic/teplo.gif"/>
          <p:cNvPicPr/>
          <p:nvPr/>
        </p:nvPicPr>
        <p:blipFill rotWithShape="1">
          <a:blip r:embed="rId2" cstate="print"/>
          <a:srcRect t="55748" r="53370"/>
          <a:stretch/>
        </p:blipFill>
        <p:spPr bwMode="auto">
          <a:xfrm>
            <a:off x="5399619" y="4668343"/>
            <a:ext cx="2770046" cy="1970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272956"/>
            <a:ext cx="10887500" cy="1583141"/>
          </a:xfrm>
        </p:spPr>
        <p:txBody>
          <a:bodyPr>
            <a:normAutofit/>
          </a:bodyPr>
          <a:lstStyle/>
          <a:p>
            <a:pPr algn="ctr"/>
            <a:r>
              <a:rPr lang="uk-UA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</a:t>
            </a:r>
            <a:r>
              <a:rPr lang="uk-UA" sz="6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І</a:t>
            </a:r>
            <a:r>
              <a:rPr lang="uk-UA" sz="6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З</a:t>
            </a:r>
            <a:r>
              <a:rPr lang="uk-UA" sz="6000" dirty="0" smtClean="0">
                <a:solidFill>
                  <a:srgbClr val="92D050"/>
                </a:solidFill>
                <a:latin typeface="Arial Black" panose="020B0A04020102020204" pitchFamily="34" charset="0"/>
              </a:rPr>
              <a:t>И</a:t>
            </a:r>
            <a:r>
              <a:rPr lang="uk-UA" sz="6000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К</a:t>
            </a:r>
            <a:r>
              <a:rPr lang="uk-UA" sz="60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А</a:t>
            </a:r>
            <a:r>
              <a:rPr lang="uk-UA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uk-UA" sz="66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rial Black" panose="020B0A04020102020204" pitchFamily="34" charset="0"/>
              </a:rPr>
              <a:t>Н</a:t>
            </a:r>
            <a:r>
              <a:rPr lang="uk-UA" sz="6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А</a:t>
            </a:r>
            <a:r>
              <a:rPr lang="uk-UA" sz="6600" dirty="0" smtClean="0">
                <a:solidFill>
                  <a:schemeClr val="accent6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rPr>
              <a:t>В</a:t>
            </a:r>
            <a:r>
              <a:rPr lang="uk-UA" sz="66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К</a:t>
            </a:r>
            <a:r>
              <a:rPr lang="uk-UA" sz="6600" dirty="0" smtClean="0">
                <a:solidFill>
                  <a:srgbClr val="00B050"/>
                </a:solidFill>
                <a:latin typeface="Arial Black" panose="020B0A04020102020204" pitchFamily="34" charset="0"/>
              </a:rPr>
              <a:t>О</a:t>
            </a:r>
            <a:r>
              <a:rPr lang="uk-UA" sz="6600" dirty="0" smtClean="0">
                <a:solidFill>
                  <a:srgbClr val="00B0F0"/>
                </a:solidFill>
                <a:latin typeface="Arial Black" panose="020B0A04020102020204" pitchFamily="34" charset="0"/>
              </a:rPr>
              <a:t>Л</a:t>
            </a:r>
            <a:r>
              <a:rPr lang="uk-UA" sz="6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</a:t>
            </a:r>
            <a:r>
              <a:rPr lang="uk-UA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uk-UA" sz="60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Н</a:t>
            </a:r>
            <a:r>
              <a:rPr lang="uk-UA" sz="6000" dirty="0" smtClean="0">
                <a:solidFill>
                  <a:schemeClr val="tx1">
                    <a:lumMod val="85000"/>
                  </a:schemeClr>
                </a:solidFill>
                <a:latin typeface="Arial Black" panose="020B0A04020102020204" pitchFamily="34" charset="0"/>
              </a:rPr>
              <a:t>А</a:t>
            </a:r>
            <a:r>
              <a:rPr lang="uk-UA" sz="60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</a:t>
            </a:r>
            <a:endParaRPr lang="ru-RU" sz="60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Объект 7" descr="http://markx.narod.ru/pic/pabota.gif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70735" y="2236901"/>
            <a:ext cx="4581610" cy="3416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malfiz.at.ua/_ph/12/131851067.gif"/>
          <p:cNvPicPr/>
          <p:nvPr/>
        </p:nvPicPr>
        <p:blipFill>
          <a:blip r:embed="rId4" cstate="print"/>
          <a:srcRect l="1281" t="16256" r="9480" b="10007"/>
          <a:stretch>
            <a:fillRect/>
          </a:stretch>
        </p:blipFill>
        <p:spPr bwMode="auto">
          <a:xfrm>
            <a:off x="307975" y="1856097"/>
            <a:ext cx="3631423" cy="2570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Объект 3" descr="http://3.bp.blogspot.com/-lwVIfbxNB9I/VO9hmKq9f2I/AAAAAAAAKbM/VT_NDh5K-YQ/s1600/negative_refraction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91529" y="3945146"/>
            <a:ext cx="3240360" cy="1811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AutoShape 2" descr="data:image/jpeg;base64,/9j/4AAQSkZJRgABAQAAAQABAAD/2wCEAAkGBxMQEhAQEBAQEA8QDw8NDw8PDw8QDxAPFBQWFhQUFBQYHCggGBolGxQUITEhJSkrLi4uFx8zODMsNygtLisBCgoKDg0OFxAQGiwkHRwsLCwsLCwsLCwsLCwsLCwsLCwsLCwsLCwsLCwsLCwsLCwsLCwsLCwsLCwsLCwsLDc3LP/AABEIAMYA/gMBIgACEQEDEQH/xAAbAAEAAQUBAAAAAAAAAAAAAAAABQECAwQGB//EADwQAAIBAwIEAwUFBwIHAAAAAAABAgMEEQUhEjFBYSJRcQYTMoGhFEJikcEjUnKCsdHwFTMHQ1Njc4Ph/8QAGgEAAwEBAQEAAAAAAAAAAAAAAAECAwQFBv/EACYRAAICAQQBBAIDAAAAAAAAAAABAhEDBBIhMUETIlFxQrEFFGH/2gAMAwEAAhEDEQA/APEAAdNkgABYAABYAABYAABYAABYAAvhTbLSAtL402zetrHPQl7XSs9B2kBAwtGzLGwZ19vouehvU9C7EvKkFHCOwfkY5WTPQZaF2NetofYPVQUefzt2jE4s7O50fHQibrTWuhSkmBAlDbr2rRqtA0IoACBgACsAAAsAAAsAABFUAAAUAAAUAAAUAAAgVKGSlTyy4oRWjSbZM2Gn5xsXadY5xsdjo+k5xsEp0gSNPTdIzjb6HUWejRiszwv6mSdanbx6OX+ciAvtanUeFn0RlGE8n0DkonSu4oUvJtFn+v01yiiDsNDrV95ZjHzZN0vZulBeJuTCWLHHtgnJ9GSOq0Z81j0k1+pf7mE96dXD/dmoyX58/qR9xpsY/CjScZQe2TB7PxZqoy8m/eW7hvVpZj/1KXjiu7jzRF3GnQqLiptSXbp6+RKWWqSW0t1y3LL+y/59v4Z85RXKS9C4S5pkSTRxeo6XjOxzl5aYPTYqNxF7JTXOPT5HNatpuM7G8ZNOmTXwcPJYLSQvbbHQ0GjRoCgAMwAAEMAAB0AAAAAAAAAAAAAgAVRSQisVkltOtc42NSyoZZ12i2GcbFt0gJDRNNzjY6S6uI28MLGcb+vkVowVCnxP4mtu3c5PVb1zk/yM8WN5ZW+iZy2oXNzOtLCy23sjp9D0SFJKdVKU/J8kRug2ipr3k/ifJeRMK74mb55qMaROONsmffdFsuxkhScimj2E6z8KbXV9DoaeluG0kfOavUz8HqYsUV2QE9Pz0NSvpXb6Hbws+xbVsux5nr5Ls6Lh0eaXWnY6FtpVcXhnb32nLyOdvNM322f0O7T6y+JGeTAnyiA1Ch7uaqQ2UnvjpIreUFVhxJb/AHl3N27oPhcZLmufQ09OqdH6M9yE/UhflHmyW2RxOr2WM7HMXNPDPS9fs+Zwmp0MNm8JWiWRDBVlBSQAAElAAAAAAAAAAAAAIAApIQM9ClllKNHiJ3TbDONi+gM+lWOcbHe6Fp6Sy9kllvySNDRNL5bE/q1ZUKfAviazLsuiOect8lFD6VsgfaLUMtpbLkl5LoQFnHill8luUva/FJssp1eFep6mLHsjRyylbJqd50XIkNNfE0cxRqZZ1GhUpTfhWy3k3tGK82+h52ue2DOvTK5HoegXso0+BJJJZb6s6Swu3JYkspfefU5XSeFLC8WWlnknjfl80dRZdD5X1Zb++D0skY7ejejR69OiKToo2KYkjtlgjKO5HDudkNd25AX9uddcwIG/hzPLyR2SPQwTtUzma9FNNNZRzFa3dKo192TzF/odXfPBBXkuLb8j2f4/K19HPq4I09SpcUM9sM8/1mjhs9Hmswa7HDa7T3Z68OGcXg4yqtywz3K3MBpMSAAIKAAAAAAAAAAAAGIIz0KPEzHTjlk3ptrnBp0Izadp+cbHY6NpOcbDQdJc2sRb9DuLWxjQjmbS2OXLlrhFRia9GiqEM4XFjZeXdnEe0Oo8cmk8+b7kv7Sa4nmFPl1fmcXWnl5OrR6dr3yMcs74RZKRY5ZKJNtJJtt4SW7b8jfpRhQ3mo1a3SD3pUn+P99/h5Lq+h6LdHP2bVhZJRVWtJ06L+HCTq1mulOPl+J7LvyJm11HixGMVTox3jTi2/5pS5yfd/LBB2dtXvKjkuKpJ4UqktoRS5Jvkl2R3mkaNb2UVVupxlLmuNYhn8FPnL5nmayFrnlnVhyKLJjRsqEJv4XKUfnt+jOrsaxxr9poVZT4KbUZxglKUsPii9pYWy22wTen3Wybz2zj6bnyuqx7JWerjbnDlHW06nkXtN9cLt/chaVxJ9XFfhw2/m+RI0bx8uCb9EmbafP+Pyc08TRfcPYgtQlzJK5r8/6dSD1GtzOHL7pUdWnjStnPalPmc9VnmXzJfUqnMh4wyz3NBipHPqpmzjwt9jidf5s7iv4YfI4LXam7PSS9zONdHI3fM1zPcvcwGswQABmUAAAAAAAAAAAAioiNm0jlnYaBa8Uox82kczo1pOrJRpwnN5S8MZSS7vHI9l9k/ZaEeFvM6ndY37IjPmjBcl48Tn0SMbqFvTUKSWyw31b82znNVv51ObePI6z2h9lJ0abuKWXGO9Slu2l+9H9UczDT3Uw+UX1fX0XU00yxtbkYZd0XTOWuKbb2Tb8km2R06DeeiXxOWyj6/wBj1jS4RpUnSo0uKs8uUseKXeT+5FG1deyFvKnGVb9tUk1KUuJxw/KKT2R1481tpoxlGkePWylJ+7oRk21iU0vG15fgidHpnsxGK95cSioR5py4aUf4pdfRHR+0epWdmlbW1CMqsedOCxTjLzm1vOXb6nFXtxUrtSuKuy+GlBJ8PaMfhj6vc3Uk0Zcv6Jm89qYUl7uzgnjZVJQxBf8Ajp9fV/kR8repOXvbyr7tvf8AatzryX4aS3S9cI04Xbh/sxVL/ufFWa/jfL+VIwxg223ltvLb3bfmYyg5f5+zSFROlstTp08KjD/21sSqP0j8Mfr6k/p+ptvLk2/Nvc4e3i0TNnUaPG1ehUuj0cGors9CtNQ7kvQ1bEcLG/U4OzuGSlKuzxv6c4P2na8sJLknK953Im8r5LXNsw1Ys1waN3bInnSVIirvxPHQxQokpG0MFdKPyPcxRUInnTluZE6zV4Y4PPNZrZbOq1+85nCanWy2XjXkbIuq8sxlWUKmIAAgoAAAAAAAAAAupwcmopZbaSS6t8jvPZn/AIc1qk4zrKnKnjPu4VHxt9E9v6M2/wDhdotCS99XoxqzlPFLib/ZqL+JRzhvPU9z07SIUcVNtllQ/ocebO72xNoQVWzmPZn2NpUoNUYOi08tNvhcvJ53R1DnRt3BT2q8OzeMZxyZGXet+/jUpJKFVPKxtxY6EBO8ldQcJZ9/SXhfWSXT1ONvmzdRb+iaudec3KMtnF4cemPQhrWjBTalNxpPeEY/G/NcT5L03I6Fd1I8e/vKe011lDz+RJ0NNnWj4dseJS2wsevY1wZXCXfDFlxxlH6MlzqXu8QoQ4U38MFmU+78/Vl1SlcySzKFGGMt+Kc4r54ivqS1ha0qUFJLjqNZk28tv8T/AEIzU1VmmpSfC/uraOPL0PZxSUXweVki5I85v6Lc6jTb4pzk5/enlveT6tml9lZ111YpczQlbROlTJohI2psU7MmKVojeo2SE8gUQtCyJK2sWTFCwRKW1gvIwyZEaRRF2tiyWoWL8iVtrHsSdCwPPyzSNo2QUbPsXR0/zOljYpGpqNWFJZlJLyXV/IzhkQ2jn72moJnH6zepZwS+uak55w0l0Rw2r3DeTpTchVRB6vdZycreVMsmdQnnJBXC3OmKoRhKFShLAAAgYAADAAAAAAEex+yslStrSUcKUaVOa7t+Jp+aZO1faqdScm3wyjLDhnZenblg8wsPaF+6p8/2SVKUcbbfDJPy6Y6Nd0b1hqSuK0FnglLw8TeE+qTMs+OM4bl2isUpRlT8nfX1RySuKfOLXGlzXc2KlFylTuoPgXOq3slJdfmU0mVCnwxqV0+JYkkm4+mSHu/aKT9/aSa4JZUNksNPMf0PL2uzv3fBN6lc0bWpCq1GpGvmXhl4V0kv1+Zo33tRJpwi1GCfhUdlh7r1OCu9YcqMoN705KSz03wyNesuSjjd4xjqUoMXHk9v9lNUhOl4msrJk1K7zlQRwPsXqEYQ/btwblsmstxxz25HSVtepr/bWfxS2/JHrQdRTZ52SPuaRWdjKe7L4aXFc2iOq61nqadTV35ilmm+gWNeTpYUKcfI2KcqS6HFy1Z+ZWGqPzI3ZPke2J39G4o+bXyJG3u6C+99GebQ1THNl/8ArHcT3sdI9Thq1vH7+f5WY63tRRj8MZP8oo8tlrHcwVdW7kPC32B6Bf8AtdN5UOGC7by/NnLahrLk23Jt9W22zm6+qZ6kdX1DPUqOFILJW91HPUgrq5ya9a6z1NKpWOiKSEy26imQ9zSJKUzHNJ7P5GiEQjWC03Lijg1GgaAoADNoAABFAAAAAAAZqNw45w9ns10fL+yNqnd+XNb/ANiPAlwB0tPXHjd78/mWalq8pzp1IvfHi9V/8OfU/RjOTBYLZp6lG1UusynJZ8beU+WGzZs7hR5JLuiPUPFguprZ9tzojGMV0Q22dLb6ljqStrdcSzxbHG05bIk9Nr9Mj7JaOknX/EYJ3Hc0ZVDBOoVtQrJB3ZT7cRUqpY6xW1CsmPtod8Q3vijqhQEw77uY5XhFe9HvCXwUiQlcmGVY1lIyQjkyci0ispmNsyThgxyRNtD4MbZTJWRYzSMiXEVY8SIytDBJKRr3kPruaog0ChVlCWAABA0AAAwAAAAF0FuAi03KNOPnkwQp8zNQp8i2qQI2fdxc8/QpCivHv54KRXjz5FKfKTJKL6dJYWX1NmhBJrDNJcl6tmzbRy1lJoa7B9Ek6b8zXnFmb7PHplfwtoxztk+fFL1k2aGbNWUixyM87KPRY/MxfZP8wxiLMjJd9m9B7h9gCyiz5MuSfkU90/8AGV4H6GM7NItGSJlismOmbETFItsu4djHKJmx/mC2SLkiUzUmjDM2ahrVCF2WYk9y+5WxZCO5kq/CzoiZMi5rcsMlXmY2UxAAGYwABDAAAAEwAEbtKSePqiSp0Y887EFTnh5NtXuemEU5WEUSMbX4nlb7Ip9lfDjq3y7Gn9uXdJfmy5X2d89khFGz9le23JfUqqaTXEiylc9+fculNyeX5YRUexSNh+77/Li/uY5PG8Ztds8S/JmJljLogtnVm+bT9MotVSXf8yrBQiqqvzl9Svvn5lo4hMDKqz8/oivHn8kvrkx57IuXzMZmkUZ6ZsRZqxZmgzJFs2GWSYlIxykVJkJGOZrzM02YWQuzQpCJbWfhMqNe4ltg6ImTNCrzMbLpstGxAAEAAAIoAAAAAAAAAEAAMRcpElb3qaxLZ+a5EWVTNOwJpV4PqVzF9SHjUMsK4toEjKBY0YIVzPGonzGnQqKYKYL3EtKAFUViXcJMlY0y+l64NhPhXmzVUSqMXGjS7MrmWuRaWsz2sdopKRaGXU4mijQmysuRoXMzZuKpHVJZNUjMsZQAUmAABAwAAGAAAAAAAAAAAAMkAAYAqAUgKqRlp1QCgNqlWNjGQBCLGXQmVBQGSMi/ABLGUwY5MAmh2UjHJSvUxsALyBHVZmAAt9CKAAzYAACGj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Рисунок 14" descr="http://img12.olx.ua/images_slandocomua/282313704_1_261x203_elektrik-odessa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30069">
            <a:off x="4496021" y="1971343"/>
            <a:ext cx="2674961" cy="2207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4" descr="data:image/jpeg;base64,/9j/4AAQSkZJRgABAQAAAQABAAD/2wCEAAkGBxITEhUTEhMVEhUVFRcVFRYWFRUXFRUVFRUWFxUSFRUYHSggGBolGxUVITEhJSkrLi4uFx8zODMtNygtLisBCgoKDg0OGhAQGy0lHyUtLS0tLS0tLS0tLS0tLS0tLS0tLS0tLS0tLS0tLS0tLS0tLS0tLS0tLS0tLS0tMC0tLf/AABEIAL0BCwMBEQACEQEDEQH/xAAbAAACAwEBAQAAAAAAAAAAAAADBAECBQAGB//EADsQAAEEAAQDBQYEBQUAAwAAAAEAAgMRBBIhMQVBURMiYXGBMpGhsdHwBkJSwRQjgpLhM0NicvEVoqP/xAAbAQACAwEBAQAAAAAAAAAAAAACAwABBAUGB//EADsRAAEEAAQDBQcDAwMEAwAAAAEAAgMRBBIhMQVBURMiYXGBBjKRobHR8BRCwUNS4SOS8RVTgsIkMzT/2gAMAwEAAhEDEQA/AGGG9l7U6LxwNqxYhtXSlkJGyhcOagaeStlI0pVY3RUVRzRyVglCQqOtEKQ6o0eIpAWWjD6T2GxyQ+FPZKtTD40EbrI+IhamSgq7sUAqEdq+0pXinaTapzDStrwSmA29Ql2mAWpbH5aqrV0pdFfIe5QOVlqD2Nf5CPNaDLShpLdaUItQaK7pL1qlQbyR2rscFRBRAozY0BcmBqYiZSUSjAUSwq2uVlqoYtFeZBlXPka0alDqStMeHc7YLMn40BowWUeS91pEMUWrys+R00ps6BHbWDVZZuJMZowIkPDBztxWSXiEbFzn4meXZPR4CuQauZLxUnRqtmBlk3XOawbm1m7XEy7LazhbG6vKGcSPys960M4bPJq4puXCxoMuNd4BbY+CA+8Up2OiZ7rUjiMc/kVvi4LAN1mfxV/7WhKPxUn6itTeE4YclndxSdLycRePzFNHB8Mf2pR4tOEWDiUhaO8fspD+EYYOqkxnFZiOSQaSCu3uFx9itHDyA7hZngjZaGOB3T7IGnZZy8hPDAUX+FvTRD2lIslpWbAm6rRNbMKS3RG0A4Okfa2l9mlZsOTptSc19JTmWlASw9U2g4JVlpTkGJ6pL2JzZE0MQUrIm51YYi+arJSsPtOQ4sjTMkujHRNbIRzTGH4g7zS3wBNbMVpxYwbLK6IrS2UIgnaUOQhEHgqS0FSyFdAqjoVYcqyoDoimBwVUUeEkJbgmNT0ItIcnt1RJJGtGpQanZPjic7ZYOP4wNmap7WdVp7KOIW9Z7YpJNXGgic9rFhxHEwO6xP4bh4GwvxXNxHEms2XN/wBWcp5uFA9o+i40uNklNNW/D8MJ1cra7MbXiiiwUkpty6QihhCq7CE6uK6sOAjZukyYs7MFIEkLRytdSNjRoAudJI525Scy1NWRySkITwkOKWlpNalOWXiZr22WpjOqyvdeyTeU4JBTeF9kevzKyS++Voj90LU/gErtk/skZmBKAzIhEixxEIC60YbSmPNe9KjVKxdrSjjNdVmLha0BppLYjD9U1j0tzEhNADsCStDXlIcwFZ2Nw5Gw15rRG+1mkZSRa54OyfTSEm3AojMVWiEx2iElIrcQEJYizhHjnCBzExrkeOccillhRhwT8EmlgglZ3jVaGnomhIeQtKyjmmglFDjzFIKRg9UZjz1QEJgKPHLqgLUwO1TTWA7pRJCc1tpTGcQbHsdVYbm3W+HC1q7ZYkuJkmPgmBrWhViMcyIZWpvCYADxKxYjGtYFw5J5J3LViwvN2i4GIxz5DTVsw3Dy7UpmKMu0YKHVKiwzpDbl2mQRQjVNR8PA1OpXXhw7GJUuIcdBsrPaAtrVid1KRxEi0MakOKRleE9oSHFZ071paFmcUlI4JwBSXUkcU+9NgnsFapDzaUMKdmSS1UdhVfaIezTuHwJyjb7KySSjMU+OI5VtRPFrO4LUCE00aaJJKcNlzo9NAoHa6qi1CERsI8wpDlNrYwsYpYnk2tbBouxEDVbHlR7QsySPWgFpa7TVZy3XRJzwE6Eeqc143SXMOyxuIQu2ApbYnDmVjlaVjvideq2BwWQtKIyIeIQlxCsNRmw1sUGa0YapAIU0VpiKYjmluYCmNetXCYtZJIlrZItVjgaKyEELUCCmGjolpoUggbqinRRlx0Wfj+KVo1UGLrMiZCMzt0ph8K55zO2Ue9rBquXi+IF2jVsYXC8gFxMXxCtAsEcL5XWU+xgboNSuIXSTuXfwuADRZTuFwBdq/wBy6EGEDdStb5msFMWqyMNGgW4Cljc4u3QpU1qWUhMtDUpyzpytDUhyz5itDVnck5JAE4ApJICRmlC0NaVnc4JKWUJwaUhzgl3Yo8qTBGlGRDOJ6osirP1T2Hxgyj75rJJH3insf3VqdoCk5SE+woD3N52FKDlLIT2GxYKQ+MhOZICjtI3CA2mCk5A7xSXBNaUSR1oQKRE2lnwHdMD0stS87aNlMaUtyyJ47J1pa2OpZXNtZuLwVag2tUct7hZnxUs7vDx9CtGhWfVMNceYQEJgKPHlO6WcwRiiruib0QhxR5QiQHwVORNWxgzfT3rFItkaeMgbvSznVb4IXPNLJx/EC401WGrqksw7fFdgsF+ZyVLMGBcLFYx0hoLZw2HvwC87jMdegQ4bCl5spwO/K1c6OF0rrK9HBh2xNsrUwGCA1OpXXigDAhmxGbQLRCesyglRRAkemAISUpLRTm2gNJGZgT2lJcEhNGntckuakJo/ALQ1yzuakpY/BOa5Jc1JyxjontcUhzRzSj4m9E0OKSWt6Jd8LeiaHFKLAjQRjKPvms0ju8UxgoK7pSCmZRSEuKaixfXVJdH0TWydVDsXR00ViOxqoZKKabjCNQUoxXoU0Sc0aPiJvogMARCYrWwuMaQsj4iCtTJQQpdjw066qhCXBWZaQJsQHat1RtYRoUDng7IcsjK0ARNDrVEtpCa1hdaMlwCABpKTlw7BoO6OSc179ykljdko/AtPMpwlISTEEoWVyTrtLqkeGZLc1Ma6k7DKOiQ5pWhpTvaADalnK6GHhMh0CzsXjC40ENLsOczDs8Uzw/CAau3WeaUMC8/icUZHUFs4aG/JeaxmLJ0CZhcMXHVMSS/laseHw7pXWV6OKNsLbKcwcWXzXfiw4YFkmxJeVqRPVuCUCjZ0GVHaq51qwFVpaZqa0oClXEpopAUCSuaMJZKRxGmxT2JLiszETlamMWZzykJcT4J7WJDpEAy3ryTMtJZdaXe4JgCUSlpCmhKJRID3R6/NZ5PeKNmyVxE+ttK1MZpRSHO5hWZigfA9FDGQoJAiiQOQUQjzAqwkDdCVVWrzUisn0QFiMOV24ojZUYwVfaUqvxx5lWIRyVGUq7caOqExIhKjDGtOp38EHZOGyLtWndVOKBNA+qvszzVdoNgjtDvO/HT4oNEYtTmy7iiqq9le26pIAd0QsKEAoLmNHJGCShoBS1/hSF3itEEbpHUEHEYs7Ws5Fr0LcuHj8Uzw+D8xSJX5QuBi8WXuoLZwzMx8F5vG4rkFMLAXFMYnFhoytXPgw7pnL0sMbYm2VTDz1uvT4fBiNq5+IxheaWnhsTaN7KSWPtPxTLOWJ4cmWvSyEwFR2lKUpaHJIEYahJSr32mAUlkpTEBOYlOSErDSe0hIdaRkYTyWgEJDgUnMzqnNKQ5JTu5J7QkuKVcxNBSiFTKVdhDSbgb3RoPsrLIe8U5myxXR6arpA6rCRol61TOSWrlxBQ0CFdkFGfJYQBtJhdaiOYhWWgqg6kw996gpQFaFMJvUKrJuu/wRFioOVDIFeUobUiWtjY+KrLavNSkYjopkVh6dw/EOvJIfD0TmzLRbi7F3YWcx0aWgSWLVc45K6UsIT5xzRZSrZ3jSBPiNEhx1XosPE2FmYq2Aw+Y2Up7g0LlY3FlxoLahjs0FwcbiVigiLzaflkDGrhta6V69NhIA0WVkmeza9ZgcGGNsrHjsZZytTEElre5tLmh1rSgl0WZzVpa5NxYlJcxOa9Px4jRILE8OVJsSiaxU56Vfi79E0R0lF6A7G9EYiQGRLyY89UwQhLMqVdijzTRGlF6XklKYGhKcSgO16pg0SzqrDCA7qu0pTs7UHBBTtSq7IJWeHKmtfaU5tKIrrZA/3lbdl57tOTl1MvMLnZuRVGs8aREqgFcxk67qswV5VUCt1e+yrZWzDoqoq9EMPIOiKrQ5iFxNqVSi4BRSlYNVK6VqVK1YKlaNHiCPJLcy0YfSIMUeSHsxzRh5OyuH8ys8rgNAu/w7Dfvcpw8Ze5ZiaTMdiaFBbsLKFBcrFz0FwgC9y08OwNbZXmZnl7l38Fh1k4/FWV3OF4K+8VrxuIETMoSrXr0wbQXmy/MbTUMiU5qMOTYnSsiaHJqKZKc1Oa5PsmWctWgOQ8RLoUTG6oXO0We6daciQXoEsqNrUDnJWZ53Ca0JTnIH8TyKPs0vtFR05CIMCEvKE7Eu5OKMRt6IC8qIpCdXPI9VHNA2CEEncrawslje/FYniitjDYQ8RCrY5C9qmGEUPvmge45lbW6LybYrBI1XZLq0XJDbFqsDjsrcFTSmYcMSdTvzS3SABNawkq0vDD1tU2cK3QFUjwRuiFZlCERFXPDlXbouxS7sKb2pMEgpKLDa7+HUzq8io5tIgbQ0qWiVKbUUXWqURYW2UqR1BdDA4cyPR3a6Bc8myvSTPETKC18BDlFrJO+gvNzyF7lpYSOza81jJrK1YSKyu4niaFJODgMj16JlRR2vPvmsr3GGgEbAvM4vEdo9Sx/JaCFlDk4x9JJFpoNK7JNUJboiDtUzDNqlubonNdqn2TLOWrQHKs8ytrVTnLMfKtQasxchdtyRZEOe1UyK8qHMlJ+oTmpD0Ns/IoixCHrnFQIiUN6IJZQhI5vskjyRZQd0FkbKX8QlqsxUEDOihmf1TGGxT8o7x5/MrNLG3MdE+N7so1VooMuqY5+ZC1lKXRNJuvcqDiFC0E2mcO1vLdLeSmMAWjDCDvtzWVzytLWosmBbuEIldsURiG6oQ0IrJVEBKzvaNx9U1oPIpTiOizpHxO9l1eC0APbuFncWO2KUxGG/SQfVOZJ1SXs6JR0ZG/zTg4FJylUIVqLmqHRExuY0nWCgufM+yvWYGERR2UfAx2bWd2gWDGz2thvRcfFyrmxtzOWkw5Wrz7++5ehwca87xPFWV6bhOE5lVxLE5W5Qs/OvRhq8yXJqDQJbtUxqPnQUjtcyRQtVhyNh5NUD26JjHap4SpGVPzIcsytrVRckJJNStDRos5OqE56MBCSuMqmVVmVHPRAISbSkmiaEk6Lmy0oWqg6lYvtVSK7VSiVITgrCApvCjuj1+ZWSX3ytEfuheiGFafZ+Kx9oea25ByQxhWg6i0RkJGhQ9mAdU0+GI8tUoOeEwtYlsTiQ3QUExkZOqBzwNFVmK00KIxqhJ4pSTEOF65gmhgKSXkJTEYjSht8QU5seqW5+iy5W2bWppoLM4WVUWr0Q6qMiu1VLsimZSkeCJJlfoupgIMzrKI/U0sJXcxEmRtBauCjoLPM6gvOTPzOT+EZZteexb7WnDR6q/EZqCzYaLM9egi7rbXmpjZXtsHGGMXncdLneuhj5rS5yxNCYS0xcVFFF6K1EXCnVA8I49045ySAnEoZcjpDaXxG4KNiW/e0JyMISqUrVKCrQlDe1ECgIQC0pgKXS5tqFQIgQowbXFqlqUmsM3uj1+ZWSX3inx+6vVYTFxnelz5I3jZdFkjTumW9keiV3wmdwqkr2IgHKnFqycfhi7avvxWuJ4buskjC7ZZMkbm6ELWHNKykOCEQUeiFVMavMqyqvYqZlMq7sFedTKp7BTMqyruwVZ0TWWUTs6CzSPsr0WDjDGWuw0VuSrWTFyLWDaC5+IeuUBZTuGbQXCm1K6+GYkOIutb8BF3guhO7LGswQ2V6hppq808ZnWmWw0gzWry0q9mrtSlxjUzKqVXRq8ylIuGjQvcmMCPI1LBRFVa1FaoKs0WijXaqnN0QOzTLQUu7JTMpSgxKZlKVHRIg5AWqjobVhyotVOwRZkOVcIVMymVOYbhr3iwEh87WmiU5kLnDROQ8PcAND7vFZnzAuTmwmlmRxvGq2lzSswY8DNyTwY8FoacxIB9TyWUSMIJdpRXTmwEsboms72doI8zuPRWM8gNEAlW0MeLakYiKbDyGOQaqe3cd9FMgSs5S80/imtYlucly9MpBajOpSq12dSlLXZ1KUtdnUpS1ZrghctGHFuVZnLORqu25+VlI+CCFw0XGnfZTofqubOEqPdOdpTVzTHZXWgNLJxUtldnBRUqxculKsRC6ZC5QKs6VUGqFyqJFdKrUGVXlVZlHaKZVdo0EiBwRscrSSqg1W5yqJVZaqDlYyaKqV5tEv2iZSXantFKUtXbrzCE6IgjR4bN+YAoHSEckYYDzVn4Itqqd1VCW99FDERsmGcMzC7A8Es4jKaTBBaqzhZ5kCuahxHQKhhzzTssoYwDn1rdJDc7rTi7I2lMOIJaDXw8UEkYDlbHkheWwuNdlo0R6LVimgPzsOvML0nAIJnYQw4qEmJ2odod+oBvyIFhbELHZQ7S8mgsZqNC66abri/wDUYnyuhB717LqMhiZLELvsw5oPhpXrQSGImIBLnNv9P7Wuvh3sFMC43F+EYiUS417gABYbuaHU7X8deaTPEPBdLsV4ozIL8WSmCMBAZLVDOryqZ13bKZVWZd2ymVTMu7ZTKpmXdsplUzKf4itSs87wwWV3eC4CTGSFrOWpKl043vRJsZcxWiTDzPmMDBbhfy5p2CWgo5thcCVxzUUVk+qwyx2ijcizYrRJbh9VvZLSznzWV1YIsoWaeWyrGdaMizZ0N06LIgL1AnUyKZ1Xt1eRVnUidTIrzo8MyW5qa1y6SdQMVF6oJ0WRVmRGzoSxEHoLptUYall2qjt1MimdT26mRXnVhiD1VZApnKuMcRzKHsQUXakIsXGCN0DsMCiGJIUnjTr/AMqDCilP1RtNYjjbXhv5SN9ElmELCU12KDwE/huMR5R981lkw7sxWmPEtyryOGe27eXUAaAJ1PIUFvxmHaWl4Gvr9Oa6fszxiaPEMw0kpEZ0AoVfmRYHkVrxY8FmcWcoykcqPMD3c+S82zgkP6rtxu7UdOi9XisRC0S4iE52xmnUeVAmj4X5GiFm4x0bhmbo69twR1B3HqvQ4SJ7H05g815n2hxWGxGHa6HEudf7CSR6jkR434JO10qXjF2ZRRTailrsyiisyNx2aT5AlKfPGz3nAeZCINcdgijCS8o3/wBrvokHiGEG8rP9w+6IRSH9p+Ch2GkG7Hj+kqxjsM73JGn/AMh90TIyHDO01zreudJWZ9206OGwPPyWPESiQZToR8D5Fe/4Bg34Z4xEJzwvFHSnN6Zm67HeuRtVjJLa6fJZg4lmXovTjBNjxD5Wj3wL8x9x9E23EZW6/f3+ya2fKyt153iHsz+rxva5srKF1uSOnpWpXQYzrzOlJbZXF1HVL4l7NYWLDOljJaWt5m7re/E7dPBMSSre2JeFEiECtLWpbnKrnJlJRKoXIqVWuLlKVWotSlLUhyo0N1YK08Jw2Z1dwtHV3dHx1Xn8d7ScNwpIfKCeje8floPUrbDhJn1Ta89E43gn65PRov4n6LzWI9vGbYeEnxca+Qv6rYzhbj7zvgmI+EwjfM7zNfKlxpfbTib/AHcjfJt/UlaW8MiG9o7MBAP9sHzc76rnv9qOLO/rEeTW/ZObgIR+1XOEg5xN+P1Sx7R8W/77vl9kRwMH9qqeHYc/7YHkXD90we1HFx/XPq1p/wDVAeH4f+36qruD4c8nDyeT81qj9suLN3c0+bR/FIDwuA7X8UB/AI+T3jzo/sF0YvbrGj/7ImHysfyUp3CG8nFAk4B0k94r5ErdF7et/qQkeRB+oCU7hLuTkpLwKUbZXeTvqurD7bcNf72Zvm37Wsr+GzhKS8Plb/tuPkL+S68HtBw2b3Zm+pr60s7sLKzdpSz2lu4I8wQutHNHILY4HyNrO5pG4T2EPcHr8ys0w75WqL3AtLE4GEtP8vK6tKsCzoNjW6+TYb2m4qwgdtY8QD86v5rtHAQE6hQODMykMe5oOnIjRbYvbPFtLe1jaa6W37rXhicNDNDGdJBRvWtxY8dfolXcA1/1BX/U/VduP27Y4V2Ds3QEH+L+S43/AEh5PdPyRoeCR2Q6RxoA6ADQ+/oly+1uOkjjkghHfJaBZJsV5b2tjPZ8mNr7vMSBXUJuHhOHoEAu8S4/tS4OM9qeMNe6N7gwjcAD+bTTweKJxa8GwmWYKEf7TfUX81ypOO8TkFOxDvQ19KTG4CAftCZY5rfZa0eQAXOlxE0vvyOPm4lOEEbdgudiis4jHRFlVTiT1RdmFeVVM56lQRhTKgYtjZG5XtDh4i/d0XQwuIlwzg6J1H5eo5p8MskLs0ZorHwsRwry/KJIiCDpbmAis1Xy6/Je1wPFY8dEYHOySEflH+N16SDGsxzBE45X/Ipud8E8YazJmAcBrlccoJotqxt8a8h4fgcbh8Rbn5meenwRxRYjDSAmyPiNfFeVz5bOWvW6+i9TDLkNgarVxDhUfE4+zke5oB1DSKPnY18OXqi4fEB2li/D910MNOXupwXh/aP2ew/D42ywP8CHEWfEbbdAEdxW4BeMJVCUSG1zGkmgCT0AtBJKyMZnuAHiaUa0uNAWnYeETO/LlHVxr4b/AAXnsX7WcMw/9TOejRfz2+a2R8PnfyrzWhBwJg9t5d4NFD3/APi8vjPbqZ+mGiDfFxs/AafMroRcIG73fBaEETI/YYG+Na+86ryeM4pjMb/+iUuHTYfAUF0osLFF7oTXaLmZQtAA5IL5PEIgPBS1Vj/VWQpaIVSK1VxV0pYQ+081eVUitf4+qAhWigWhtWrKWohyO+/8oghKWMhR5QgpT2h81GjKbGiEsBRYgK9ke4dV1YsTPkH+o7/cfuqEDOiz2QvkeGNBN5NuQLyAT0GYAa9UiGF7gMos/fRWBrSP/CTRd2RpbZJBdZLtddee+9+irFQGN3fFfTToi5oGNeA02Cf+o1HjS18F7uKDxI1lf3bHkQujwu/1AIcGkf3bHwUYUZm2XHM4FoBGtCjqN+q9W6aOLFMiDOZeCNrIINeY12XoZS2KUNa3S82m1kUa8ExgpiO4WlrWigSKJP34LzXHYMM12dkmaVxtw0oCvlWws3S43E44Qc4fbydQNh+eafc2gCdAea84DrS5pjIaHHYoMpo0QWnxv5FEAgOm6XdL5JgahtWbIpSlrmTg7G63obJjYZHAlrSa8FYs7I8cYcLDhQNfC/Tl712OG8FlxsZkDgADXj/jl+b68PhHTNzArsXg2nI1pPfcAbPINc8+8MI/qXYn9n42OYYXHW9+uUkH5J02BALch3+1rFx3AopXlxLmk+0ARRPUWDRXHwnHsThIuxoGtrvTw0OqZhONT4eLsgAQNr5eHik5+APZ3oXknmCaJ9RofVdfD+0eGmbkxbK+Y+49F1IOPQyNyYmPTw1H3WhwxsxGWaKMtB3IaHe5tg/BY8dicHEe1wOIe1x5AuI9cxBHz8AuVxWDhswzRkk9NSPnqFqsiiH+2wf0tK4L+J495szv/wBzvuuCMLENmj4Igyfoj/tb9Er9ZjB/Vf8A7nfdF2Ef9o+CIxwAoNAHg0V8FnlkklNyOJPiSfqjaxrdhSnMw8h6aIAHdUVHqqlrfL1+qunK6d1VDEPEfFXbgpqhyQO5OFeRCsPHMKiSlnxv/SD4gj900Ob1Q2hOY/anN9D80QLdzqoCEGdx2BPqjaBuQitQ3EECrtWWAlRUGLP5hSsxdCpZT0MgOtpDhSIIjS78oKGhzV2FfI476eo+IQ20IS5S6McyL8LUDjyCpUDG+J8yisqK+n6UOvVSkzDJp99Vsib3AiAWhHi+zx04YC7LFCzYu5F1EjnrWvRdvHYnEYeX/wCM3NsDpaKBjXPcHHkFq8XYZGCsjCRp2magSOmlnz26LoTMOJw7XSANJGztga/N/gheKNBeKbh5ATnc010/8Xji9rXd3cIBd2gMieA6u/medLGguqrpoV6dnHjMx7cQcrgwZSB+4aj1Ongu83inbNcJaaQ3ukf3D+T8E3g8BL+nMARfMizQbfmuRisbPxGi4WW6aCt9BfquZicY/EEGStOgq1v4lscLWdoQ0Z2taH0Dmu2tH6jpsNSuYcBi2y2WH85La18b48gOyS4hxOKQOdGDKXDLmo0ADs3nugEcjDUgquX3WTEOaNNz9F5ybtL9lwHkVsjY0kCwsYFmkKJzq3zHT7K7LuCytbJmFEAEVqHWaNHwXRPC5mtfnGoAI6HXkVp8DxTGOey9XV5WP/ea7nC4P0UxgkcCXAHT6H+Oq1w4f9LL2chFkXp9CnezFmiGg7/HUALp/pzgnl+GZmz7t2F/3XyHX5eO2OHsX2zY7j+QkuIY3syzKQ8h5DeVjs3a+G6xzY+bDxskxUYa4H3Q4Hdp+hIv+UnFTdjlc8czp6FZWJxmQd+yTq0DYX1XJwPADiozO85bNjoW8/ELPgOCvxTO0ca5+BHNXw/E3B2V7aNnQa10uz1WnF+zeFeHSwvysDeXet35y3tbcRwOKjLE+mgedn/jlva0f4jqPqF4p8LmEtcCD0Oi805pBoiiqPxH3agagKC3FG0eTRTMiic9UBapaOJXfdJZaFdKzZzzHwVFvRRFEvghoqWVJd5/BRSyh6eIRKlIc3qT7lVKZQuzt8T6/wCFdKZWqC5n6AfPVXqplCo4t5Rs9ygLv7ioAFIfWwA8gAqItRc6U9VMqiqXeaulVqoJ6H4lXopa4PP6XHx2UrxUzKj5X8oz7iiDWncqZkzh5H5RbK3+a2xNblGqgIS2G4s7DYjFZ81lrWAt1AkD442Nv+snp3SurBI+ESNe6n0R6gH6IWkZnei24eJGVwjcSwSCjqB3x7RaBpR0sJUeKdi3dkdARryo7GvA8x6pjdVWPBRva8scSWloF9SBmsfFedk/03UfH5Fam4cPHdS/A+GGR5BsxtAtwoGyNQAbs5r8NOu/YweB/VPsigN6OvgkzMDH5RqvWYHBxYfTNq4CyfzUSQ6uW/wXZY7BcN7rnUTV876GuSjIXO2CjiuG7Si0hpAIbJpcYcKc5h5OI0vkFve3tgHRurx308PE9eSA2F47iMfYvayIte3QWD7Gh0ABrkOvkvJ4vDwROc3Nm5348wVYIINoZleQRmd6Gj8FgicI3h4ANciLHqCox5Y4OoadRY+CThtrne0dAS40XbnTbwK9hBj4MYyKEuMb7/bTW2B9Nl6KPHRYljIz3XXsBTfqiMbbgaP/ABAOmv8Ax9Vmx/GriLIXOa66NAVpucw19VmxPEbj7OMkOujoPk7f5WjPF6HS9Kulym8U4g2IkSOyk0T471m328Vzv1GIDDqa2vx6Xus/sWxvLGtbZkDx3QTTmOu+urXfBLjDp3AyGtKJJrnfPYkdfVZomZ5crjV8z91bGcOZJ323maKFglt9C0GrXrOHE4Jr2zSEs/a0USQa2G/hoQOa9Pge0wQcJHEs5Acwem5+CA/BynJ2gBaNK0BrTXu0QtjsRgeGQgMc5mfXTUjTo69vJbZMfhsMzulwLteteYK0Wua3TKK8r95XgMXI+eZ0jnl1nc6E9NOWnJeOmlMkhc434qxyHdrVnAPIpSluHi/QPQn6qF7+qrKr9iz9PxP1Q27qplVwQOXzVUVdeKICK2HxQ0eqqj1XCQdB7lWUq6PVR23kpkKlLhIOg9ymUqspXB4/SP7VKd1V5VcTjo3+0Ich6q8qkTjo33D6KZSplUjEDoPcFMimVT23koGhTIFAkP8A4rytUyhRmPVSgryhVfKfsqw1qqgljKfukwMCGgozqZVKCZhcaH3zW2IDIFYAXleMM7SR8gfmJfZNUHgS5i6hsSYmn1K6b3983rd6/EfO0jmVbiOHM7o2Ma6Qj+YQ0usNZbSbb41oOQPVN4Xhg6WictjTbXVb8BHFNMGSPyjqn4cDOzEuyh0b425qa7udn1I2Ldq33CrF8PcwOjFOFWfXp+ap0jTCSI3WKGvny/Oi+gcIMIytFOe2PvEHMW5d25gMvo3oujgosLG4iMDNzO5+P8LG55ebKQlldJJIQ5uUSmMaEu7rGHujb83pRXHxPChisS6Qu0uvgAtEeKytqkbG8SbFFmoSRBtZ2ZXPFDWw4UfvRdYTR4eFgYM0egsa16fnksznWbK8vjZA55LTm10OUNO2xaNAfovMYlzXSOINg86r5Klp4YQMGeQhzHBreeZrnaHTl5+Hil4fCSYmQRxjU2emg/AtuGw/akhuuiz4n5iYwaNnu65nZQO80AE17t/BaZOHvaxjtyRsNxqft/CJ7AIWi99fgSP4T3/wk9W1naA6d14ad6DgTt1tbMHwuVsrXkgC7usw06t00KVgixszXPNAeF/JW/D/AAiTEB5c4sdGXxgOAz25oPfI6aeK9Q7CQMAAYMpLX0NBY2IHK+Y/yu7jJooS0NaCHU7w58ikuDcBecVOHOFYcUSatwL36/8AG8rjvYFdVyOJ4R+LdIRo7Sunh+f8Lk4lzZpjI8VYFDoPz85KQ4TZnQEiNzGvoaE6WTR8CPiuVgP1YjprAXx62RZA10B589PgnGaWI1HRA25+f1V3YGRobYvML0y360PJaMf+rlYO0hbbhYLRrW/XRJxM0ko7zBZ5i7+qwuIYpgzNzCwNuYre1kw+AnLGyFhokAHreyy/osQWtdkNOIAPKzsqR4xrmlwvcD32f2HvR4nh82FOWQanbnopisHNhXhkoo1fVNwYn7pc1zEgKcfihlNakj5i/qnMi7wd4f4QuNAohxbd+R2+qVJERoEQK44weHvS+yVWpGMHJynZHopa4TeX7qZVLV4sULqneJ2VGM7ogVR/EGjqrELipan+LGlc7V9iatTMpdP4/JV2elqZlZsvqhLFdonakbIMoKtVON7wHIj42mmDu2qzarpMSRz9KNquyqlWZBdiWk66FX2bhsqtL4x4DTrdkV52NFphbepS3GleLFOonujah4EE/RC6JrW+v0V5leHFvr2evzWqKJuQaqWV4/E45zW938w+fT0JWxjNdVntfUfw9NG3CMkysqNwaK3GSQ5i29QSHEnVdDDuAgD3DY/zy9CtLapIN49/One45Wys7JnPLkDgDoOo/wDss0eOJmc53PTyrb88VecWbQuN8Yc63NOQOdmyAVelOzvB1NUK2RYiRxbnBoEjT7n5dFCCW5vFJcA4y6KXM+3MDnl1bkvDGl2u/sj4rNhcV2Tw522pPrzSmmkhHiJXxuGYjMCMvKxp3up+qzmhI4N90m/5CslHjksW7c/IV9VmMBI7vJWHaJbGEvAFU3MOoO2vxAXQgLYoxY1115/miaHBrar1+BTnB8UGyRvIJIJygOAJzOcAbJGmw9FrwkjY4w+QWdhVXv1O2pPjXgtcUgbh+/zBrbrv8bX0zDT3WUt0FuZu4AjQivotsWJEr2uZIMpHu8/Q9QdwltFCq1WdxPiQgkDms/1d3gWHuaO6KYfayjnyy9NBx2MkgI7Jma/HT03WiMNeQ0nwHzKRweOYDiHYk9j2gZmZqHvH8whoHtatcNBr46oGytyEzd29xz8lnkDWPIJWPHxgGV7uzpjnEMy0HBoDdN6I20SYOJCN9luhuiNxtp0I8FIcVkJsevP/AClsf+IHiP8AkAOeXUC4UA0XmrvbmvpyXRwUsnZDty5zXGg4NDf/AB0N+teq7GGfFLlc8OyO0BHX6/JeP7N+Kn/JC9xJcHGmaaEi9kx8wweGcJAXNadABqNbArw6rvRtZBh8jznYCCKGo1sD06pHEOMbuzLu611nLRsjSwVqpjz29WXN0B5A8vDxWj9OyRxxAFuc2hewHT7/AAXojjAIg7KQavx9fgvFyYdomLAdivnWIb2UjmXdEiws3i2POYBn5g0fBwNejkzDx0NfFZnmytbDOLqDRoGke66+/BIcy9900FXzVvRsmtuRr46oDHegVAi9VMzLAJaAeXjWhNhWG0ERS0k5Gwvfb0+qoRg7oQubjZdGtYXEmgACSSdgK3VjDNJFHVXZXoo/wxii1z3BjKHsucMx0FEZbG9jU8lsHCpC060Ry5ow11WVh4rM14Y4URoRtrq7ms5jLDlPL8/lKO6k+y3TWq+JP7j3oXNsUEQKJE4igL6Hzq0t0VilM2qM/E/G/gkuh1KMOScsxDgdtDXm2r99rVkH55JROtrb4fg55cvZtzA0C86NB2s+7l1RNwMk+rRp15aJrUPiPD5YpKkDdRyNjT/Ck2BfCA1yE2DqsHi87gw1VtOZv9NfQqQMAIS381lwY55aNaBoetAfstBiaSgBW1A6TKK18999dgijbEGpguljYn2mUA/M/K0ECxqLHvJ+CjW92xolLdhkkgDmP0aQS0A205stOGm5s9as7IpM0Yy3oQmatSfauDqGpFOP/Y5g3yHP3JAboSgRsRiPZZyIDuo1uz4ag+5W5xyorXR4a2tbrmcS3cVyAo9btU0AuAG6nJOYvByQEBzQHEWBYJJJq9Odge9R8bmkBw/LROaW6FKuZIwtzsczTuZgRdtFb9BfvCvs3NFkUgog6oWNxYLBl1rQHmdR7x3rU97Q9FZWnwuKamPY0yUwtoAd3NnNdSfaPolOw5kBAG5/PotDHOABAuvl+WrS8dnLomB2Zwdqbp1Bric52IW/AYCJrTNTSHgtIP7eZcOh52F1MK+QRNeQHBxym9xW6HxLisoLGGQinPkDg42HEOBAcOVae9Nny5WviJrQDpoKJ8ys/EWsFPjFAn00GvxOqHhm9s9mdxGtucd3HOWl2atycvuKzwQtmkAef8+pWKFglcATS0cTwt0LBXeeZD2bctgtJAJNbbjXxW12EOHpzTmdm0Fcuq09gYSCNTeg/lebxOrntLfzuYG87OYaV0pap8R2nZRtFEHWqokWL/Oq6BxgJgYwUQfCiRbb+WqUx3Cw9zsjmsAJJs951gkNaDy02HryWud/YRN7NpIqzV8tDZ+a7buIPwsLajLxluxtoaNnXn8Ex+HOC9pKWSF7GCPtHuY29TZDdQaHdIsjTUrmCY4hveF/XTp5ledxPF34uMRyNF83a/EeJ58lPE8LG1+WKSSy7utexweGEgZnAtA3v3a1rWB8QaSQNNfkuK5oGgWdnJma3uut4qxqA46Ud+XyQ5O7YsIRuvSPwUmHb/MyDO3MzK8OsAto7WLab+yhmiyGrtMLS1KRCSs4Y4tblObKcrXEULdy5HXqEPZENLq0QAHdO4fDPnkbFHV6gWdG94kkk89SpFEZX5B+ao9XGltt/DTOyGSQ9pyzgMZJoSMt2dvFaW4Fr2miQR10B8k8x5Wg2NUbhHD5on5mCMv1YWOcAQWj2dQdwAbFWOYUw0b45OV1VE630VBrgLCtiONl0xbDE4TkOMlusBrA23amqzHlyG4sppIEjpI2U/n5VvvSN073NDeQSUGDw0ksoxDnE6OZRIv+Xmq9/wAwGvQeKUGwmVwluztXklhmayeSR4pCIXiNpDie+0NIcbAIAIrSzy123Sp4uyNDW0t2miyxIQaArL3vjt6UQs5bzQbFPSwEGHtP5bZCcpHm0PB6VmBrxC0Ng0GbYotqRn8DllEboqLSHkFzg1pDZS3Q9Tbf7gi/SOcNNup81eUu2XoZ+I9hEyLFQGFpy5XRkZCctusM2rajZPI81qnDOzbHO3TTbb5LRHM6I2EOMTYuFsjycLEMjgHBxLgW7b94WRR368ibn70NyHIwV4/8+B3VNY+Y0El+JPw1H2ZmgeXtyOPfc0NNAitgdrFa+iWcNE+LtYXafnVDNAWEg7r5zFiDR1DRVgACrrMfh8yk9kNz9VkW7gZ2dm3+YDpeubnqdmomxabJo2WZg3kujdzbM6vAtzi//wA2qnd1mnT7fdV0XqOJ28Ns6BrHNHTM28vj0WaV5Op6InarKxUQBc/m3TwprQQK9R7giBuggUzM3PNoeB4C9BX9SCQ1p5KEIeGnIY1407h05a6/upI3vZVSfweKytFtzPL2hsmYhzDRdY67VqjjfWta8vBHmVOFYx+Ie04hxkDmyPDbDQCK5tFnVxPwT2085SNBfxPPRFmLyM2ql0bTIAG00vaaBOlG668h7lkOj9fzWlRAJNL0PFohDG8MsDug942bIcCTzrNXiB5Vuma1jDl0/LRHQLGwsbQXEizWbXYkl1gitQcuyXgHZ5ms5OLR6WFowPfmDD+4gfNY34ldTPJzXDw9q2+Wo9ye6TMHN5BxoepCrGSF1t5ZifmVOC4xJUMQ0yNf3uZbK5tsPUA6pXaEN03FrGHltUrN/EMoY2Q0af3m7B+V2l/3fBMa/s5Q4Dz8d079Q5haeXRZxxDjiS6y0251tNEF/Q8qtKJDgSRuT9UgP7+bxK9Bhzn7Rx0cwNeDpuc46XyW1+KfHhGhvMPb8wV6B2LkiwMZH7s7fmCn2ccfFUbbymwKdVU1x6c8jVzInl5GpFdCR8VxmSloIHNL4biXecAwNt7A8g1m0vptUhGt+afiJCKHLQ/P/KG1q8HEULpJGRDtHNtz8x2c9wygHQDuN08FpjOVjjz1+pTWUBdJ78QuHYCR0cbnGtSwWM4adCNqFD0UnZUQzanrXj4In0RYCQ4fgA2E257mzxuPZ2BFGSA4GNlabDnrQS2uBYBW4+qkcVsJvkT8FjYuHs5CGk6ta7lduLgVimb2btOYWey021P4172SNeHkOAbRFgCxmFC/NNlLrBBqqRO0oq0eOcczzWYsa++YcHnXzs/ALOXW7PQvkempVtkdlIvQrawnFDJG9waI6MWYNrv5pKN6aaFdJszpmkg5aomudmtUbXgA6Ly2LlLZnkc8j6vTWJjyD1FrBK7LLpzr+PukE6oPfa/tA85xQDufeYeZu/Xqie4tcXBVqNVo8PwDJpu9YNAWKusp8OrB71WG/wBRwB8EbRmOq8/+Jce8sDL0ZKHN66t119ByTmOLm0fzkge4kAK+C4tK0RxA90Mc4eTiO6RzogG+oCFxzR5TsqbI5tUvfwcTaZI4XxB4DhGCXHkyF4cQdD/rVR/TenLqx5W5YwNBoPgtTnW7VP8AF8c7DwuzBsuXQDKGto5qGWiNMqhL4oj2hzegCOSQDVor1XmuIcTlfg3y5gAXSMDaGjTLLE0X/wAWs3oeKyTTOojldfG/okyE5bXyjHMy0QdxI2vIXfn3gPRFHq34JNaLU4NIDCwkcj8HEWmZVYX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" name="Picture 6" descr="https://fs00.infourok.ru/images/doc/309/308636/hello_html_m5ee69840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29184">
            <a:off x="573227" y="4564911"/>
            <a:ext cx="2115967" cy="18092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5334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http://probydilnik.com/wp-content/uploads/2013/11/shutterstock_1117213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194" y="286603"/>
            <a:ext cx="11477767" cy="6318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559953" cy="1456267"/>
          </a:xfrm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uk-UA" sz="72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СКЛАДИ СЛОВО</a:t>
            </a:r>
            <a:endParaRPr lang="ru-RU" sz="72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Содержимое 3" descr="http://pgbooks.ru/upload/resize_cache/blog/576/600_600_1/576473761fc05b3eab0f2726d360e865.png"/>
          <p:cNvPicPr>
            <a:picLocks/>
          </p:cNvPicPr>
          <p:nvPr/>
        </p:nvPicPr>
        <p:blipFill rotWithShape="1">
          <a:blip r:embed="rId3" cstate="print"/>
          <a:stretch/>
        </p:blipFill>
        <p:spPr bwMode="auto">
          <a:xfrm>
            <a:off x="3108277" y="2065867"/>
            <a:ext cx="5715000" cy="38004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  <p:extLst>
      <p:ext uri="{BB962C8B-B14F-4D97-AF65-F5344CB8AC3E}">
        <p14:creationId xmlns="" xmlns:p14="http://schemas.microsoft.com/office/powerpoint/2010/main" val="31020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354842"/>
            <a:ext cx="10832909" cy="1711025"/>
          </a:xfrm>
        </p:spPr>
        <p:txBody>
          <a:bodyPr>
            <a:normAutofit/>
          </a:bodyPr>
          <a:lstStyle/>
          <a:p>
            <a:pPr algn="ctr"/>
            <a:r>
              <a:rPr lang="uk-UA" sz="6600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Arial Black" panose="020B0A04020102020204" pitchFamily="34" charset="0"/>
              </a:rPr>
              <a:t>УГАДАЙ ВЧЕНОГО</a:t>
            </a:r>
            <a:endParaRPr lang="ru-RU" sz="6600" dirty="0">
              <a:solidFill>
                <a:schemeClr val="accent1">
                  <a:lumMod val="20000"/>
                  <a:lumOff val="8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Содержимое 3" descr="http://content.foto.mail.ru/mail/nadja200665/_answers/i-306.jpg"/>
          <p:cNvPicPr>
            <a:picLocks noGrp="1"/>
          </p:cNvPicPr>
          <p:nvPr>
            <p:ph idx="1"/>
          </p:nvPr>
        </p:nvPicPr>
        <p:blipFill>
          <a:blip r:embed="rId2" cstate="print"/>
          <a:srcRect b="20238"/>
          <a:stretch>
            <a:fillRect/>
          </a:stretch>
        </p:blipFill>
        <p:spPr bwMode="auto">
          <a:xfrm>
            <a:off x="3780429" y="1738321"/>
            <a:ext cx="4954137" cy="4681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 rot="21376221">
            <a:off x="9376013" y="2184905"/>
            <a:ext cx="122829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?</a:t>
            </a:r>
            <a:endParaRPr lang="ru-RU" sz="9600" dirty="0">
              <a:solidFill>
                <a:srgbClr val="FFFF0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1035873">
            <a:off x="9990162" y="4981600"/>
            <a:ext cx="15285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?</a:t>
            </a:r>
            <a:endParaRPr lang="ru-RU" sz="9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20375652">
            <a:off x="1951630" y="2538484"/>
            <a:ext cx="137842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9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?</a:t>
            </a:r>
            <a:endParaRPr lang="ru-RU" sz="9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8237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8491" y="382137"/>
            <a:ext cx="11382232" cy="1132764"/>
          </a:xfrm>
        </p:spPr>
        <p:txBody>
          <a:bodyPr>
            <a:normAutofit/>
          </a:bodyPr>
          <a:lstStyle/>
          <a:p>
            <a:pPr algn="ctr"/>
            <a:r>
              <a:rPr lang="uk-UA" sz="6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ЕКСПЕРИМЕНТ-ШОУ</a:t>
            </a:r>
            <a:endParaRPr lang="ru-RU" sz="66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Содержимое 3" descr="http://distant.msu.ru/pluginfile.php/20756/course/section/2092/%D0%A4%D0%98%D0%97.jpg"/>
          <p:cNvPicPr>
            <a:picLocks noGrp="1"/>
          </p:cNvPicPr>
          <p:nvPr>
            <p:ph idx="1"/>
          </p:nvPr>
        </p:nvPicPr>
        <p:blipFill>
          <a:blip r:embed="rId2" cstate="print"/>
          <a:srcRect b="1449"/>
          <a:stretch>
            <a:fillRect/>
          </a:stretch>
        </p:blipFill>
        <p:spPr bwMode="auto">
          <a:xfrm>
            <a:off x="2096639" y="1514901"/>
            <a:ext cx="8433250" cy="5117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26499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5801" y="1160061"/>
            <a:ext cx="10737375" cy="463114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k-UA" sz="5400" b="1" i="1" dirty="0">
                <a:solidFill>
                  <a:schemeClr val="tx1">
                    <a:lumMod val="75000"/>
                  </a:schemeClr>
                </a:solidFill>
              </a:rPr>
              <a:t>Р</a:t>
            </a:r>
            <a:r>
              <a:rPr lang="uk-UA" sz="5400" b="1" i="1" dirty="0" smtClean="0">
                <a:solidFill>
                  <a:schemeClr val="tx1">
                    <a:lumMod val="75000"/>
                  </a:schemeClr>
                </a:solidFill>
              </a:rPr>
              <a:t>адість </a:t>
            </a:r>
            <a:r>
              <a:rPr lang="uk-UA" sz="5400" b="1" i="1" dirty="0">
                <a:solidFill>
                  <a:schemeClr val="tx1">
                    <a:lumMod val="75000"/>
                  </a:schemeClr>
                </a:solidFill>
              </a:rPr>
              <a:t>бачити і розуміти —  </a:t>
            </a:r>
            <a:endParaRPr lang="uk-UA" sz="5400" b="1" i="1" dirty="0" smtClean="0">
              <a:solidFill>
                <a:schemeClr val="tx1">
                  <a:lumMod val="75000"/>
                </a:schemeClr>
              </a:solidFill>
            </a:endParaRPr>
          </a:p>
          <a:p>
            <a:pPr marL="0" indent="0" algn="ctr">
              <a:buNone/>
            </a:pPr>
            <a:r>
              <a:rPr lang="uk-UA" sz="5400" b="1" i="1" dirty="0" smtClean="0">
                <a:solidFill>
                  <a:schemeClr val="tx1">
                    <a:lumMod val="75000"/>
                  </a:schemeClr>
                </a:solidFill>
              </a:rPr>
              <a:t>це </a:t>
            </a:r>
            <a:r>
              <a:rPr lang="uk-UA" sz="5400" b="1" i="1" dirty="0">
                <a:solidFill>
                  <a:schemeClr val="tx1">
                    <a:lumMod val="75000"/>
                  </a:schemeClr>
                </a:solidFill>
              </a:rPr>
              <a:t>найпрекрасніший дар </a:t>
            </a:r>
            <a:r>
              <a:rPr lang="uk-UA" sz="5400" b="1" i="1" dirty="0" smtClean="0">
                <a:solidFill>
                  <a:schemeClr val="tx1">
                    <a:lumMod val="75000"/>
                  </a:schemeClr>
                </a:solidFill>
              </a:rPr>
              <a:t>природи</a:t>
            </a:r>
          </a:p>
          <a:p>
            <a:pPr marL="0" indent="0" algn="r">
              <a:buNone/>
            </a:pPr>
            <a:r>
              <a:rPr lang="uk-UA" sz="5400" b="1" i="1" dirty="0" smtClean="0">
                <a:solidFill>
                  <a:schemeClr val="tx1">
                    <a:lumMod val="75000"/>
                  </a:schemeClr>
                </a:solidFill>
              </a:rPr>
              <a:t>                                                              </a:t>
            </a:r>
            <a:r>
              <a:rPr lang="uk-UA" sz="5400" b="1" i="1" dirty="0" err="1" smtClean="0">
                <a:solidFill>
                  <a:schemeClr val="tx1">
                    <a:lumMod val="75000"/>
                  </a:schemeClr>
                </a:solidFill>
              </a:rPr>
              <a:t>А.Ейнштейн</a:t>
            </a:r>
            <a:endParaRPr lang="ru-RU" sz="5400" dirty="0">
              <a:solidFill>
                <a:schemeClr val="tx1">
                  <a:lumMod val="75000"/>
                </a:schemeClr>
              </a:solidFill>
            </a:endParaRPr>
          </a:p>
          <a:p>
            <a:endParaRPr lang="ru-RU" sz="5400" dirty="0"/>
          </a:p>
        </p:txBody>
      </p:sp>
    </p:spTree>
    <p:extLst>
      <p:ext uri="{BB962C8B-B14F-4D97-AF65-F5344CB8AC3E}">
        <p14:creationId xmlns="" xmlns:p14="http://schemas.microsoft.com/office/powerpoint/2010/main" val="44791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1" y="500064"/>
            <a:ext cx="10131425" cy="971549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КОНКУРС КАПІТАНІВ</a:t>
            </a:r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38" y="1471614"/>
            <a:ext cx="7456033" cy="4774596"/>
          </a:xfrm>
        </p:spPr>
      </p:pic>
      <p:sp>
        <p:nvSpPr>
          <p:cNvPr id="9" name="TextBox 8"/>
          <p:cNvSpPr txBox="1"/>
          <p:nvPr/>
        </p:nvSpPr>
        <p:spPr>
          <a:xfrm>
            <a:off x="8180614" y="1471613"/>
            <a:ext cx="373924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/>
              <a:t>Ведмідь впав у яму глибиною 19,64 м.</a:t>
            </a:r>
          </a:p>
          <a:p>
            <a:r>
              <a:rPr lang="uk-UA" sz="3200" b="1" dirty="0" smtClean="0"/>
              <a:t>Який колір  шерсті у ведмедя, якщо він падав 2 с ? </a:t>
            </a:r>
            <a:endParaRPr lang="ru-RU" sz="3200" b="1" dirty="0"/>
          </a:p>
        </p:txBody>
      </p:sp>
    </p:spTree>
    <p:extLst>
      <p:ext uri="{BB962C8B-B14F-4D97-AF65-F5344CB8AC3E}">
        <p14:creationId xmlns="" xmlns:p14="http://schemas.microsoft.com/office/powerpoint/2010/main" val="28593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728" y="272956"/>
            <a:ext cx="11259403" cy="1528548"/>
          </a:xfrm>
        </p:spPr>
        <p:txBody>
          <a:bodyPr>
            <a:noAutofit/>
          </a:bodyPr>
          <a:lstStyle/>
          <a:p>
            <a:pPr algn="ctr"/>
            <a:r>
              <a:rPr lang="uk-UA" sz="6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ФІЗИКА В КАЗКАХ</a:t>
            </a:r>
            <a:endParaRPr lang="ru-RU" sz="6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Объект 3" descr="http://petrikovka.in.ua/wp-content/uploads/2013/01/panno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0781" y="1610435"/>
            <a:ext cx="9171295" cy="48176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650680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ебеса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Celestial" id="{C4BB2A3D-0E93-4C5F-B0D2-9D3FCE089CC5}" vid="{42E5908D-19A2-46FD-89FA-638B126129E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TM03457452[[fn=Небесная]]</Template>
  <TotalTime>528</TotalTime>
  <Words>286</Words>
  <Application>Microsoft Office PowerPoint</Application>
  <PresentationFormat>Произвольный</PresentationFormat>
  <Paragraphs>49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Небеса</vt:lpstr>
      <vt:lpstr>У СВІТІ ФІЗИКИ</vt:lpstr>
      <vt:lpstr>Слайд 2</vt:lpstr>
      <vt:lpstr>ФІЗИКА НАВКОЛО НАС</vt:lpstr>
      <vt:lpstr>СКЛАДИ СЛОВО</vt:lpstr>
      <vt:lpstr>УГАДАЙ ВЧЕНОГО</vt:lpstr>
      <vt:lpstr>ЕКСПЕРИМЕНТ-ШОУ</vt:lpstr>
      <vt:lpstr>Слайд 7</vt:lpstr>
      <vt:lpstr>КОНКУРС КАПІТАНІВ</vt:lpstr>
      <vt:lpstr>ФІЗИКА В КАЗКАХ</vt:lpstr>
      <vt:lpstr>ФІЗИКА В КАЗКАХ</vt:lpstr>
      <vt:lpstr>Слайд 11</vt:lpstr>
      <vt:lpstr>Слайд 12</vt:lpstr>
      <vt:lpstr>ФІЗИКА В КАЗКАХ</vt:lpstr>
      <vt:lpstr>Слайд 14</vt:lpstr>
      <vt:lpstr>ФІЗИКА В КАЗКАХ</vt:lpstr>
      <vt:lpstr>ФІЗИКИ жартують</vt:lpstr>
      <vt:lpstr>Слайд 17</vt:lpstr>
      <vt:lpstr>ФІЗИКИ ЖАРТУЮТЬ </vt:lpstr>
      <vt:lpstr>Слайд 19</vt:lpstr>
      <vt:lpstr>Слайд 20</vt:lpstr>
      <vt:lpstr>Слайд 21</vt:lpstr>
      <vt:lpstr>КРОСВОРД</vt:lpstr>
      <vt:lpstr>ЩОСЬ ТУТ НЕ ТАК…</vt:lpstr>
      <vt:lpstr>Слайд 24</vt:lpstr>
      <vt:lpstr>МОЛОДЦІ !!!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 СВІТІ ФІЗИКИ</dc:title>
  <dc:creator>Admin</dc:creator>
  <cp:lastModifiedBy>Admin</cp:lastModifiedBy>
  <cp:revision>53</cp:revision>
  <dcterms:created xsi:type="dcterms:W3CDTF">2016-05-28T22:06:26Z</dcterms:created>
  <dcterms:modified xsi:type="dcterms:W3CDTF">2018-01-14T19:34:36Z</dcterms:modified>
</cp:coreProperties>
</file>