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7" r:id="rId2"/>
    <p:sldId id="258" r:id="rId3"/>
    <p:sldId id="332" r:id="rId4"/>
    <p:sldId id="261" r:id="rId5"/>
    <p:sldId id="325" r:id="rId6"/>
    <p:sldId id="262" r:id="rId7"/>
    <p:sldId id="327" r:id="rId8"/>
    <p:sldId id="263" r:id="rId9"/>
    <p:sldId id="326" r:id="rId10"/>
    <p:sldId id="265" r:id="rId11"/>
    <p:sldId id="266" r:id="rId12"/>
    <p:sldId id="328" r:id="rId13"/>
    <p:sldId id="268" r:id="rId14"/>
    <p:sldId id="348" r:id="rId15"/>
    <p:sldId id="349" r:id="rId16"/>
    <p:sldId id="329" r:id="rId17"/>
    <p:sldId id="279" r:id="rId18"/>
    <p:sldId id="330" r:id="rId19"/>
    <p:sldId id="357" r:id="rId20"/>
    <p:sldId id="389" r:id="rId21"/>
    <p:sldId id="365" r:id="rId22"/>
    <p:sldId id="366" r:id="rId23"/>
    <p:sldId id="367" r:id="rId24"/>
    <p:sldId id="372" r:id="rId25"/>
    <p:sldId id="323" r:id="rId26"/>
    <p:sldId id="322" r:id="rId27"/>
    <p:sldId id="383" r:id="rId28"/>
    <p:sldId id="388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FF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68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9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2D10B3-BD71-4320-946D-124F8AF30AC5}" type="datetimeFigureOut">
              <a:rPr lang="ru-RU" smtClean="0"/>
              <a:t>23.01.2018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80C395-F91B-4D8A-8D28-E7BA48FA38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398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AD1AA-D8D9-445A-8F8C-BEB2B2C98175}" type="datetimeFigureOut">
              <a:rPr lang="ru-RU" smtClean="0"/>
              <a:t>23.01.2018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B456-4FCA-48E2-AB45-0D3CE1BB32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485262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AD1AA-D8D9-445A-8F8C-BEB2B2C98175}" type="datetimeFigureOut">
              <a:rPr lang="ru-RU" smtClean="0"/>
              <a:t>23.01.2018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B456-4FCA-48E2-AB45-0D3CE1BB32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7951930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AD1AA-D8D9-445A-8F8C-BEB2B2C98175}" type="datetimeFigureOut">
              <a:rPr lang="ru-RU" smtClean="0"/>
              <a:t>23.01.2018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B456-4FCA-48E2-AB45-0D3CE1BB32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045760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AD1AA-D8D9-445A-8F8C-BEB2B2C98175}" type="datetimeFigureOut">
              <a:rPr lang="ru-RU" smtClean="0"/>
              <a:t>23.01.2018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B456-4FCA-48E2-AB45-0D3CE1BB32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862803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AD1AA-D8D9-445A-8F8C-BEB2B2C98175}" type="datetimeFigureOut">
              <a:rPr lang="ru-RU" smtClean="0"/>
              <a:t>23.01.2018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B456-4FCA-48E2-AB45-0D3CE1BB32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088585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AD1AA-D8D9-445A-8F8C-BEB2B2C98175}" type="datetimeFigureOut">
              <a:rPr lang="ru-RU" smtClean="0"/>
              <a:t>23.01.2018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B456-4FCA-48E2-AB45-0D3CE1BB32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4521639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AD1AA-D8D9-445A-8F8C-BEB2B2C98175}" type="datetimeFigureOut">
              <a:rPr lang="ru-RU" smtClean="0"/>
              <a:t>23.01.2018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B456-4FCA-48E2-AB45-0D3CE1BB32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507232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AD1AA-D8D9-445A-8F8C-BEB2B2C98175}" type="datetimeFigureOut">
              <a:rPr lang="ru-RU" smtClean="0"/>
              <a:t>23.01.2018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B456-4FCA-48E2-AB45-0D3CE1BB32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7167625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AD1AA-D8D9-445A-8F8C-BEB2B2C98175}" type="datetimeFigureOut">
              <a:rPr lang="ru-RU" smtClean="0"/>
              <a:t>23.01.2018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B456-4FCA-48E2-AB45-0D3CE1BB32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0643593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AD1AA-D8D9-445A-8F8C-BEB2B2C98175}" type="datetimeFigureOut">
              <a:rPr lang="ru-RU" smtClean="0"/>
              <a:t>23.01.2018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B456-4FCA-48E2-AB45-0D3CE1BB32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318695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AD1AA-D8D9-445A-8F8C-BEB2B2C98175}" type="datetimeFigureOut">
              <a:rPr lang="ru-RU" smtClean="0"/>
              <a:t>23.01.2018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B456-4FCA-48E2-AB45-0D3CE1BB32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5405293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7AD1AA-D8D9-445A-8F8C-BEB2B2C98175}" type="datetimeFigureOut">
              <a:rPr lang="ru-RU" smtClean="0"/>
              <a:t>23.01.2018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48B456-4FCA-48E2-AB45-0D3CE1BB32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763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G"/><Relationship Id="rId5" Type="http://schemas.microsoft.com/office/2007/relationships/hdphoto" Target="../media/hdphoto6.wdp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microsoft.com/office/2007/relationships/hdphoto" Target="../media/hdphoto6.wdp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gif"/><Relationship Id="rId3" Type="http://schemas.microsoft.com/office/2007/relationships/hdphoto" Target="../media/hdphoto12.wdp"/><Relationship Id="rId7" Type="http://schemas.microsoft.com/office/2007/relationships/hdphoto" Target="../media/hdphoto13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microsoft.com/office/2007/relationships/hdphoto" Target="../media/hdphoto6.wdp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microsoft.com/office/2007/relationships/hdphoto" Target="../media/hdphoto6.wdp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g"/><Relationship Id="rId4" Type="http://schemas.microsoft.com/office/2007/relationships/hdphoto" Target="../media/hdphoto6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25.xml"/><Relationship Id="rId3" Type="http://schemas.microsoft.com/office/2007/relationships/hdphoto" Target="../media/hdphoto2.wdp"/><Relationship Id="rId7" Type="http://schemas.openxmlformats.org/officeDocument/2006/relationships/slide" Target="slide21.xml"/><Relationship Id="rId12" Type="http://schemas.openxmlformats.org/officeDocument/2006/relationships/slide" Target="slide18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2.xml"/><Relationship Id="rId11" Type="http://schemas.openxmlformats.org/officeDocument/2006/relationships/slide" Target="slide7.xml"/><Relationship Id="rId5" Type="http://schemas.openxmlformats.org/officeDocument/2006/relationships/image" Target="../media/image4.png"/><Relationship Id="rId10" Type="http://schemas.openxmlformats.org/officeDocument/2006/relationships/slide" Target="slide3.xml"/><Relationship Id="rId4" Type="http://schemas.openxmlformats.org/officeDocument/2006/relationships/slide" Target="slide5.xml"/><Relationship Id="rId9" Type="http://schemas.openxmlformats.org/officeDocument/2006/relationships/slide" Target="slide9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g"/><Relationship Id="rId5" Type="http://schemas.microsoft.com/office/2007/relationships/hdphoto" Target="../media/hdphoto6.wdp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microsoft.com/office/2007/relationships/hdphoto" Target="../media/hdphoto6.wdp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g"/><Relationship Id="rId5" Type="http://schemas.microsoft.com/office/2007/relationships/hdphoto" Target="../media/hdphoto6.wdp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9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g"/><Relationship Id="rId5" Type="http://schemas.microsoft.com/office/2007/relationships/hdphoto" Target="../media/hdphoto6.wdp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20.wdp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20.wdp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gif"/><Relationship Id="rId5" Type="http://schemas.microsoft.com/office/2007/relationships/hdphoto" Target="../media/hdphoto6.wdp"/><Relationship Id="rId4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20.wdp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hdphoto" Target="../media/hdphoto3.wdp"/><Relationship Id="rId7" Type="http://schemas.openxmlformats.org/officeDocument/2006/relationships/image" Target="../media/image9.png"/><Relationship Id="rId12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2.png"/><Relationship Id="rId5" Type="http://schemas.openxmlformats.org/officeDocument/2006/relationships/image" Target="../media/image7.png"/><Relationship Id="rId10" Type="http://schemas.microsoft.com/office/2007/relationships/hdphoto" Target="../media/hdphoto4.wdp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microsoft.com/office/2007/relationships/hdphoto" Target="../media/hdphoto5.wdp"/><Relationship Id="rId7" Type="http://schemas.openxmlformats.org/officeDocument/2006/relationships/image" Target="../media/image17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microsoft.com/office/2007/relationships/hdphoto" Target="../media/hdphoto6.wdp"/><Relationship Id="rId10" Type="http://schemas.openxmlformats.org/officeDocument/2006/relationships/image" Target="../media/image19.png"/><Relationship Id="rId4" Type="http://schemas.openxmlformats.org/officeDocument/2006/relationships/image" Target="../media/image15.png"/><Relationship Id="rId9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g"/><Relationship Id="rId5" Type="http://schemas.microsoft.com/office/2007/relationships/hdphoto" Target="../media/hdphoto6.wdp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microsoft.com/office/2007/relationships/hdphoto" Target="../media/hdphoto6.wdp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20455" y="2400392"/>
            <a:ext cx="8986631" cy="283137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0775939"/>
              </a:avLst>
            </a:prstTxWarp>
            <a:spAutoFit/>
          </a:bodyPr>
          <a:lstStyle/>
          <a:p>
            <a:pPr algn="ctr">
              <a:lnSpc>
                <a:spcPts val="6300"/>
              </a:lnSpc>
            </a:pPr>
            <a:r>
              <a:rPr lang="ru-RU" sz="8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Segoe Script" panose="020B0504020000000003" pitchFamily="34" charset="0"/>
              </a:rPr>
              <a:t>Дивовижний</a:t>
            </a:r>
            <a:r>
              <a:rPr lang="ru-RU" sz="8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Segoe Script" panose="020B0504020000000003" pitchFamily="34" charset="0"/>
              </a:rPr>
              <a:t> </a:t>
            </a:r>
          </a:p>
          <a:p>
            <a:pPr algn="ctr">
              <a:lnSpc>
                <a:spcPts val="6300"/>
              </a:lnSpc>
            </a:pPr>
            <a:r>
              <a:rPr lang="ru-RU" sz="8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Segoe Script" panose="020B0504020000000003" pitchFamily="34" charset="0"/>
              </a:rPr>
              <a:t>світ</a:t>
            </a:r>
            <a:r>
              <a:rPr lang="ru-RU" sz="8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Segoe Script" panose="020B0504020000000003" pitchFamily="34" charset="0"/>
              </a:rPr>
              <a:t> чаю</a:t>
            </a:r>
            <a:endParaRPr lang="ru-RU" sz="8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Segoe Script" panose="020B0504020000000003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36446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5907"/>
          <a:stretch/>
        </p:blipFill>
        <p:spPr>
          <a:xfrm>
            <a:off x="0" y="2400392"/>
            <a:ext cx="12247420" cy="39078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3598360" y="3110628"/>
            <a:ext cx="4995277" cy="26776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Чай – це великий світ,</a:t>
            </a:r>
          </a:p>
          <a:p>
            <a:pPr algn="ctr"/>
            <a:r>
              <a:rPr lang="uk-UA" sz="44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що може поміститися</a:t>
            </a:r>
          </a:p>
          <a:p>
            <a:pPr algn="ctr"/>
            <a:r>
              <a:rPr lang="uk-UA" sz="4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у маленькій чашці.</a:t>
            </a:r>
          </a:p>
          <a:p>
            <a:pPr algn="ctr"/>
            <a:r>
              <a:rPr lang="uk-UA" sz="36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Талбахан</a:t>
            </a:r>
            <a:r>
              <a:rPr lang="uk-UA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uk-UA" sz="36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Д</a:t>
            </a:r>
            <a:r>
              <a:rPr lang="uk-UA" sz="36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уругуру</a:t>
            </a:r>
            <a:endParaRPr lang="ru-RU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60279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216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8075" y1="6723" x2="92236" y2="4240"/>
                        <a14:foregroundMark x1="22593" y1="1696" x2="68711" y2="1211"/>
                        <a14:foregroundMark x1="98137" y1="92308" x2="98137" y2="98546"/>
                        <a14:foregroundMark x1="1863" y1="6420" x2="2252" y2="87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782340" y="-1880285"/>
            <a:ext cx="6627320" cy="10688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836517" y="418570"/>
            <a:ext cx="8310623" cy="32778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uk-UA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Певний  </a:t>
            </a:r>
            <a:r>
              <a:rPr lang="uk-UA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час  вважалося,  що є лише  один  вид  чаю - китайський.  Пізніше встановили, що є китайський  та  ассамський  чаї (у провінції  Ассам  - Індія знайшли  чайні  дерева). Китайський  чай - це  вічнозелені кущі з  дрібними, глянцевими,  зубчастими  листочками,  що в зрілому  віці сягають  2-3 метрів, а  ассамський чай - це дерево до 15 метрів з великим  листям. Чайний кущ може рости на бідних, навіть кам’янистих </a:t>
            </a:r>
            <a:r>
              <a:rPr lang="uk-UA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грунтах</a:t>
            </a:r>
            <a:r>
              <a:rPr lang="uk-UA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, витримує і тропічну жару, і морози до мінус 25.</a:t>
            </a:r>
            <a:endParaRPr lang="ru-RU" sz="23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96" b="31328"/>
          <a:stretch/>
        </p:blipFill>
        <p:spPr>
          <a:xfrm>
            <a:off x="2143509" y="3696390"/>
            <a:ext cx="7696638" cy="2796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426131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672"/>
            <a:ext cx="12194979" cy="685632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8075" y1="6723" x2="92236" y2="4240"/>
                        <a14:foregroundMark x1="22593" y1="1696" x2="68711" y2="1211"/>
                        <a14:foregroundMark x1="98137" y1="92308" x2="98137" y2="98546"/>
                        <a14:foregroundMark x1="1863" y1="6420" x2="2252" y2="87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782340" y="-1880285"/>
            <a:ext cx="6627320" cy="10688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824942" y="505959"/>
            <a:ext cx="8310623" cy="29238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uk-UA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Хоча </a:t>
            </a:r>
            <a:r>
              <a:rPr lang="uk-UA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підходів у характеристиці чаю існує багато, основний з-поміж них – це класифікація за ступенем ферментації. Саме вона визначає чай чорний, червоний, зелений, жовтий, білий. Цікавий факт, що всі кольори чайної палітри можна одержати з одного й того самого куща: все залежить від обробки листя, від ферментації – процесу окислення листя повітрям і подальшого прожарювання. </a:t>
            </a:r>
            <a:endParaRPr lang="ru-RU" sz="23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79" b="6011"/>
          <a:stretch/>
        </p:blipFill>
        <p:spPr>
          <a:xfrm>
            <a:off x="2293893" y="3402957"/>
            <a:ext cx="7604213" cy="30251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417894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8075" y1="6723" x2="92236" y2="4240"/>
                        <a14:foregroundMark x1="22593" y1="1696" x2="68711" y2="1211"/>
                        <a14:foregroundMark x1="98137" y1="92308" x2="98137" y2="98546"/>
                        <a14:foregroundMark x1="1863" y1="6420" x2="2252" y2="87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093579" y="-1915009"/>
            <a:ext cx="4004840" cy="10688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2063485" y="2367170"/>
            <a:ext cx="8065028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Segoe Script" panose="020B0504020000000003" pitchFamily="34" charset="0"/>
              </a:rPr>
              <a:t>Хімічний</a:t>
            </a:r>
            <a:r>
              <a:rPr lang="ru-RU" sz="6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Segoe Script" panose="020B0504020000000003" pitchFamily="34" charset="0"/>
              </a:rPr>
              <a:t> склад</a:t>
            </a:r>
          </a:p>
          <a:p>
            <a:pPr algn="ctr"/>
            <a:r>
              <a:rPr lang="uk-UA" sz="6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Segoe Script" panose="020B0504020000000003" pitchFamily="34" charset="0"/>
              </a:rPr>
              <a:t>чаю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Segoe Script" panose="020B050402000000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76226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8075" y1="6723" x2="92236" y2="4240"/>
                        <a14:foregroundMark x1="22593" y1="1696" x2="68711" y2="1211"/>
                        <a14:foregroundMark x1="98137" y1="92308" x2="98137" y2="98546"/>
                        <a14:foregroundMark x1="1863" y1="6420" x2="2252" y2="87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782340" y="-1880285"/>
            <a:ext cx="6627320" cy="10688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848091" y="812109"/>
            <a:ext cx="8310623" cy="15081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3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Вченими</a:t>
            </a:r>
            <a:r>
              <a:rPr lang="ru-RU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 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в 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кінці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минулого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століття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було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встановлено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що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 чай 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містить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6-7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основних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речовин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, а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сьогодні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 ми 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знаємо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що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 в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чаєві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є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близько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300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хімічних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речовин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 та 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з’єднань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.</a:t>
            </a:r>
            <a:endParaRPr lang="ru-RU" sz="23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37590" y1="1677" x2="62616" y2="6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630" y="1886673"/>
            <a:ext cx="4765390" cy="46819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653" y="3175706"/>
            <a:ext cx="3013497" cy="23315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162918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75" b="6099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8075" y1="6723" x2="92236" y2="4240"/>
                        <a14:foregroundMark x1="22593" y1="1696" x2="68711" y2="1211"/>
                        <a14:foregroundMark x1="98137" y1="92308" x2="98137" y2="98546"/>
                        <a14:foregroundMark x1="1863" y1="6420" x2="2252" y2="87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782340" y="-1880285"/>
            <a:ext cx="6627320" cy="10688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940687" y="939955"/>
            <a:ext cx="8310623" cy="50475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3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До </a:t>
            </a:r>
            <a:r>
              <a:rPr lang="ru-RU" sz="23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складу чаю </a:t>
            </a:r>
            <a:r>
              <a:rPr lang="ru-RU" sz="2300" b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входять</a:t>
            </a:r>
            <a:r>
              <a:rPr lang="ru-RU" sz="23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:</a:t>
            </a:r>
          </a:p>
          <a:p>
            <a:pPr algn="just"/>
            <a:endParaRPr lang="ru-RU" sz="23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  <a:p>
            <a:pPr algn="just"/>
            <a:r>
              <a:rPr lang="ru-RU" sz="23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1.</a:t>
            </a:r>
            <a:r>
              <a:rPr lang="ru-RU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	</a:t>
            </a:r>
            <a:r>
              <a:rPr lang="ru-RU" sz="23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Кофеїн</a:t>
            </a:r>
            <a:r>
              <a:rPr lang="ru-RU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(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теїн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).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Кофеїн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–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алкалоїд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, чинить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збудливу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дію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, тому чай –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підбадьорюючий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напій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.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Він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підвищує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працездатність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, а в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поєднанні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з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вітаміном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РР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розширює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судини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головного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мозку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, так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що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іноді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може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замінити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пігулку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від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головного болю</a:t>
            </a:r>
            <a:r>
              <a:rPr lang="ru-RU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.</a:t>
            </a:r>
          </a:p>
          <a:p>
            <a:pPr algn="just"/>
            <a:endParaRPr lang="ru-RU" sz="23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  <a:p>
            <a:pPr algn="just"/>
            <a:r>
              <a:rPr lang="ru-RU" sz="23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2.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	Але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кофеїн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не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єдина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корисна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речовина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чаю. На смак чаю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впливають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дубильні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речовини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–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таніни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які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надають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чайному настою терпкого смаку,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міцності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й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кольору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. Чим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більше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в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чаї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дубильних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речовин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тим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вища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якість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чаю,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кращі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колір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терпкість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і аромат.</a:t>
            </a:r>
          </a:p>
          <a:p>
            <a:pPr algn="just"/>
            <a:endParaRPr lang="ru-RU" sz="23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23141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216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8075" y1="6723" x2="92236" y2="4240"/>
                        <a14:foregroundMark x1="22593" y1="1696" x2="68711" y2="1211"/>
                        <a14:foregroundMark x1="98137" y1="92308" x2="98137" y2="98546"/>
                        <a14:foregroundMark x1="1863" y1="6420" x2="2252" y2="87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782340" y="-1880285"/>
            <a:ext cx="6627320" cy="10688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940688" y="1425567"/>
            <a:ext cx="8310623" cy="469359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 algn="just">
              <a:buAutoNum type="arabicPeriod" startAt="3"/>
            </a:pPr>
            <a:r>
              <a:rPr lang="ru-RU" sz="23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Білки</a:t>
            </a:r>
            <a:r>
              <a:rPr lang="ru-RU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становлять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до 25 %, особливо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багато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їх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у зеленому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чаї</a:t>
            </a:r>
            <a:r>
              <a:rPr lang="ru-RU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.</a:t>
            </a:r>
          </a:p>
          <a:p>
            <a:pPr algn="just"/>
            <a:endParaRPr lang="ru-RU" sz="23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  <a:p>
            <a:pPr marL="457200" indent="-457200" algn="just">
              <a:buAutoNum type="arabicPeriod" startAt="4"/>
            </a:pPr>
            <a:r>
              <a:rPr lang="ru-RU" sz="23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Ефірні</a:t>
            </a:r>
            <a:r>
              <a:rPr lang="ru-RU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олії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.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Завдяки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їм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чайний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напій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отримує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свій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неповторний</a:t>
            </a:r>
            <a:r>
              <a:rPr lang="ru-RU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аромат</a:t>
            </a:r>
            <a:r>
              <a:rPr lang="ru-RU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.</a:t>
            </a:r>
          </a:p>
          <a:p>
            <a:pPr algn="just"/>
            <a:endParaRPr lang="ru-RU" sz="23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  <a:p>
            <a:pPr algn="just"/>
            <a:r>
              <a:rPr lang="ru-RU" sz="23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5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.	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Багато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в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чаєві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вітамінів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. У 1924-1925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рр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. в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чаї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було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виявлено</a:t>
            </a:r>
            <a:r>
              <a:rPr lang="ru-RU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вітамін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С,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причому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в чайному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листі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вітаміну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С в 3-4 рази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більше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ніж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у соку лимону.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Окрім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нього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, є в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чаї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вітаміни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В, РР, рутин.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Виявлено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в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чаї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вітамін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К,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який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забезпечує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нормальне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зсідання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крові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.</a:t>
            </a:r>
          </a:p>
          <a:p>
            <a:pPr algn="just"/>
            <a:endParaRPr lang="ru-RU" sz="23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  <a:p>
            <a:pPr algn="just"/>
            <a:endParaRPr lang="ru-RU" sz="23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61594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8075" y1="6723" x2="92236" y2="4240"/>
                        <a14:foregroundMark x1="22593" y1="1696" x2="68711" y2="1211"/>
                        <a14:foregroundMark x1="98137" y1="92308" x2="98137" y2="98546"/>
                        <a14:foregroundMark x1="1863" y1="6420" x2="2252" y2="87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093579" y="-1915009"/>
            <a:ext cx="4004840" cy="10688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1848682" y="2367170"/>
            <a:ext cx="8494634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Segoe Script" panose="020B0504020000000003" pitchFamily="34" charset="0"/>
              </a:rPr>
              <a:t>Як правильно</a:t>
            </a:r>
          </a:p>
          <a:p>
            <a:pPr algn="ctr"/>
            <a:r>
              <a:rPr lang="uk-UA" sz="6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Segoe Script" panose="020B0504020000000003" pitchFamily="34" charset="0"/>
              </a:rPr>
              <a:t>з</a:t>
            </a:r>
            <a:r>
              <a:rPr lang="uk-UA" sz="6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Segoe Script" panose="020B0504020000000003" pitchFamily="34" charset="0"/>
              </a:rPr>
              <a:t>аварювати чай?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Segoe Script" panose="020B050402000000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3821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8075" y1="6723" x2="92236" y2="4240"/>
                        <a14:foregroundMark x1="22593" y1="1696" x2="68711" y2="1211"/>
                        <a14:foregroundMark x1="98137" y1="92308" x2="98137" y2="98546"/>
                        <a14:foregroundMark x1="1863" y1="6420" x2="2252" y2="87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782340" y="-1880285"/>
            <a:ext cx="6627320" cy="10688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859665" y="1165175"/>
            <a:ext cx="8310623" cy="54014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 algn="just">
              <a:buAutoNum type="arabicPeriod"/>
            </a:pPr>
            <a:r>
              <a:rPr lang="uk-UA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Чай не варять, а заварюють.</a:t>
            </a:r>
          </a:p>
          <a:p>
            <a:pPr marL="457200" indent="-457200" algn="just">
              <a:buAutoNum type="arabicPeriod"/>
            </a:pPr>
            <a:r>
              <a:rPr lang="uk-UA" sz="23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Заварюють у скляному або фарфоровому посуді.</a:t>
            </a:r>
          </a:p>
          <a:p>
            <a:pPr marL="457200" indent="-457200" algn="just">
              <a:buAutoNum type="arabicPeriod"/>
            </a:pPr>
            <a:r>
              <a:rPr lang="uk-UA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Заварюють киплячою водою.</a:t>
            </a:r>
          </a:p>
          <a:p>
            <a:pPr marL="457200" indent="-457200" algn="just">
              <a:buAutoNum type="arabicPeriod"/>
            </a:pPr>
            <a:r>
              <a:rPr lang="uk-UA" sz="23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Вода повинна бути свіжою.</a:t>
            </a:r>
          </a:p>
          <a:p>
            <a:pPr marL="457200" indent="-457200" algn="just">
              <a:buAutoNum type="arabicPeriod"/>
            </a:pPr>
            <a:r>
              <a:rPr lang="uk-UA" sz="23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Воду кип’ятять в емальованому, спеціальному скляному посуді.</a:t>
            </a:r>
          </a:p>
          <a:p>
            <a:pPr marL="457200" indent="-457200" algn="just">
              <a:buAutoNum type="arabicPeriod"/>
            </a:pPr>
            <a:r>
              <a:rPr lang="uk-UA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Ситечко має бути з пластмаси.</a:t>
            </a:r>
          </a:p>
          <a:p>
            <a:pPr marL="457200" indent="-457200" algn="just">
              <a:buAutoNum type="arabicPeriod"/>
            </a:pPr>
            <a:r>
              <a:rPr lang="uk-UA" sz="23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Посуд, в якому заварюється чай, не миється з посудом для інших продуктів.</a:t>
            </a:r>
          </a:p>
          <a:p>
            <a:pPr marL="457200" indent="-457200" algn="just">
              <a:buAutoNum type="arabicPeriod"/>
            </a:pPr>
            <a:r>
              <a:rPr lang="uk-UA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Час заварки: чорний – 4-6 хв, зелений – 3-4 хв.</a:t>
            </a:r>
          </a:p>
          <a:p>
            <a:pPr marL="457200" indent="-457200" algn="just">
              <a:buAutoNum type="arabicPeriod"/>
            </a:pPr>
            <a:r>
              <a:rPr lang="uk-UA" sz="23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Зберігати чай слід у металевому посуді, вимощеному папером, або скляному.</a:t>
            </a:r>
          </a:p>
          <a:p>
            <a:pPr marL="457200" indent="-457200" algn="just">
              <a:buAutoNum type="arabicPeriod"/>
            </a:pPr>
            <a:r>
              <a:rPr lang="uk-UA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Чай подають щойно завареним і гарячим. Зеленого чаю кладуть вдвічі більше, ніж чорного.</a:t>
            </a:r>
            <a:endParaRPr lang="uk-UA" sz="23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  <a:p>
            <a:pPr marL="457200" indent="-457200" algn="just">
              <a:buAutoNum type="arabicPeriod"/>
            </a:pPr>
            <a:endParaRPr lang="ru-RU" sz="23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25115" y="568836"/>
            <a:ext cx="8310623" cy="4462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3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Правила приготування чаю</a:t>
            </a:r>
            <a:endParaRPr lang="ru-RU" sz="23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89927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8075" y1="6723" x2="92236" y2="4240"/>
                        <a14:foregroundMark x1="22593" y1="1696" x2="68711" y2="1211"/>
                        <a14:foregroundMark x1="98137" y1="92308" x2="98137" y2="98546"/>
                        <a14:foregroundMark x1="1863" y1="6420" x2="2252" y2="87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093579" y="-1915009"/>
            <a:ext cx="4004840" cy="10688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3463707" y="2367170"/>
            <a:ext cx="5264583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Segoe Script" panose="020B0504020000000003" pitchFamily="34" charset="0"/>
              </a:rPr>
              <a:t>Чай і </a:t>
            </a:r>
            <a:r>
              <a:rPr lang="ru-RU" sz="66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Segoe Script" panose="020B0504020000000003" pitchFamily="34" charset="0"/>
              </a:rPr>
              <a:t>його</a:t>
            </a:r>
            <a:endParaRPr lang="ru-RU" sz="66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Segoe Script" panose="020B0504020000000003" pitchFamily="34" charset="0"/>
            </a:endParaRPr>
          </a:p>
          <a:p>
            <a:pPr algn="ctr"/>
            <a:r>
              <a:rPr lang="uk-UA" sz="6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Segoe Script" panose="020B0504020000000003" pitchFamily="34" charset="0"/>
              </a:rPr>
              <a:t>користь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Segoe Script" panose="020B050402000000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68970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4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8075" y1="6723" x2="92236" y2="4240"/>
                        <a14:foregroundMark x1="22593" y1="1696" x2="68711" y2="1211"/>
                        <a14:foregroundMark x1="98137" y1="92308" x2="98137" y2="98546"/>
                        <a14:foregroundMark x1="1863" y1="6420" x2="2252" y2="87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782340" y="-1880285"/>
            <a:ext cx="6627320" cy="10688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817226" y="539846"/>
            <a:ext cx="8310623" cy="29238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uk-UA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Вміст </a:t>
            </a:r>
            <a:r>
              <a:rPr lang="uk-UA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у напої кофеїну забезпечує бадьорість тіла і ясність розуму. Регулярне вживання чаю підтримує еластичність судин, запобігає ожирінню печінки та стримує загальне старіння </a:t>
            </a:r>
            <a:r>
              <a:rPr lang="uk-UA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організму. Науково </a:t>
            </a:r>
            <a:r>
              <a:rPr lang="uk-UA" sz="23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дове-дена</a:t>
            </a:r>
            <a:r>
              <a:rPr lang="uk-UA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uk-UA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здатність чаю зміцнювати імунітет, знімати спазми судин головного мозку, активізувати роботу серця, рятувати від депресії, поліпшувати сон, усувати неприємний запах із рота, захищати від </a:t>
            </a:r>
            <a:r>
              <a:rPr lang="uk-UA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карієсу.</a:t>
            </a:r>
            <a:endParaRPr lang="ru-RU" sz="23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47" b="21688"/>
          <a:stretch/>
        </p:blipFill>
        <p:spPr>
          <a:xfrm>
            <a:off x="2461236" y="3429000"/>
            <a:ext cx="7269527" cy="30656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506981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65" y="368929"/>
            <a:ext cx="4053070" cy="1794095"/>
          </a:xfrm>
          <a:prstGeom prst="rect">
            <a:avLst/>
          </a:prstGeom>
        </p:spPr>
      </p:pic>
      <p:pic>
        <p:nvPicPr>
          <p:cNvPr id="5" name="Рисунок 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65" y="2531952"/>
            <a:ext cx="4053070" cy="1794095"/>
          </a:xfrm>
          <a:prstGeom prst="rect">
            <a:avLst/>
          </a:prstGeom>
        </p:spPr>
      </p:pic>
      <p:pic>
        <p:nvPicPr>
          <p:cNvPr id="6" name="Рисунок 5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65" y="4694975"/>
            <a:ext cx="4053070" cy="1794095"/>
          </a:xfrm>
          <a:prstGeom prst="rect">
            <a:avLst/>
          </a:prstGeom>
        </p:spPr>
      </p:pic>
      <p:pic>
        <p:nvPicPr>
          <p:cNvPr id="7" name="Рисунок 6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127" y="2531951"/>
            <a:ext cx="4053070" cy="1794095"/>
          </a:xfrm>
          <a:prstGeom prst="rect">
            <a:avLst/>
          </a:prstGeom>
        </p:spPr>
      </p:pic>
      <p:pic>
        <p:nvPicPr>
          <p:cNvPr id="8" name="Рисунок 7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97" y="2531950"/>
            <a:ext cx="4053070" cy="1794095"/>
          </a:xfrm>
          <a:prstGeom prst="rect">
            <a:avLst/>
          </a:prstGeom>
        </p:spPr>
      </p:pic>
      <p:pic>
        <p:nvPicPr>
          <p:cNvPr id="9" name="Рисунок 8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95" y="368928"/>
            <a:ext cx="4053070" cy="1794095"/>
          </a:xfrm>
          <a:prstGeom prst="rect">
            <a:avLst/>
          </a:prstGeom>
        </p:spPr>
      </p:pic>
      <p:pic>
        <p:nvPicPr>
          <p:cNvPr id="10" name="Рисунок 9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0732" y="368928"/>
            <a:ext cx="4053070" cy="1794095"/>
          </a:xfrm>
          <a:prstGeom prst="rect">
            <a:avLst/>
          </a:prstGeom>
        </p:spPr>
      </p:pic>
      <p:pic>
        <p:nvPicPr>
          <p:cNvPr id="11" name="Рисунок 10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97" y="4694975"/>
            <a:ext cx="4053070" cy="1794095"/>
          </a:xfrm>
          <a:prstGeom prst="rect">
            <a:avLst/>
          </a:prstGeom>
        </p:spPr>
      </p:pic>
      <p:pic>
        <p:nvPicPr>
          <p:cNvPr id="12" name="Рисунок 11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3029" y="4694975"/>
            <a:ext cx="4053070" cy="1794095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223088" y="912032"/>
            <a:ext cx="159050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5700000" algn="tl" rotWithShape="0">
                    <a:schemeClr val="dk1">
                      <a:alpha val="23000"/>
                    </a:schemeClr>
                  </a:outerShdw>
                </a:effectLst>
                <a:latin typeface="Century Gothic" panose="020B0502020202020204" pitchFamily="34" charset="0"/>
              </a:rPr>
              <a:t>Вступ</a:t>
            </a:r>
            <a:endParaRPr lang="ru-RU" sz="4000" b="0" cap="none" spc="0" dirty="0">
              <a:ln w="0"/>
              <a:solidFill>
                <a:schemeClr val="tx1"/>
              </a:solidFill>
              <a:effectLst>
                <a:outerShdw blurRad="38100" dist="19050" dir="5700000" algn="tl" rotWithShape="0">
                  <a:schemeClr val="dk1">
                    <a:alpha val="23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137947" y="604255"/>
            <a:ext cx="391610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Походження</a:t>
            </a:r>
            <a:r>
              <a:rPr lang="ru-RU" sz="4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слова «чай»</a:t>
            </a:r>
            <a:endParaRPr lang="ru-RU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199215" y="604254"/>
            <a:ext cx="391610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Географ</a:t>
            </a:r>
            <a:r>
              <a:rPr lang="uk-UA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і</a:t>
            </a:r>
            <a:r>
              <a:rPr lang="ru-RU" sz="4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я чаю</a:t>
            </a:r>
            <a:endParaRPr lang="ru-RU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4877" y="3026408"/>
            <a:ext cx="391610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Види чаю</a:t>
            </a:r>
            <a:endParaRPr lang="ru-RU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154342" y="2718631"/>
            <a:ext cx="391610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Хімічний склад чаю</a:t>
            </a:r>
            <a:endParaRPr lang="ru-RU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070447" y="2782448"/>
            <a:ext cx="424406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5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Як правильно заварювати чай?</a:t>
            </a:r>
            <a:endParaRPr lang="ru-RU" sz="3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84877" y="4930302"/>
            <a:ext cx="391610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Чай і його користь</a:t>
            </a:r>
            <a:endParaRPr lang="ru-RU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154342" y="4925215"/>
            <a:ext cx="391610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Традиції чаювання</a:t>
            </a:r>
            <a:endParaRPr lang="ru-RU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8234425" y="4933863"/>
            <a:ext cx="391610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Цікаві факти. Вікторина</a:t>
            </a:r>
            <a:endParaRPr lang="ru-RU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00509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8075" y1="6723" x2="92236" y2="4240"/>
                        <a14:foregroundMark x1="22593" y1="1696" x2="68711" y2="1211"/>
                        <a14:foregroundMark x1="98137" y1="92308" x2="98137" y2="98546"/>
                        <a14:foregroundMark x1="1863" y1="6420" x2="2252" y2="87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093579" y="-1915009"/>
            <a:ext cx="4004840" cy="10688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3644045" y="2367170"/>
            <a:ext cx="4903907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66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Segoe Script" panose="020B0504020000000003" pitchFamily="34" charset="0"/>
              </a:rPr>
              <a:t>Традиції </a:t>
            </a:r>
          </a:p>
          <a:p>
            <a:pPr algn="ctr"/>
            <a:r>
              <a:rPr lang="uk-UA" sz="66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Segoe Script" panose="020B0504020000000003" pitchFamily="34" charset="0"/>
              </a:rPr>
              <a:t>чаювання</a:t>
            </a:r>
            <a:endParaRPr lang="ru-RU" sz="66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latin typeface="Segoe Script" panose="020B050402000000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21585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620" b="852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8075" y1="6723" x2="92236" y2="4240"/>
                        <a14:foregroundMark x1="22593" y1="1696" x2="68711" y2="1211"/>
                        <a14:foregroundMark x1="98137" y1="92308" x2="98137" y2="98546"/>
                        <a14:foregroundMark x1="1863" y1="6420" x2="2252" y2="87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782340" y="-1880285"/>
            <a:ext cx="6627320" cy="10688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836515" y="672732"/>
            <a:ext cx="8310623" cy="43396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3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Японська чайна церемонія</a:t>
            </a:r>
            <a:endParaRPr lang="uk-UA" sz="23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  <a:p>
            <a:pPr algn="just"/>
            <a:r>
              <a:rPr lang="uk-UA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У </a:t>
            </a:r>
            <a:r>
              <a:rPr lang="uk-UA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Японії для цього ще в давнину почали будувати спеціальні чайні будиночки в чайних садах. Кімнати в яких проводили ці церемонії називали </a:t>
            </a:r>
            <a:r>
              <a:rPr lang="uk-UA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Тяшіцу</a:t>
            </a:r>
            <a:r>
              <a:rPr lang="uk-UA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. Сад  поділяється на зовнішній, який заспокоював і підготовлював до медитації і внутрішній. Сама церемонія, яку ще називають </a:t>
            </a:r>
            <a:r>
              <a:rPr lang="uk-UA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Тядо</a:t>
            </a:r>
            <a:r>
              <a:rPr lang="uk-UA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uk-UA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Садо</a:t>
            </a:r>
            <a:r>
              <a:rPr lang="uk-UA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або </a:t>
            </a:r>
            <a:r>
              <a:rPr lang="uk-UA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Тяною</a:t>
            </a:r>
            <a:r>
              <a:rPr lang="uk-UA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- це ціла культура, знання, які передавались з покоління в покоління. Зараз відомо три найдавніші школи, де навчають чайної церемонії.</a:t>
            </a:r>
          </a:p>
          <a:p>
            <a:pPr algn="just"/>
            <a:endParaRPr lang="uk-UA" sz="23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  <a:p>
            <a:pPr algn="just"/>
            <a:endParaRPr lang="ru-RU" sz="23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02" b="10699"/>
          <a:stretch/>
        </p:blipFill>
        <p:spPr>
          <a:xfrm>
            <a:off x="2035063" y="4205957"/>
            <a:ext cx="8112075" cy="23337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190788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570" b="5486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8075" y1="6723" x2="92236" y2="4240"/>
                        <a14:foregroundMark x1="22593" y1="1696" x2="68711" y2="1211"/>
                        <a14:foregroundMark x1="98137" y1="92308" x2="98137" y2="98546"/>
                        <a14:foregroundMark x1="1863" y1="6420" x2="2252" y2="87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782340" y="-1880285"/>
            <a:ext cx="6627320" cy="10688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851950" y="638007"/>
            <a:ext cx="8310623" cy="32778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В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цілому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дана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церемонія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являється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процесом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зустрічі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господарем (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чайним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майстром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)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його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гостей і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складається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з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декількох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дій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виконаних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в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зазначеному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порядку.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Чайна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церемонія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будується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на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чотирьох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основних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принципах: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гармонія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шанування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, чистота,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спокій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.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Тяною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- є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неймовірним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ритуалом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гармонії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душі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й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тіла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.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Завдяки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їй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розумієш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наскільки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мала чаша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людських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радощів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і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наскільки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мудрі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ті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хто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вміє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її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заповнити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. </a:t>
            </a:r>
            <a:endParaRPr lang="ru-RU" sz="23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83" b="7490"/>
          <a:stretch/>
        </p:blipFill>
        <p:spPr>
          <a:xfrm>
            <a:off x="2547201" y="3831219"/>
            <a:ext cx="7283393" cy="26506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568183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140" b="498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8075" y1="6723" x2="92236" y2="4240"/>
                        <a14:foregroundMark x1="22593" y1="1696" x2="68711" y2="1211"/>
                        <a14:foregroundMark x1="98137" y1="92308" x2="98137" y2="98546"/>
                        <a14:foregroundMark x1="1863" y1="6420" x2="2252" y2="87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782340" y="-1880285"/>
            <a:ext cx="6627320" cy="10688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851950" y="510686"/>
            <a:ext cx="8310623" cy="29238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3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Зазвичай</a:t>
            </a:r>
            <a:r>
              <a:rPr lang="ru-RU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на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чайній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церемонії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використовують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лише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зелений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чай -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матте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, а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ще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багато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всього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що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потрібно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 для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приготування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починаючи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з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філіжанок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або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піалочок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і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закінчуючи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спеціальним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посудом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для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солодощів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. Все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залежить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від того яку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саме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церемонію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ви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для себе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обрали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адже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вони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поділяються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і по порам року, днях і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навіть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те, який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саме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період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доби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обрано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для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проведення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церемонії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. </a:t>
            </a:r>
            <a:endParaRPr lang="ru-RU" sz="23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45" b="14730"/>
          <a:stretch/>
        </p:blipFill>
        <p:spPr>
          <a:xfrm>
            <a:off x="2807102" y="4003953"/>
            <a:ext cx="6577795" cy="2535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116318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8075" y1="6723" x2="92236" y2="4240"/>
                        <a14:foregroundMark x1="22593" y1="1696" x2="68711" y2="1211"/>
                        <a14:foregroundMark x1="98137" y1="92308" x2="98137" y2="98546"/>
                        <a14:foregroundMark x1="1863" y1="6420" x2="2252" y2="87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782340" y="-1880285"/>
            <a:ext cx="6627320" cy="10688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851950" y="510686"/>
            <a:ext cx="8310623" cy="32778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3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Китайська</a:t>
            </a:r>
            <a:r>
              <a:rPr lang="ru-RU" sz="23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b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чайна</a:t>
            </a:r>
            <a:r>
              <a:rPr lang="ru-RU" sz="23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церемонія</a:t>
            </a:r>
            <a:endParaRPr lang="ru-RU" sz="23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  <a:p>
            <a:pPr algn="just"/>
            <a:r>
              <a:rPr lang="ru-RU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Поряд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з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японською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чайною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церемонією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особливе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місце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займає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китайська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церемонія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. В</a:t>
            </a:r>
            <a:r>
              <a:rPr lang="ru-RU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Піднебесній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чай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вважають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«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наймудрішою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рослиною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».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Гунфу-ча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або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чайна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церемонія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покликана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розкрити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аромат і смак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цієї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дивовижної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рослини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. </a:t>
            </a:r>
            <a:r>
              <a:rPr lang="ru-RU" sz="23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Найважливішим</a:t>
            </a:r>
            <a:r>
              <a:rPr lang="ru-RU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моментом у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гунфу-ча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є правильно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вибрана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вода. Вона повинна бути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м`якою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з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солодкуватим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присмаком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, тому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найкраще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підходить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джерельна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.</a:t>
            </a:r>
            <a:endParaRPr lang="ru-RU" sz="23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94" b="7628"/>
          <a:stretch/>
        </p:blipFill>
        <p:spPr>
          <a:xfrm>
            <a:off x="2267633" y="3788506"/>
            <a:ext cx="7656734" cy="27137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752260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8075" y1="6723" x2="92236" y2="4240"/>
                        <a14:foregroundMark x1="22593" y1="1696" x2="68711" y2="1211"/>
                        <a14:foregroundMark x1="98137" y1="92308" x2="98137" y2="98546"/>
                        <a14:foregroundMark x1="1863" y1="6420" x2="2252" y2="87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093579" y="-1915009"/>
            <a:ext cx="4004840" cy="10688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1556891" y="2875001"/>
            <a:ext cx="870783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Segoe Script" panose="020B0504020000000003" pitchFamily="34" charset="0"/>
              </a:rPr>
              <a:t>Чайна</a:t>
            </a:r>
            <a:r>
              <a:rPr lang="ru-RU" sz="6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Segoe Script" panose="020B0504020000000003" pitchFamily="34" charset="0"/>
              </a:rPr>
              <a:t> </a:t>
            </a:r>
            <a:r>
              <a:rPr lang="ru-RU" sz="66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Segoe Script" panose="020B0504020000000003" pitchFamily="34" charset="0"/>
              </a:rPr>
              <a:t>вікторина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Segoe Script" panose="020B050402000000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938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410"/>
          <a:stretch/>
        </p:blipFill>
        <p:spPr>
          <a:xfrm>
            <a:off x="0" y="-18635"/>
            <a:ext cx="12192000" cy="68766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8075" y1="6723" x2="92236" y2="4240"/>
                        <a14:foregroundMark x1="22593" y1="1696" x2="68711" y2="1211"/>
                        <a14:foregroundMark x1="98137" y1="92308" x2="98137" y2="98546"/>
                        <a14:foregroundMark x1="1863" y1="6420" x2="2252" y2="87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57682" y="-2538373"/>
            <a:ext cx="6876636" cy="118640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489268" y="413890"/>
            <a:ext cx="8310623" cy="4462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uk-UA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1. Батьківщина чаю? </a:t>
            </a:r>
            <a:endParaRPr lang="ru-RU" sz="23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89269" y="1048008"/>
            <a:ext cx="8310623" cy="4462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uk-UA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2. Які властивості має чай?</a:t>
            </a:r>
            <a:endParaRPr lang="ru-RU" sz="23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89270" y="1681585"/>
            <a:ext cx="8310623" cy="4462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uk-UA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3. Які вітаміни містяться у чаї?</a:t>
            </a:r>
            <a:endParaRPr lang="ru-RU" sz="23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89268" y="2317367"/>
            <a:ext cx="8310623" cy="4462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uk-UA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4. Які цілющі властивості має чай?</a:t>
            </a:r>
            <a:endParaRPr lang="ru-RU" sz="23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89268" y="2947378"/>
            <a:ext cx="8310623" cy="4462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uk-UA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5. Яка країна винайшла самовар?</a:t>
            </a:r>
            <a:endParaRPr lang="ru-RU" sz="23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89267" y="3577389"/>
            <a:ext cx="8310623" cy="4462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uk-UA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6. Яке місто славиться самоварами?</a:t>
            </a:r>
            <a:endParaRPr lang="ru-RU" sz="23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89267" y="4207400"/>
            <a:ext cx="9008968" cy="8002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>
              <a:tabLst>
                <a:tab pos="450850" algn="l"/>
              </a:tabLst>
            </a:pPr>
            <a:r>
              <a:rPr lang="uk-UA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7. Чому китайський чай необхідно заварювати довше, ніж      цейлонський?</a:t>
            </a:r>
            <a:endParaRPr lang="ru-RU" sz="23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74148" y="5723885"/>
            <a:ext cx="8310623" cy="4462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uk-UA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8. Яка країна випиває найбільше чаю?</a:t>
            </a:r>
            <a:endParaRPr lang="ru-RU" sz="23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722470" y="414651"/>
            <a:ext cx="4070430" cy="4462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uk-UA" sz="23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Китай</a:t>
            </a:r>
            <a:endParaRPr lang="ru-RU" sz="23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729460" y="1043901"/>
            <a:ext cx="4070430" cy="4462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uk-UA" sz="23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Бадьорить, знімає втому</a:t>
            </a:r>
            <a:endParaRPr lang="ru-RU" sz="23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096000" y="1687356"/>
            <a:ext cx="4070430" cy="4462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uk-UA" sz="23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А, В, С</a:t>
            </a:r>
            <a:endParaRPr lang="ru-RU" sz="23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011363" y="2316515"/>
            <a:ext cx="4070430" cy="4462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uk-UA" sz="23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Протиотрута</a:t>
            </a:r>
            <a:endParaRPr lang="ru-RU" sz="23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011363" y="2941607"/>
            <a:ext cx="4070430" cy="4462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uk-UA" sz="23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Росія</a:t>
            </a:r>
            <a:endParaRPr lang="ru-RU" sz="23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398151" y="3577389"/>
            <a:ext cx="4070430" cy="4462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uk-UA" sz="23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Тула</a:t>
            </a:r>
            <a:endParaRPr lang="ru-RU" sz="23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899212" y="4923666"/>
            <a:ext cx="8681010" cy="8002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uk-UA" sz="23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Китайському чаю не вистачає тепла і Сонця: його листя жорстке</a:t>
            </a:r>
            <a:endParaRPr lang="ru-RU" sz="23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764675" y="5723885"/>
            <a:ext cx="4070430" cy="4462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uk-UA" sz="23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Індія</a:t>
            </a:r>
            <a:endParaRPr lang="ru-RU" sz="23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31927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410"/>
          <a:stretch/>
        </p:blipFill>
        <p:spPr>
          <a:xfrm>
            <a:off x="0" y="-18635"/>
            <a:ext cx="12192000" cy="68766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8075" y1="6723" x2="92236" y2="4240"/>
                        <a14:foregroundMark x1="22593" y1="1696" x2="68711" y2="1211"/>
                        <a14:foregroundMark x1="98137" y1="92308" x2="98137" y2="98546"/>
                        <a14:foregroundMark x1="1863" y1="6420" x2="2252" y2="87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57682" y="-2538373"/>
            <a:ext cx="6876636" cy="118640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573193" y="278108"/>
            <a:ext cx="8310623" cy="8002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9. </a:t>
            </a:r>
            <a:r>
              <a:rPr lang="ru-RU" sz="23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Чому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, коли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розмішуєш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чай,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чаїнки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збираються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в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центрі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утвореної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воронки? </a:t>
            </a:r>
            <a:endParaRPr lang="ru-RU" sz="23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73193" y="2175290"/>
            <a:ext cx="8310623" cy="115416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10. А 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на белой </a:t>
            </a:r>
            <a:r>
              <a:rPr lang="ru-RU" sz="23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табуреточке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, Да на вышитой салфеточке Самовар стоит, Словно жар горит, И пыхтит, И на бабу поглядывает. </a:t>
            </a:r>
            <a:endParaRPr lang="ru-RU" sz="23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12417" y="3696455"/>
            <a:ext cx="8310623" cy="115416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11. Муха 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по полю пошла. Муха денежку нашла. Пошла муха на базар и купила самовар. «Приходите, тараканы. Я вас чаем угощу!» </a:t>
            </a:r>
            <a:endParaRPr lang="ru-RU" sz="23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89268" y="5297747"/>
            <a:ext cx="8310623" cy="8002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12. Я </a:t>
            </a:r>
            <a:r>
              <a:rPr lang="ru-RU" sz="2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хочу напиться чаю, К самовару подбегаю. Но Пузатый от меня Убежал,  как от огня. </a:t>
            </a:r>
            <a:endParaRPr lang="ru-RU" sz="23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549099" y="3224151"/>
            <a:ext cx="5271302" cy="4462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uk-UA" sz="23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23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К</a:t>
            </a:r>
            <a:r>
              <a:rPr lang="ru-RU" sz="23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. И. Чуковский. </a:t>
            </a:r>
            <a:r>
              <a:rPr lang="ru-RU" sz="23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Федорино</a:t>
            </a:r>
            <a:r>
              <a:rPr lang="ru-RU" sz="23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горе </a:t>
            </a:r>
            <a:endParaRPr lang="ru-RU" sz="23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549099" y="4848972"/>
            <a:ext cx="5802766" cy="4462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3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К</a:t>
            </a:r>
            <a:r>
              <a:rPr lang="ru-RU" sz="23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. И. Чуковский. Муха- Цокотуха </a:t>
            </a:r>
            <a:endParaRPr lang="ru-RU" sz="23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273479" y="6018693"/>
            <a:ext cx="4948168" cy="4462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uk-UA" sz="23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К</a:t>
            </a:r>
            <a:r>
              <a:rPr lang="uk-UA" sz="23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. И. </a:t>
            </a:r>
            <a:r>
              <a:rPr lang="uk-UA" sz="23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Чуковский</a:t>
            </a:r>
            <a:r>
              <a:rPr lang="uk-UA" sz="23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. </a:t>
            </a:r>
            <a:r>
              <a:rPr lang="uk-UA" sz="23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Мойдодыр</a:t>
            </a:r>
            <a:r>
              <a:rPr lang="uk-UA" sz="23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endParaRPr lang="ru-RU" sz="23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0638" y="719907"/>
            <a:ext cx="1755486" cy="1428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0801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3" grpId="0"/>
      <p:bldP spid="18" grpId="0"/>
      <p:bldP spid="19" grpId="0"/>
      <p:bldP spid="2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410"/>
          <a:stretch/>
        </p:blipFill>
        <p:spPr>
          <a:xfrm>
            <a:off x="0" y="-18635"/>
            <a:ext cx="12192000" cy="6876635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5549099" y="3224151"/>
            <a:ext cx="5271302" cy="4462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uk-UA" sz="23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endParaRPr lang="ru-RU" sz="23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0" indent="-342900">
              <a:lnSpc>
                <a:spcPct val="100000"/>
              </a:lnSpc>
              <a:spcBef>
                <a:spcPct val="20000"/>
              </a:spcBef>
              <a:buNone/>
            </a:pPr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  <a:buNone/>
            </a:pPr>
            <a:endParaRPr lang="uk-UA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  <a:buNone/>
            </a:pPr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uk-UA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ПРИЄМНОГО ЧАЮВАННЯ!!!</a:t>
            </a:r>
          </a:p>
        </p:txBody>
      </p:sp>
    </p:spTree>
    <p:extLst>
      <p:ext uri="{BB962C8B-B14F-4D97-AF65-F5344CB8AC3E}">
        <p14:creationId xmlns:p14="http://schemas.microsoft.com/office/powerpoint/2010/main" val="34629467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23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413" y="1834588"/>
            <a:ext cx="3741174" cy="31888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323" y="86507"/>
            <a:ext cx="3165676" cy="31656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9196" y="3554874"/>
            <a:ext cx="1505148" cy="1846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19"/>
          <a:stretch/>
        </p:blipFill>
        <p:spPr>
          <a:xfrm>
            <a:off x="3377594" y="5035516"/>
            <a:ext cx="2134810" cy="17687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5327" y="2086337"/>
            <a:ext cx="1023966" cy="2937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987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11700">
            <a:off x="4765566" y="-27174"/>
            <a:ext cx="1618701" cy="15412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6276" y="5023412"/>
            <a:ext cx="2719051" cy="16898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3561" y="167138"/>
            <a:ext cx="2140597" cy="2174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5323107" y="3131623"/>
            <a:ext cx="1662176" cy="683209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ЧАЙ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66214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8075" y1="6723" x2="92236" y2="4240"/>
                        <a14:foregroundMark x1="22593" y1="1696" x2="68711" y2="1211"/>
                        <a14:foregroundMark x1="98137" y1="92308" x2="98137" y2="98546"/>
                        <a14:foregroundMark x1="1863" y1="6420" x2="2252" y2="87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782340" y="-1880285"/>
            <a:ext cx="6627320" cy="10688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6901" y="512837"/>
            <a:ext cx="3172797" cy="23795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31"/>
          <a:stretch/>
        </p:blipFill>
        <p:spPr>
          <a:xfrm>
            <a:off x="5914663" y="480696"/>
            <a:ext cx="3260202" cy="2421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43" b="5117"/>
          <a:stretch/>
        </p:blipFill>
        <p:spPr>
          <a:xfrm>
            <a:off x="2929542" y="3233269"/>
            <a:ext cx="5450530" cy="28287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3417503" y="2761403"/>
            <a:ext cx="89159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5700000" algn="tl" rotWithShape="0">
                    <a:schemeClr val="dk1">
                      <a:alpha val="23000"/>
                    </a:schemeClr>
                  </a:outerShdw>
                </a:effectLst>
                <a:latin typeface="Century Gothic" panose="020B0502020202020204" pitchFamily="34" charset="0"/>
              </a:rPr>
              <a:t>квас</a:t>
            </a:r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5700000" algn="tl" rotWithShape="0">
                  <a:schemeClr val="dk1">
                    <a:alpha val="23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175913" y="2733796"/>
            <a:ext cx="73770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5700000" algn="tl" rotWithShape="0">
                    <a:schemeClr val="dk1">
                      <a:alpha val="23000"/>
                    </a:schemeClr>
                  </a:outerShdw>
                </a:effectLst>
                <a:latin typeface="Century Gothic" panose="020B0502020202020204" pitchFamily="34" charset="0"/>
              </a:rPr>
              <a:t>чіча</a:t>
            </a:r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5700000" algn="tl" rotWithShape="0">
                  <a:schemeClr val="dk1">
                    <a:alpha val="23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71818" y="5930993"/>
            <a:ext cx="216597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5700000" algn="tl" rotWithShape="0">
                    <a:schemeClr val="dk1">
                      <a:alpha val="23000"/>
                    </a:schemeClr>
                  </a:outerShdw>
                </a:effectLst>
                <a:latin typeface="Century Gothic" panose="020B0502020202020204" pitchFamily="34" charset="0"/>
              </a:rPr>
              <a:t>квітковий</a:t>
            </a:r>
            <a:r>
              <a:rPr lang="ru-RU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5700000" algn="tl" rotWithShape="0">
                    <a:schemeClr val="dk1">
                      <a:alpha val="23000"/>
                    </a:schemeClr>
                  </a:outerShdw>
                </a:effectLst>
                <a:latin typeface="Century Gothic" panose="020B0502020202020204" pitchFamily="34" charset="0"/>
              </a:rPr>
              <a:t> чай</a:t>
            </a:r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5700000" algn="tl" rotWithShape="0">
                  <a:schemeClr val="dk1">
                    <a:alpha val="23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2" name="Рисунок 1">
            <a:hlinkClick r:id="rId9" action="ppaction://hlinksldjump"/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17" t="12517" r="22810" b="5345"/>
          <a:stretch/>
        </p:blipFill>
        <p:spPr>
          <a:xfrm>
            <a:off x="10876926" y="5559941"/>
            <a:ext cx="1315074" cy="12037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639945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8075" y1="6723" x2="92236" y2="4240"/>
                        <a14:foregroundMark x1="22593" y1="1696" x2="68711" y2="1211"/>
                        <a14:foregroundMark x1="98137" y1="92308" x2="98137" y2="98546"/>
                        <a14:foregroundMark x1="1863" y1="6420" x2="2252" y2="87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093579" y="-1915009"/>
            <a:ext cx="4004840" cy="10688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2931510" y="1859338"/>
            <a:ext cx="6328977" cy="31393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Segoe Script" panose="020B0504020000000003" pitchFamily="34" charset="0"/>
              </a:rPr>
              <a:t>Походження</a:t>
            </a:r>
            <a:r>
              <a:rPr lang="ru-RU" sz="6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Segoe Script" panose="020B0504020000000003" pitchFamily="34" charset="0"/>
              </a:rPr>
              <a:t> </a:t>
            </a:r>
          </a:p>
          <a:p>
            <a:pPr algn="ctr"/>
            <a:r>
              <a:rPr lang="ru-RU" sz="6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Segoe Script" panose="020B0504020000000003" pitchFamily="34" charset="0"/>
              </a:rPr>
              <a:t>слова</a:t>
            </a:r>
          </a:p>
          <a:p>
            <a:pPr algn="ctr"/>
            <a:r>
              <a:rPr lang="uk-UA" sz="6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Segoe Script" panose="020B0504020000000003" pitchFamily="34" charset="0"/>
              </a:rPr>
              <a:t>«чай»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Segoe Script" panose="020B050402000000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5240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358" r="468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8075" y1="6723" x2="92236" y2="4240"/>
                        <a14:foregroundMark x1="22593" y1="1696" x2="68711" y2="1211"/>
                        <a14:foregroundMark x1="98137" y1="92308" x2="98137" y2="98546"/>
                        <a14:foregroundMark x1="1863" y1="6420" x2="2252" y2="87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782340" y="-1880285"/>
            <a:ext cx="6627320" cy="10688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814312" y="806387"/>
            <a:ext cx="8310623" cy="15081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uk-UA" sz="23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У давніх китайських творах чай називали «</a:t>
            </a:r>
            <a:r>
              <a:rPr lang="en-US" sz="23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toy</a:t>
            </a:r>
            <a:r>
              <a:rPr lang="uk-UA" sz="23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», «</a:t>
            </a:r>
            <a:r>
              <a:rPr lang="en-US" sz="23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tce</a:t>
            </a:r>
            <a:r>
              <a:rPr lang="uk-UA" sz="23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», «</a:t>
            </a:r>
            <a:r>
              <a:rPr lang="en-US" sz="23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kxa</a:t>
            </a:r>
            <a:r>
              <a:rPr lang="uk-UA" sz="23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», «</a:t>
            </a:r>
            <a:r>
              <a:rPr lang="uk-UA" sz="23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чунг</a:t>
            </a:r>
            <a:r>
              <a:rPr lang="uk-UA" sz="23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uk-UA" sz="23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мінг</a:t>
            </a:r>
            <a:r>
              <a:rPr lang="uk-UA" sz="23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». Слово «чай» означає «молодий листок». Монголи його називали «</a:t>
            </a:r>
            <a:r>
              <a:rPr lang="uk-UA" sz="23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цай</a:t>
            </a:r>
            <a:r>
              <a:rPr lang="uk-UA" sz="23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», а японці – «</a:t>
            </a:r>
            <a:r>
              <a:rPr lang="uk-UA" sz="23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тья</a:t>
            </a:r>
            <a:r>
              <a:rPr lang="uk-UA" sz="23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» або «</a:t>
            </a:r>
            <a:r>
              <a:rPr lang="uk-UA" sz="23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тя</a:t>
            </a:r>
            <a:r>
              <a:rPr lang="uk-UA" sz="23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», звідси і назва «</a:t>
            </a:r>
            <a:r>
              <a:rPr lang="en-US" sz="23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tea</a:t>
            </a:r>
            <a:r>
              <a:rPr lang="uk-UA" sz="23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».</a:t>
            </a:r>
            <a:endParaRPr lang="ru-RU" sz="23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4" t="24832" r="3654" b="19575"/>
          <a:stretch/>
        </p:blipFill>
        <p:spPr>
          <a:xfrm>
            <a:off x="2047229" y="2542555"/>
            <a:ext cx="8077706" cy="33614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901697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8075" y1="6723" x2="92236" y2="4240"/>
                        <a14:foregroundMark x1="22593" y1="1696" x2="68711" y2="1211"/>
                        <a14:foregroundMark x1="98137" y1="92308" x2="98137" y2="98546"/>
                        <a14:foregroundMark x1="1863" y1="6420" x2="2252" y2="87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093579" y="-1915009"/>
            <a:ext cx="4004840" cy="10688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2326337" y="2875001"/>
            <a:ext cx="716895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Segoe Script" panose="020B0504020000000003" pitchFamily="34" charset="0"/>
              </a:rPr>
              <a:t>Географія</a:t>
            </a:r>
            <a:r>
              <a:rPr lang="ru-RU" sz="6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Segoe Script" panose="020B0504020000000003" pitchFamily="34" charset="0"/>
              </a:rPr>
              <a:t> чаю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Segoe Script" panose="020B050402000000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1853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8075" y1="6723" x2="92236" y2="4240"/>
                        <a14:foregroundMark x1="22593" y1="1696" x2="68711" y2="1211"/>
                        <a14:foregroundMark x1="98137" y1="92308" x2="98137" y2="98546"/>
                        <a14:foregroundMark x1="1863" y1="6420" x2="2252" y2="87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782340" y="-1880285"/>
            <a:ext cx="6627320" cy="10688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84" b="12168"/>
          <a:stretch/>
        </p:blipFill>
        <p:spPr>
          <a:xfrm>
            <a:off x="1759351" y="476653"/>
            <a:ext cx="8345347" cy="31114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940688" y="3738214"/>
            <a:ext cx="8310623" cy="256993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uk-UA" sz="23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Найбільший виробник чаю у світі – Індія. Вона виробляє близьк</a:t>
            </a:r>
            <a:r>
              <a:rPr lang="uk-UA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о півмільйона </a:t>
            </a:r>
            <a:r>
              <a:rPr lang="uk-UA" sz="23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тонн</a:t>
            </a:r>
            <a:r>
              <a:rPr lang="uk-UA" sz="2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за рік. Далі Китай, Цейлон, Японія. Цікаво, що перші місця в ряду споживачів чаю займають не ті, хто його випускає, а Англія, Ірландія, Лівія, Австралія. Ці країни та арабські держави вживають приблизно половину чаю, що виробляється у світі.</a:t>
            </a:r>
            <a:endParaRPr lang="ru-RU" sz="23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15048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8075" y1="6723" x2="92236" y2="4240"/>
                        <a14:foregroundMark x1="22593" y1="1696" x2="68711" y2="1211"/>
                        <a14:foregroundMark x1="98137" y1="92308" x2="98137" y2="98546"/>
                        <a14:foregroundMark x1="1863" y1="6420" x2="2252" y2="87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093579" y="-1915009"/>
            <a:ext cx="4004840" cy="10688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3526182" y="2875001"/>
            <a:ext cx="476925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Segoe Script" panose="020B0504020000000003" pitchFamily="34" charset="0"/>
              </a:rPr>
              <a:t>Види</a:t>
            </a:r>
            <a:r>
              <a:rPr lang="ru-RU" sz="6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Segoe Script" panose="020B0504020000000003" pitchFamily="34" charset="0"/>
              </a:rPr>
              <a:t> чаю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Segoe Script" panose="020B050402000000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7334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996</TotalTime>
  <Words>1052</Words>
  <Application>Microsoft Office PowerPoint</Application>
  <PresentationFormat>Произвольный</PresentationFormat>
  <Paragraphs>94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Masha</dc:creator>
  <cp:lastModifiedBy>Алина</cp:lastModifiedBy>
  <cp:revision>106</cp:revision>
  <dcterms:created xsi:type="dcterms:W3CDTF">2017-02-18T14:59:29Z</dcterms:created>
  <dcterms:modified xsi:type="dcterms:W3CDTF">2018-01-23T21:12:59Z</dcterms:modified>
</cp:coreProperties>
</file>