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256" r:id="rId2"/>
    <p:sldId id="299" r:id="rId3"/>
    <p:sldId id="258" r:id="rId4"/>
    <p:sldId id="275" r:id="rId5"/>
    <p:sldId id="290" r:id="rId6"/>
    <p:sldId id="285" r:id="rId7"/>
    <p:sldId id="288" r:id="rId8"/>
    <p:sldId id="306" r:id="rId9"/>
    <p:sldId id="293" r:id="rId10"/>
    <p:sldId id="303" r:id="rId11"/>
    <p:sldId id="304" r:id="rId12"/>
    <p:sldId id="307" r:id="rId13"/>
    <p:sldId id="308" r:id="rId14"/>
    <p:sldId id="309" r:id="rId15"/>
    <p:sldId id="305" r:id="rId16"/>
    <p:sldId id="295" r:id="rId17"/>
    <p:sldId id="286" r:id="rId18"/>
    <p:sldId id="296" r:id="rId19"/>
    <p:sldId id="292" r:id="rId20"/>
    <p:sldId id="297" r:id="rId21"/>
    <p:sldId id="349" r:id="rId22"/>
    <p:sldId id="313" r:id="rId23"/>
    <p:sldId id="314" r:id="rId24"/>
    <p:sldId id="315" r:id="rId25"/>
    <p:sldId id="316" r:id="rId26"/>
    <p:sldId id="317" r:id="rId27"/>
    <p:sldId id="318" r:id="rId28"/>
    <p:sldId id="319" r:id="rId29"/>
    <p:sldId id="320" r:id="rId30"/>
    <p:sldId id="321" r:id="rId31"/>
    <p:sldId id="329" r:id="rId32"/>
    <p:sldId id="322" r:id="rId33"/>
    <p:sldId id="323" r:id="rId34"/>
    <p:sldId id="324" r:id="rId35"/>
    <p:sldId id="330" r:id="rId36"/>
    <p:sldId id="345" r:id="rId37"/>
    <p:sldId id="333" r:id="rId38"/>
    <p:sldId id="343" r:id="rId39"/>
    <p:sldId id="350" r:id="rId40"/>
    <p:sldId id="344" r:id="rId41"/>
    <p:sldId id="337" r:id="rId42"/>
    <p:sldId id="340" r:id="rId43"/>
    <p:sldId id="325" r:id="rId44"/>
    <p:sldId id="326" r:id="rId45"/>
    <p:sldId id="346" r:id="rId46"/>
    <p:sldId id="328" r:id="rId47"/>
    <p:sldId id="347" r:id="rId48"/>
    <p:sldId id="300" r:id="rId4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0E27"/>
    <a:srgbClr val="FF3399"/>
    <a:srgbClr val="00FF00"/>
    <a:srgbClr val="008000"/>
    <a:srgbClr val="99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4" autoAdjust="0"/>
    <p:restoredTop sz="94660"/>
  </p:normalViewPr>
  <p:slideViewPr>
    <p:cSldViewPr>
      <p:cViewPr>
        <p:scale>
          <a:sx n="80" d="100"/>
          <a:sy n="80" d="100"/>
        </p:scale>
        <p:origin x="-2514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69D21-17C8-4D52-B117-BDB795A2E0EF}" type="datetimeFigureOut">
              <a:rPr lang="uk-UA" smtClean="0"/>
              <a:pPr/>
              <a:t>08.02.2018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91160-5CE6-47A2-828E-C883B41454D1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164972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491160-5CE6-47A2-828E-C883B41454D1}" type="slidenum">
              <a:rPr lang="uk-UA" smtClean="0"/>
              <a:pPr/>
              <a:t>41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18" Type="http://schemas.openxmlformats.org/officeDocument/2006/relationships/image" Target="../media/image52.jpe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17" Type="http://schemas.openxmlformats.org/officeDocument/2006/relationships/image" Target="../media/image51.jpeg"/><Relationship Id="rId2" Type="http://schemas.openxmlformats.org/officeDocument/2006/relationships/image" Target="../media/image36.jpeg"/><Relationship Id="rId16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5" Type="http://schemas.openxmlformats.org/officeDocument/2006/relationships/image" Target="../media/image4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openxmlformats.org/officeDocument/2006/relationships/image" Target="../media/image4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http://elenaranko.ucoz.ru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785786" y="428604"/>
            <a:ext cx="7963248" cy="18722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200" b="1" i="1" u="none" strike="noStrike" kern="120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ТОЛЕРАНТНІСТЬ</a:t>
            </a:r>
            <a:endParaRPr kumimoji="0" lang="ru-RU" sz="7200" b="1" i="1" u="none" strike="noStrike" kern="120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02487" y="2786058"/>
            <a:ext cx="377757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7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ВРЯТУЄ</a:t>
            </a:r>
            <a:endParaRPr lang="ru-RU" sz="72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86512" y="4929198"/>
            <a:ext cx="233910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СВІТ</a:t>
            </a:r>
            <a:endParaRPr lang="uk-UA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71538" y="428604"/>
            <a:ext cx="7677496" cy="18722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600" b="1" i="1" u="none" strike="noStrike" kern="120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ТОЛЕРАНТНІСТЬ ВРЯТУЄ  СВІТ</a:t>
            </a:r>
            <a:endParaRPr kumimoji="0" lang="ru-RU" sz="6600" b="1" i="1" u="none" strike="noStrike" kern="120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71538" y="2571744"/>
            <a:ext cx="7677496" cy="14287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ВІДКРИТА ВИХОВНА ГОДИНА</a:t>
            </a:r>
            <a:endParaRPr kumimoji="0" lang="ru-RU" sz="4800" b="1" i="0" u="none" strike="noStrike" kern="120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0" y="4500570"/>
            <a:ext cx="9144000" cy="1928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normalizeH="0" baseline="0" noProof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за </a:t>
            </a:r>
            <a:r>
              <a:rPr kumimoji="0" lang="ru-RU" sz="4800" b="1" i="0" u="none" strike="noStrike" kern="1200" normalizeH="0" baseline="0" noProof="0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участю</a:t>
            </a:r>
            <a:r>
              <a:rPr kumimoji="0" lang="ru-RU" sz="4800" b="1" i="0" u="none" strike="noStrike" kern="1200" normalizeH="0" baseline="0" noProof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kumimoji="0" lang="ru-RU" sz="4800" b="1" i="0" u="none" strike="noStrike" kern="1200" normalizeH="0" baseline="0" noProof="0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студентів</a:t>
            </a:r>
            <a:r>
              <a:rPr kumimoji="0" lang="ru-RU" sz="4800" b="1" i="0" u="none" strike="noStrike" kern="1200" normalizeH="0" baseline="0" noProof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kumimoji="0" lang="ru-RU" sz="4000" b="1" i="0" u="none" strike="noStrike" kern="1200" normalizeH="0" baseline="0" noProof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гр. МО-22</a:t>
            </a:r>
            <a:r>
              <a:rPr kumimoji="0" lang="ru-RU" sz="4000" b="1" i="0" u="none" strike="noStrike" kern="1200" normalizeH="0" noProof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 – </a:t>
            </a:r>
            <a:r>
              <a:rPr kumimoji="0" lang="ru-RU" sz="4000" b="1" i="0" u="none" strike="noStrike" kern="1200" normalizeH="0" baseline="0" noProof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куратор </a:t>
            </a:r>
            <a:r>
              <a:rPr kumimoji="0" lang="ru-RU" sz="4000" b="1" i="0" u="none" strike="noStrike" kern="1200" normalizeH="0" baseline="0" noProof="0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Павлюк</a:t>
            </a:r>
            <a:r>
              <a:rPr kumimoji="0" lang="ru-RU" sz="4000" b="1" i="0" u="none" strike="noStrike" kern="1200" normalizeH="0" baseline="0" noProof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 Л.В.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normalizeH="0" baseline="0" noProof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 гр. МО-32 – куратор </a:t>
            </a:r>
            <a:r>
              <a:rPr kumimoji="0" lang="ru-RU" sz="4000" b="1" i="0" u="none" strike="noStrike" kern="1200" normalizeH="0" baseline="0" noProof="0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Самойленко</a:t>
            </a:r>
            <a:r>
              <a:rPr kumimoji="0" lang="ru-RU" sz="4000" b="1" i="0" u="none" strike="noStrike" kern="1200" normalizeH="0" baseline="0" noProof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 П.Г.</a:t>
            </a:r>
            <a:endParaRPr kumimoji="0" lang="ru-RU" sz="4000" b="1" i="0" u="none" strike="noStrike" kern="120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428728" y="357166"/>
            <a:ext cx="681385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Мета виховної години:</a:t>
            </a:r>
            <a:endParaRPr kumimoji="0" lang="uk-UA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571604" y="2357430"/>
            <a:ext cx="61122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Вчитись бути терпимими і доброзичливими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928794" y="1571612"/>
            <a:ext cx="60007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ясувати суть поняття “Толерантність”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428728" y="3143248"/>
            <a:ext cx="751955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000" b="1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Обговорити та проаналізувати різні життєві ситуації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071670" y="4000504"/>
            <a:ext cx="612796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000" b="1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Засвоювати навички толерантної поведінки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285984" y="4714884"/>
            <a:ext cx="672408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000" b="1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Розвивати вміння прислухатися до думки іншого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714488"/>
            <a:ext cx="238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214686"/>
            <a:ext cx="238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4786322"/>
            <a:ext cx="2476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4071942"/>
            <a:ext cx="238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2428868"/>
            <a:ext cx="238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  <p:bldP spid="6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771650" y="142852"/>
            <a:ext cx="7158068" cy="4857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800" dirty="0" smtClean="0">
                <a:solidFill>
                  <a:srgbClr val="C00000"/>
                </a:solidFill>
                <a:latin typeface="Arial Narrow" pitchFamily="34" charset="0"/>
                <a:ea typeface="+mj-ea"/>
                <a:cs typeface="+mj-cs"/>
              </a:rPr>
              <a:t>"</a:t>
            </a:r>
            <a:r>
              <a:rPr kumimoji="0" lang="ru-RU" sz="1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Narrow" pitchFamily="34" charset="0"/>
                <a:ea typeface="+mj-ea"/>
                <a:cs typeface="Times New Roman" pitchFamily="18" charset="0"/>
              </a:rPr>
              <a:t>Тепер, коли ми навчились літати в повітрі як птахи, плавати під водою як риби</a:t>
            </a:r>
            <a:r>
              <a:rPr lang="ru-RU" sz="14800" b="1" i="1" dirty="0" smtClean="0">
                <a:solidFill>
                  <a:srgbClr val="C00000"/>
                </a:solidFill>
                <a:latin typeface="Arial Narrow" pitchFamily="34" charset="0"/>
                <a:ea typeface="+mj-ea"/>
                <a:cs typeface="Times New Roman" pitchFamily="18" charset="0"/>
              </a:rPr>
              <a:t>, нам не вистачає тільки одного: навчитись жити на землі як люди"</a:t>
            </a:r>
            <a:r>
              <a:rPr kumimoji="0" lang="ru-RU" sz="1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1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                                                  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00694" y="4929198"/>
            <a:ext cx="21431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Б. Шоу</a:t>
            </a:r>
            <a:endParaRPr lang="uk-UA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k-UA" smtClean="0"/>
          </a:p>
        </p:txBody>
      </p:sp>
      <p:pic>
        <p:nvPicPr>
          <p:cNvPr id="4100" name="Picture 4" descr="GE011_350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468313" y="188913"/>
            <a:ext cx="77406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36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</a:rPr>
              <a:t>Толерантність </a:t>
            </a:r>
            <a:r>
              <a:rPr lang="ru-RU" sz="3600" b="1" i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</a:rPr>
              <a:t>–</a:t>
            </a:r>
          </a:p>
          <a:p>
            <a:pPr>
              <a:defRPr/>
            </a:pPr>
            <a:r>
              <a:rPr lang="ru-RU" sz="3600" b="1" i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</a:rPr>
              <a:t>слово </a:t>
            </a:r>
            <a:r>
              <a:rPr lang="ru-RU" sz="36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</a:rPr>
              <a:t>запозичене</a:t>
            </a:r>
            <a:r>
              <a:rPr lang="ru-RU" sz="3600" b="1" i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</a:rPr>
              <a:t>,</a:t>
            </a:r>
          </a:p>
          <a:p>
            <a:pPr>
              <a:defRPr/>
            </a:pPr>
            <a:r>
              <a:rPr lang="ru-RU" sz="36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</a:rPr>
              <a:t>тому малозрозуміле.</a:t>
            </a:r>
            <a:endParaRPr lang="ru-RU" sz="3600" b="1" i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ru-RU" sz="36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</a:rPr>
              <a:t>Найближчі синоніми:</a:t>
            </a:r>
            <a:endParaRPr lang="ru-RU" sz="3600" b="1" i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7174" name="WordArt 6"/>
          <p:cNvSpPr>
            <a:spLocks noChangeArrowheads="1" noChangeShapeType="1" noTextEdit="1"/>
          </p:cNvSpPr>
          <p:nvPr/>
        </p:nvSpPr>
        <p:spPr bwMode="auto">
          <a:xfrm rot="-1297116">
            <a:off x="606425" y="3025775"/>
            <a:ext cx="3275013" cy="153511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uk-UA" sz="3600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666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терпимість</a:t>
            </a:r>
            <a:endParaRPr lang="uk-UA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666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7175" name="WordArt 7"/>
          <p:cNvSpPr>
            <a:spLocks noChangeArrowheads="1" noChangeShapeType="1" noTextEdit="1"/>
          </p:cNvSpPr>
          <p:nvPr/>
        </p:nvSpPr>
        <p:spPr bwMode="auto">
          <a:xfrm rot="-1785352">
            <a:off x="1144588" y="3157538"/>
            <a:ext cx="7559675" cy="15414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uk-UA" sz="3600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714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ПОВАГА ДО ЧУЖОЇ ДУМКИ</a:t>
            </a:r>
            <a:endParaRPr lang="uk-UA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714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7176" name="WordArt 8"/>
          <p:cNvSpPr>
            <a:spLocks noChangeArrowheads="1" noChangeShapeType="1" noTextEdit="1"/>
          </p:cNvSpPr>
          <p:nvPr/>
        </p:nvSpPr>
        <p:spPr bwMode="auto">
          <a:xfrm rot="-1490446">
            <a:off x="4733177" y="4136160"/>
            <a:ext cx="3646487" cy="1635119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uk-UA" sz="3600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654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лояльність</a:t>
            </a:r>
            <a:endParaRPr lang="uk-UA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654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7174" grpId="0" animBg="1"/>
      <p:bldP spid="7175" grpId="0" animBg="1"/>
      <p:bldP spid="717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066800"/>
            <a:ext cx="4648200" cy="5791200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ru-RU" sz="3100" dirty="0">
                <a:solidFill>
                  <a:srgbClr val="7E3F00"/>
                </a:solidFill>
                <a:latin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</a:rPr>
              <a:t>На рубежі </a:t>
            </a:r>
            <a:r>
              <a:rPr lang="en-US" dirty="0" smtClean="0">
                <a:latin typeface="Times New Roman" pitchFamily="18" charset="0"/>
              </a:rPr>
              <a:t>XVIII</a:t>
            </a:r>
            <a:r>
              <a:rPr lang="ru-RU" dirty="0" smtClean="0">
                <a:latin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</a:rPr>
              <a:t>XIX</a:t>
            </a:r>
            <a:r>
              <a:rPr lang="ru-RU" dirty="0" smtClean="0">
                <a:latin typeface="Times New Roman" pitchFamily="18" charset="0"/>
              </a:rPr>
              <a:t> віків у Франції жив </a:t>
            </a:r>
            <a:r>
              <a:rPr lang="ru-RU" dirty="0" smtClean="0">
                <a:solidFill>
                  <a:srgbClr val="F69200"/>
                </a:solidFill>
                <a:latin typeface="Times New Roman" pitchFamily="18" charset="0"/>
              </a:rPr>
              <a:t>Талейран-</a:t>
            </a:r>
            <a:r>
              <a:rPr lang="ru-RU" dirty="0" err="1" smtClean="0">
                <a:solidFill>
                  <a:srgbClr val="F69200"/>
                </a:solidFill>
                <a:latin typeface="Times New Roman" pitchFamily="18" charset="0"/>
              </a:rPr>
              <a:t>Перигор</a:t>
            </a:r>
            <a:r>
              <a:rPr lang="ru-RU" dirty="0" smtClean="0">
                <a:solidFill>
                  <a:srgbClr val="F69200"/>
                </a:solidFill>
                <a:latin typeface="Times New Roman" pitchFamily="18" charset="0"/>
              </a:rPr>
              <a:t>, князь Беневентський</a:t>
            </a:r>
            <a:r>
              <a:rPr lang="ru-RU" dirty="0" smtClean="0">
                <a:solidFill>
                  <a:srgbClr val="7E3F00"/>
                </a:solidFill>
                <a:latin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</a:rPr>
              <a:t>Він відрізнявся тим, що при різних урядах (і при революційному, і при Наполеоні, і при королі Людовику </a:t>
            </a:r>
            <a:r>
              <a:rPr lang="en-US" dirty="0" smtClean="0">
                <a:latin typeface="Times New Roman" pitchFamily="18" charset="0"/>
              </a:rPr>
              <a:t>XVII</a:t>
            </a:r>
            <a:r>
              <a:rPr lang="ru-RU" dirty="0" smtClean="0">
                <a:latin typeface="Times New Roman" pitchFamily="18" charset="0"/>
              </a:rPr>
              <a:t>) залишався незмінно міністром іноземних справ</a:t>
            </a:r>
            <a:endParaRPr lang="uk-UA" dirty="0" smtClean="0"/>
          </a:p>
          <a:p>
            <a:pPr>
              <a:lnSpc>
                <a:spcPct val="90000"/>
              </a:lnSpc>
              <a:buFontTx/>
              <a:buNone/>
            </a:pPr>
            <a:endParaRPr lang="ru-RU" sz="3100" b="1" i="1" dirty="0">
              <a:solidFill>
                <a:srgbClr val="7E3F00"/>
              </a:solidFill>
              <a:latin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990600" cy="6858000"/>
            <a:chOff x="0" y="0"/>
            <a:chExt cx="624" cy="4224"/>
          </a:xfrm>
        </p:grpSpPr>
        <p:pic>
          <p:nvPicPr>
            <p:cNvPr id="22533" name="Picture 5" descr="fgh945fghfg9h49fg4h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528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2534" name="Picture 6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2535" name="Picture 7" descr="fgh945fghfg9h49fg4h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1584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2536" name="Picture 8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056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2537" name="Picture 9" descr="fgh945fghfg9h49fg4h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2640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2538" name="Picture 10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2112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2539" name="Picture 11" descr="fgh945fghfg9h49fg4h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3696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2540" name="Picture 12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3168"/>
              <a:ext cx="624" cy="528"/>
            </a:xfrm>
            <a:prstGeom prst="rect">
              <a:avLst/>
            </a:prstGeom>
            <a:noFill/>
          </p:spPr>
        </p:pic>
      </p:grpSp>
      <p:pic>
        <p:nvPicPr>
          <p:cNvPr id="16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000108"/>
            <a:ext cx="3135312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1357290" y="0"/>
            <a:ext cx="6572296" cy="796908"/>
          </a:xfrm>
        </p:spPr>
        <p:txBody>
          <a:bodyPr>
            <a:noAutofit/>
          </a:bodyPr>
          <a:lstStyle/>
          <a:p>
            <a:r>
              <a:rPr lang="uk-UA" sz="5400" i="1" dirty="0" smtClean="0">
                <a:solidFill>
                  <a:srgbClr val="C00000"/>
                </a:solidFill>
                <a:latin typeface="Arial Narrow" pitchFamily="34" charset="0"/>
              </a:rPr>
              <a:t>Екскурс в історію</a:t>
            </a:r>
            <a:endParaRPr lang="uk-UA" sz="5400" i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914400"/>
            <a:ext cx="4648200" cy="59436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600" dirty="0">
                <a:solidFill>
                  <a:srgbClr val="7E3F00"/>
                </a:solidFill>
                <a:latin typeface="Times New Roman" pitchFamily="18" charset="0"/>
              </a:rPr>
              <a:t>    </a:t>
            </a:r>
            <a:r>
              <a:rPr lang="ru-RU" dirty="0" smtClean="0">
                <a:solidFill>
                  <a:srgbClr val="7E3F00"/>
                </a:solidFill>
                <a:latin typeface="Times New Roman" pitchFamily="18" charset="0"/>
              </a:rPr>
              <a:t>Це була людина талановита в багатьох областях, але, без сумніву – </a:t>
            </a:r>
            <a:r>
              <a:rPr lang="ru-RU" b="1" i="1" dirty="0" smtClean="0">
                <a:solidFill>
                  <a:srgbClr val="F69200"/>
                </a:solidFill>
                <a:latin typeface="Times New Roman" pitchFamily="18" charset="0"/>
              </a:rPr>
              <a:t>в умінні враховувати настрої оточуючих, поважно до них відноситись, шукати розв</a:t>
            </a:r>
            <a:r>
              <a:rPr lang="en-US" b="1" i="1" dirty="0" smtClean="0">
                <a:solidFill>
                  <a:srgbClr val="F69200"/>
                </a:solidFill>
                <a:latin typeface="Times New Roman" pitchFamily="18" charset="0"/>
              </a:rPr>
              <a:t>’</a:t>
            </a:r>
            <a:r>
              <a:rPr lang="uk-UA" b="1" i="1" dirty="0" smtClean="0">
                <a:solidFill>
                  <a:srgbClr val="F69200"/>
                </a:solidFill>
                <a:latin typeface="Times New Roman" pitchFamily="18" charset="0"/>
              </a:rPr>
              <a:t>язок проблем способом</a:t>
            </a:r>
            <a:r>
              <a:rPr lang="ru-RU" b="1" i="1" dirty="0" smtClean="0">
                <a:solidFill>
                  <a:srgbClr val="F69200"/>
                </a:solidFill>
                <a:latin typeface="Times New Roman" pitchFamily="18" charset="0"/>
              </a:rPr>
              <a:t>, який найменш утискав інтереси інших людей. І при цьому зберігати свої власні принципи, намагатися керувати ситуацією, а </a:t>
            </a:r>
            <a:r>
              <a:rPr lang="ru-RU" b="1" i="1" dirty="0">
                <a:solidFill>
                  <a:srgbClr val="F69200"/>
                </a:solidFill>
                <a:latin typeface="Times New Roman" pitchFamily="18" charset="0"/>
              </a:rPr>
              <a:t>не </a:t>
            </a:r>
            <a:r>
              <a:rPr lang="ru-RU" b="1" i="1" dirty="0" smtClean="0">
                <a:solidFill>
                  <a:srgbClr val="F69200"/>
                </a:solidFill>
                <a:latin typeface="Times New Roman" pitchFamily="18" charset="0"/>
              </a:rPr>
              <a:t>сліпо підпорядковуватись обставинам.</a:t>
            </a:r>
            <a:endParaRPr lang="ru-RU" b="1" i="1" dirty="0">
              <a:solidFill>
                <a:srgbClr val="F69200"/>
              </a:solidFill>
              <a:latin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990600" cy="6858000"/>
            <a:chOff x="0" y="0"/>
            <a:chExt cx="624" cy="4224"/>
          </a:xfrm>
        </p:grpSpPr>
        <p:pic>
          <p:nvPicPr>
            <p:cNvPr id="23557" name="Picture 5" descr="fgh945fghfg9h49fg4h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528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3558" name="Picture 6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3559" name="Picture 7" descr="fgh945fghfg9h49fg4h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1584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3560" name="Picture 8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056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3561" name="Picture 9" descr="fgh945fghfg9h49fg4h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2640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3562" name="Picture 10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2112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3563" name="Picture 11" descr="fgh945fghfg9h49fg4h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3696"/>
              <a:ext cx="624" cy="528"/>
            </a:xfrm>
            <a:prstGeom prst="rect">
              <a:avLst/>
            </a:prstGeom>
            <a:noFill/>
          </p:spPr>
        </p:pic>
        <p:pic>
          <p:nvPicPr>
            <p:cNvPr id="23564" name="Picture 12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3168"/>
              <a:ext cx="624" cy="528"/>
            </a:xfrm>
            <a:prstGeom prst="rect">
              <a:avLst/>
            </a:prstGeom>
            <a:noFill/>
          </p:spPr>
        </p:pic>
      </p:grpSp>
      <p:pic>
        <p:nvPicPr>
          <p:cNvPr id="23565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2600" y="1143000"/>
            <a:ext cx="3343275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WordArt 5"/>
          <p:cNvSpPr>
            <a:spLocks noChangeArrowheads="1" noChangeShapeType="1" noTextEdit="1"/>
          </p:cNvSpPr>
          <p:nvPr/>
        </p:nvSpPr>
        <p:spPr bwMode="auto">
          <a:xfrm>
            <a:off x="1000100" y="428604"/>
            <a:ext cx="7929618" cy="542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uk-UA" sz="3600" i="1" kern="10" spc="0" dirty="0" smtClean="0">
                <a:ln w="190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B9370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Міжнародний  день толерантності</a:t>
            </a:r>
            <a:endParaRPr lang="uk-UA" sz="3600" i="1" kern="10" spc="0" dirty="0">
              <a:ln w="19050">
                <a:solidFill>
                  <a:srgbClr val="FFFF00"/>
                </a:solidFill>
                <a:round/>
                <a:headEnd/>
                <a:tailEnd/>
              </a:ln>
              <a:solidFill>
                <a:srgbClr val="B9370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85918" y="1142984"/>
            <a:ext cx="692947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 smtClean="0">
                <a:latin typeface="GOST Type AU" pitchFamily="2" charset="0"/>
              </a:rPr>
              <a:t>  </a:t>
            </a:r>
            <a:r>
              <a:rPr lang="uk-UA" sz="3200" b="1" i="1" dirty="0" smtClean="0">
                <a:solidFill>
                  <a:srgbClr val="00B050"/>
                </a:solidFill>
                <a:latin typeface="GOST Type AU" pitchFamily="2" charset="0"/>
              </a:rPr>
              <a:t>З метою мобілізації громадськості, звернення уваги на небезпеки, приховані у нетерпимості, зміцнення прихильності і активізації дій на підтримку поширення ідей толерантності і виховання у її дусі ми урочисто проголошуємо 16 листопада міжнародним днем, присвяченим толерантності, що відзначається щорічно.</a:t>
            </a:r>
            <a:endParaRPr lang="uk-UA" sz="3200" b="1" i="1" dirty="0">
              <a:solidFill>
                <a:srgbClr val="00B050"/>
              </a:solidFill>
              <a:latin typeface="GOST Type AU" pitchFamily="2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00694" y="6000768"/>
            <a:ext cx="27810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chemeClr val="accent6">
                    <a:lumMod val="75000"/>
                  </a:schemeClr>
                </a:solidFill>
              </a:rPr>
              <a:t>Стаття 6 Декларації</a:t>
            </a:r>
            <a:endParaRPr lang="uk-UA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274638"/>
            <a:ext cx="7667625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i="1" dirty="0" smtClean="0"/>
              <a:t>З Декларації принципів толерантності, затвердженої резолюцією 5.61 Генеральної конференції </a:t>
            </a:r>
            <a:r>
              <a:rPr lang="ru-RU" sz="2700" i="1" dirty="0"/>
              <a:t>ЮНЕСКО </a:t>
            </a:r>
            <a:r>
              <a:rPr lang="ru-RU" sz="2700" i="1" dirty="0" smtClean="0"/>
              <a:t>від </a:t>
            </a:r>
            <a:r>
              <a:rPr lang="ru-RU" sz="2700" i="1" dirty="0"/>
              <a:t>16 </a:t>
            </a:r>
            <a:r>
              <a:rPr lang="ru-RU" sz="2700" i="1" dirty="0" smtClean="0"/>
              <a:t>листопада </a:t>
            </a:r>
            <a:r>
              <a:rPr lang="ru-RU" sz="2700" i="1" dirty="0"/>
              <a:t>1995 </a:t>
            </a:r>
            <a:r>
              <a:rPr lang="ru-RU" sz="2700" i="1" dirty="0" smtClean="0"/>
              <a:t>року</a:t>
            </a:r>
            <a:r>
              <a:rPr lang="ru-RU" sz="2400" i="1" dirty="0"/>
              <a:t/>
            </a:r>
            <a:br>
              <a:rPr lang="ru-RU" sz="2400" i="1" dirty="0"/>
            </a:br>
            <a:endParaRPr lang="ru-RU" sz="2400" i="1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28736"/>
            <a:ext cx="8686800" cy="4186254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ru-RU" sz="3600" b="1" i="1" dirty="0" smtClean="0">
                <a:solidFill>
                  <a:srgbClr val="FF0000"/>
                </a:solidFill>
              </a:rPr>
              <a:t>«…Толерантність означає повагу, прийняття і вірне розуміння великого різноманіття культур нашого світу, </a:t>
            </a:r>
            <a:r>
              <a:rPr lang="ru-RU" sz="3600" b="1" i="1" dirty="0">
                <a:solidFill>
                  <a:srgbClr val="FF0000"/>
                </a:solidFill>
              </a:rPr>
              <a:t>наших форм </a:t>
            </a:r>
            <a:r>
              <a:rPr lang="ru-RU" sz="3600" b="1" i="1" dirty="0" smtClean="0">
                <a:solidFill>
                  <a:srgbClr val="FF0000"/>
                </a:solidFill>
              </a:rPr>
              <a:t>самовираження </a:t>
            </a:r>
            <a:r>
              <a:rPr lang="uk-UA" sz="3600" b="1" i="1" dirty="0">
                <a:solidFill>
                  <a:srgbClr val="FF0000"/>
                </a:solidFill>
              </a:rPr>
              <a:t>і</a:t>
            </a:r>
            <a:r>
              <a:rPr lang="ru-RU" sz="3600" b="1" i="1" dirty="0" smtClean="0">
                <a:solidFill>
                  <a:srgbClr val="FF0000"/>
                </a:solidFill>
              </a:rPr>
              <a:t> способів проявлення людської індивідуальності. Толерантність – це обов</a:t>
            </a:r>
            <a:r>
              <a:rPr lang="en-US" sz="3600" b="1" i="1" dirty="0" smtClean="0">
                <a:solidFill>
                  <a:srgbClr val="FF0000"/>
                </a:solidFill>
              </a:rPr>
              <a:t>’</a:t>
            </a:r>
            <a:r>
              <a:rPr lang="uk-UA" sz="3600" b="1" i="1" dirty="0" smtClean="0">
                <a:solidFill>
                  <a:srgbClr val="FF0000"/>
                </a:solidFill>
              </a:rPr>
              <a:t>язок сприяти затвердженню прав людини</a:t>
            </a:r>
            <a:r>
              <a:rPr lang="ru-RU" sz="3600" b="1" i="1" dirty="0" smtClean="0">
                <a:solidFill>
                  <a:srgbClr val="FF0000"/>
                </a:solidFill>
              </a:rPr>
              <a:t>, демократії і правопорядку…» </a:t>
            </a:r>
            <a:endParaRPr lang="ru-RU" sz="3600" i="1" dirty="0">
              <a:solidFill>
                <a:srgbClr val="FF0000"/>
              </a:solidFill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16" y="80949"/>
            <a:ext cx="142875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16" y="5357826"/>
            <a:ext cx="142875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71744"/>
            <a:ext cx="1647825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42844" y="2786058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solidFill>
                  <a:srgbClr val="FF0000"/>
                </a:solidFill>
                <a:latin typeface="+mj-lt"/>
              </a:rPr>
              <a:t>Tolerance</a:t>
            </a:r>
            <a:endParaRPr lang="uk-UA" sz="2000" b="1" i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357562"/>
            <a:ext cx="16430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Готовність бути терплячим до інших</a:t>
            </a:r>
            <a:endParaRPr lang="uk-UA" sz="20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571744"/>
            <a:ext cx="1647825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000200" y="2786058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solidFill>
                  <a:srgbClr val="FF0000"/>
                </a:solidFill>
                <a:latin typeface="+mj-lt"/>
              </a:rPr>
              <a:t>Tolerance</a:t>
            </a:r>
            <a:endParaRPr lang="uk-UA" sz="2000" b="1" i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57356" y="3357562"/>
            <a:ext cx="16430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Людина визнає, що інші можуть діяти інакше, ніж вона</a:t>
            </a:r>
            <a:endParaRPr lang="uk-UA" sz="2000" b="1" dirty="0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38" y="2571744"/>
            <a:ext cx="1647825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3714744" y="2786058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solidFill>
                  <a:srgbClr val="FF0000"/>
                </a:solidFill>
                <a:latin typeface="+mj-lt"/>
              </a:rPr>
              <a:t>Toleranc</a:t>
            </a:r>
            <a:r>
              <a:rPr lang="uk-UA" sz="2000" b="1" i="1" dirty="0" smtClean="0">
                <a:solidFill>
                  <a:srgbClr val="FF0000"/>
                </a:solidFill>
                <a:latin typeface="+mj-lt"/>
              </a:rPr>
              <a:t>іа</a:t>
            </a:r>
            <a:endParaRPr lang="uk-UA" sz="2000" b="1" i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43306" y="3214686"/>
            <a:ext cx="16430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Здатність визнавати відмінність від власних думок, ідей</a:t>
            </a:r>
            <a:endParaRPr lang="uk-UA" sz="2000" b="1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50" y="2571744"/>
            <a:ext cx="1647825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5429256" y="2786058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solidFill>
                  <a:srgbClr val="FF0000"/>
                </a:solidFill>
                <a:latin typeface="+mj-lt"/>
              </a:rPr>
              <a:t>Kuan rong</a:t>
            </a:r>
            <a:endParaRPr lang="uk-UA" sz="2000" b="1" i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57850" y="3214686"/>
            <a:ext cx="16430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Дозволяти, приймати, бути милосерд-ним до інших</a:t>
            </a:r>
            <a:endParaRPr lang="uk-UA" sz="2000" b="1" dirty="0"/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2571744"/>
            <a:ext cx="1647825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Прямоугольник 19"/>
          <p:cNvSpPr/>
          <p:nvPr/>
        </p:nvSpPr>
        <p:spPr>
          <a:xfrm>
            <a:off x="7215206" y="3286124"/>
            <a:ext cx="17145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/>
              <a:t>Здатність терпіти щось або когось, бути стриманим, стійким</a:t>
            </a:r>
            <a:endParaRPr lang="uk-UA" sz="20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286644" y="2714620"/>
            <a:ext cx="15716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i="1" dirty="0" smtClean="0">
                <a:solidFill>
                  <a:srgbClr val="FF0000"/>
                </a:solidFill>
                <a:latin typeface="+mj-lt"/>
              </a:rPr>
              <a:t>Толерант-ність</a:t>
            </a:r>
            <a:endParaRPr lang="uk-UA" sz="2000" b="1" i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2357422" y="139463"/>
            <a:ext cx="55347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Лінгвістичний екскурс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6" y="928670"/>
            <a:ext cx="900118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1" grpId="0"/>
      <p:bldP spid="12" grpId="0"/>
      <p:bldP spid="14" grpId="0"/>
      <p:bldP spid="15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500166" y="285728"/>
            <a:ext cx="73570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Визначення “ТОЛЕРАНТНІСТЬ”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857364"/>
            <a:ext cx="192882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2000240"/>
            <a:ext cx="642942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1142984"/>
            <a:ext cx="660558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33635" y="3071810"/>
            <a:ext cx="661036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24" y="4143380"/>
            <a:ext cx="8158148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71736" y="5429264"/>
            <a:ext cx="6396052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irl51.kiev.ua/wp-content/uploads/2010/11/tolerance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357166"/>
            <a:ext cx="6500858" cy="5429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buktolerance.com.ua/wp-content/uploads/2010/09/bakylina_any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3571900" cy="3929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500694" y="230667"/>
            <a:ext cx="35719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терпимість;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1968" y="1214422"/>
            <a:ext cx="4572032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повага 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права бути «іншим»;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786174" y="2714620"/>
            <a:ext cx="5214974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неспричинення шкоди «іншому»;</a:t>
            </a:r>
            <a:endParaRPr lang="uk-UA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5143512"/>
            <a:ext cx="8929718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взаємозалежність всіх від кожного і кожного від всіх.</a:t>
            </a:r>
          </a:p>
        </p:txBody>
      </p:sp>
      <p:sp>
        <p:nvSpPr>
          <p:cNvPr id="13" name="Стрелка вправо 12"/>
          <p:cNvSpPr/>
          <p:nvPr/>
        </p:nvSpPr>
        <p:spPr>
          <a:xfrm>
            <a:off x="3500438" y="285750"/>
            <a:ext cx="2000250" cy="785813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5" name="Стрелка вправо 14"/>
          <p:cNvSpPr/>
          <p:nvPr/>
        </p:nvSpPr>
        <p:spPr>
          <a:xfrm>
            <a:off x="3500438" y="1500188"/>
            <a:ext cx="1285875" cy="78581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6" name="Стрелка вправо 15"/>
          <p:cNvSpPr/>
          <p:nvPr/>
        </p:nvSpPr>
        <p:spPr>
          <a:xfrm>
            <a:off x="3214678" y="3000375"/>
            <a:ext cx="785812" cy="714375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7" name="Стрелка вниз 16"/>
          <p:cNvSpPr/>
          <p:nvPr/>
        </p:nvSpPr>
        <p:spPr>
          <a:xfrm>
            <a:off x="1428750" y="4071938"/>
            <a:ext cx="857250" cy="100012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3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57224" y="-142900"/>
            <a:ext cx="470001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Т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357166"/>
            <a:ext cx="572593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О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785794"/>
            <a:ext cx="571504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Л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1285860"/>
            <a:ext cx="529312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Е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85786" y="1785926"/>
            <a:ext cx="490840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Р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4348" y="2285992"/>
            <a:ext cx="532517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А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4348" y="2786058"/>
            <a:ext cx="546945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Н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42910" y="5500702"/>
            <a:ext cx="470000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Т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42910" y="3929066"/>
            <a:ext cx="546945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Н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14348" y="4429132"/>
            <a:ext cx="341760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І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2910" y="5000636"/>
            <a:ext cx="489236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С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14348" y="3357562"/>
            <a:ext cx="470000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Т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14348" y="6088559"/>
            <a:ext cx="503663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Ь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500166" y="-214338"/>
            <a:ext cx="3178691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терпимість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338240" y="302105"/>
            <a:ext cx="6809878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- оптимізм, оригінальність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571604" y="714356"/>
            <a:ext cx="2089033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любов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643042" y="1714488"/>
            <a:ext cx="2385588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рівність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571604" y="2730997"/>
            <a:ext cx="5347938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ніжність, надійність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571604" y="3214686"/>
            <a:ext cx="330744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</a:t>
            </a: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тактовність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500166" y="3874005"/>
            <a:ext cx="7128875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необхідність, незалежність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519349" y="4357694"/>
            <a:ext cx="7624651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ініціативність, інтелігентність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500166" y="4945575"/>
            <a:ext cx="2701317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співчуття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428728" y="5445641"/>
            <a:ext cx="2624052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терпіння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428728" y="6017145"/>
            <a:ext cx="5501570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м</a:t>
            </a:r>
            <a:r>
              <a:rPr lang="en-U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’</a:t>
            </a: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якість, душевність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571604" y="1214422"/>
            <a:ext cx="3496470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енергійність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643042" y="2214554"/>
            <a:ext cx="3036409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- активність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3428992" y="642918"/>
            <a:ext cx="399404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6000" i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kumimoji="0" lang="uk-UA" sz="60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ислови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3786190"/>
            <a:ext cx="774128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i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про толерантність</a:t>
            </a:r>
            <a:r>
              <a:rPr lang="uk-UA" sz="60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uk-UA" sz="6000" i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57356" y="2214554"/>
            <a:ext cx="679705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5397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6000" i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видатних людей</a:t>
            </a:r>
            <a:endParaRPr lang="uk-UA" sz="60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8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3" grpId="0"/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71934" y="0"/>
            <a:ext cx="492922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i="1" dirty="0" smtClean="0">
                <a:solidFill>
                  <a:srgbClr val="C00000"/>
                </a:solidFill>
                <a:latin typeface="Arial Narrow" pitchFamily="34" charset="0"/>
                <a:cs typeface="Andalus" pitchFamily="18" charset="-78"/>
              </a:rPr>
              <a:t>«Ваша думка для  мене глибоко ворожа, але за ваше право її висловити я ладен віддати</a:t>
            </a:r>
            <a:r>
              <a:rPr lang="en-US" sz="4800" i="1" dirty="0" smtClean="0">
                <a:solidFill>
                  <a:srgbClr val="C00000"/>
                </a:solidFill>
                <a:latin typeface="Arial Narrow" pitchFamily="34" charset="0"/>
                <a:cs typeface="Andalus" pitchFamily="18" charset="-78"/>
              </a:rPr>
              <a:t> </a:t>
            </a:r>
            <a:r>
              <a:rPr lang="ru-RU" sz="4800" i="1" dirty="0" smtClean="0">
                <a:solidFill>
                  <a:srgbClr val="C00000"/>
                </a:solidFill>
                <a:latin typeface="Arial Narrow" pitchFamily="34" charset="0"/>
                <a:cs typeface="Andalus" pitchFamily="18" charset="-78"/>
              </a:rPr>
              <a:t>своє</a:t>
            </a:r>
            <a:r>
              <a:rPr lang="en-US" sz="4800" i="1" dirty="0" smtClean="0">
                <a:solidFill>
                  <a:srgbClr val="C00000"/>
                </a:solidFill>
                <a:latin typeface="Arial Narrow" pitchFamily="34" charset="0"/>
                <a:cs typeface="Andalus" pitchFamily="18" charset="-78"/>
              </a:rPr>
              <a:t> </a:t>
            </a:r>
            <a:r>
              <a:rPr lang="ru-RU" sz="4800" i="1" dirty="0" smtClean="0">
                <a:solidFill>
                  <a:srgbClr val="C00000"/>
                </a:solidFill>
                <a:latin typeface="Arial Narrow" pitchFamily="34" charset="0"/>
                <a:cs typeface="Andalus" pitchFamily="18" charset="-78"/>
              </a:rPr>
              <a:t>життя»</a:t>
            </a:r>
            <a:endParaRPr lang="uk-UA" sz="4800" i="1" dirty="0">
              <a:solidFill>
                <a:srgbClr val="C00000"/>
              </a:solidFill>
              <a:latin typeface="Arial Narrow" pitchFamily="34" charset="0"/>
              <a:cs typeface="Andalus" pitchFamily="18" charset="-78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72198" y="5429264"/>
            <a:ext cx="20470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i="1" dirty="0" smtClean="0">
                <a:solidFill>
                  <a:srgbClr val="C00000"/>
                </a:solidFill>
                <a:latin typeface="Arial Narrow" pitchFamily="34" charset="0"/>
              </a:rPr>
              <a:t>Вольтер</a:t>
            </a:r>
            <a:endParaRPr lang="uk-UA" sz="4000" i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11549" cy="507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143372" y="0"/>
            <a:ext cx="4572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lang="uk-UA" sz="4800" i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haroni" pitchFamily="2" charset="-79"/>
              </a:rPr>
              <a:t>Перед великим розумом я схиляю голову, перед великим серцем я стаю на коліна</a:t>
            </a:r>
            <a:endParaRPr lang="en-US" sz="4800" i="1" dirty="0" smtClean="0">
              <a:solidFill>
                <a:schemeClr val="accent6">
                  <a:lumMod val="75000"/>
                </a:schemeClr>
              </a:solidFill>
              <a:latin typeface="Aharoni" pitchFamily="2" charset="-79"/>
              <a:ea typeface="Times New Roman" pitchFamily="18" charset="0"/>
              <a:cs typeface="Aharoni" pitchFamily="2" charset="-79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74637" cy="52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6429388" y="5286388"/>
            <a:ext cx="1857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i="1" dirty="0" smtClean="0">
                <a:solidFill>
                  <a:srgbClr val="C00000"/>
                </a:solidFill>
                <a:latin typeface="+mj-lt"/>
              </a:rPr>
              <a:t>Гете</a:t>
            </a:r>
            <a:endParaRPr lang="uk-UA" sz="4000" i="1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86182" y="571480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4800" i="1" dirty="0" smtClean="0">
                <a:solidFill>
                  <a:schemeClr val="accent2"/>
                </a:solidFill>
                <a:latin typeface="+mj-lt"/>
              </a:rPr>
              <a:t>Гідність людини полягає в тому, щоб любити тих, хто її ображає. </a:t>
            </a:r>
            <a:endParaRPr lang="uk-UA" sz="4800" i="1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5072074"/>
            <a:ext cx="34242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i="1" dirty="0" smtClean="0">
                <a:solidFill>
                  <a:schemeClr val="accent2"/>
                </a:solidFill>
                <a:latin typeface="+mj-lt"/>
              </a:rPr>
              <a:t>Марк Аврелій</a:t>
            </a:r>
            <a:endParaRPr lang="uk-UA" sz="40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571868" cy="5470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143372" y="0"/>
            <a:ext cx="4572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4800" i="1" dirty="0" smtClean="0">
                <a:solidFill>
                  <a:schemeClr val="accent2"/>
                </a:solidFill>
                <a:latin typeface="+mj-lt"/>
              </a:rPr>
              <a:t>Нам потрібні реформи, а не революції. Нам потрібне толерантне, досконаліше, людяніше суспільство.</a:t>
            </a:r>
            <a:endParaRPr lang="uk-UA" sz="4800" i="1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590925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6072198" y="6072206"/>
            <a:ext cx="27860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i="1" dirty="0" smtClean="0">
                <a:latin typeface="+mj-lt"/>
              </a:rPr>
              <a:t>А.Сахаров</a:t>
            </a:r>
            <a:endParaRPr lang="uk-UA" sz="4000" i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820" y="0"/>
            <a:ext cx="557218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i="1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Закликаю відмовитися від політичної нетерпимості, бо вона схожа на кулю зі зміщеним центром, яка розриває суспільний організм, травмує суспільну свідомість.</a:t>
            </a:r>
            <a:endParaRPr lang="uk-UA" sz="4000" i="1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3313119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6572264" y="6000768"/>
            <a:ext cx="21345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i="1" dirty="0" smtClean="0">
                <a:latin typeface="+mj-lt"/>
              </a:rPr>
              <a:t>Л.Кучма</a:t>
            </a:r>
            <a:endParaRPr lang="uk-UA" sz="4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1428750" y="3357563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pic>
        <p:nvPicPr>
          <p:cNvPr id="4" name="Рисунок 3" descr="KVIT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422" y="642918"/>
            <a:ext cx="5143536" cy="4873022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Тест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“Чи толерантна я людина?”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1428750" y="3357563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pic>
        <p:nvPicPr>
          <p:cNvPr id="4" name="Рисунок 3" descr="KVIT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32" y="1785926"/>
            <a:ext cx="5143536" cy="4873022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500063" y="642938"/>
            <a:ext cx="8501062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28600"/>
            <a:r>
              <a:rPr lang="uk-UA" sz="4000" b="1" u="sng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  Для того, щоб не було </a:t>
            </a:r>
            <a:r>
              <a:rPr lang="uk-UA" sz="40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війни</a:t>
            </a:r>
            <a:endParaRPr lang="uk-UA" sz="4000" b="1" u="sng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/>
            <a:endParaRPr lang="uk-UA" sz="40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algn="just" eaLnBrk="0" hangingPunct="0"/>
            <a:r>
              <a:rPr lang="uk-UA" sz="4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  нічого не можливо зробити,                     тому що війни будуть завжди</a:t>
            </a:r>
          </a:p>
          <a:p>
            <a:pPr indent="228600" eaLnBrk="0" hangingPunct="0"/>
            <a:endParaRPr lang="uk-UA" sz="40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r>
              <a:rPr lang="uk-UA" sz="4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  треба зрозуміти, з якої причини</a:t>
            </a:r>
          </a:p>
          <a:p>
            <a:pPr indent="228600" eaLnBrk="0" hangingPunct="0"/>
            <a:r>
              <a:rPr lang="uk-UA" sz="4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вони відбуваються </a:t>
            </a:r>
          </a:p>
        </p:txBody>
      </p:sp>
      <p:pic>
        <p:nvPicPr>
          <p:cNvPr id="3" name="Рисунок 2" descr="783201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3000" y="4318000"/>
            <a:ext cx="2921000" cy="2540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71438" y="857250"/>
            <a:ext cx="892971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28600" algn="just"/>
            <a:r>
              <a:rPr lang="uk-UA" sz="40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  В </a:t>
            </a:r>
            <a:r>
              <a:rPr lang="uk-UA" sz="4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коледжі </a:t>
            </a:r>
            <a:r>
              <a:rPr lang="uk-UA" sz="40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розповідають про героїв</a:t>
            </a:r>
            <a:r>
              <a:rPr lang="uk-UA" sz="4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які </a:t>
            </a:r>
            <a:r>
              <a:rPr lang="uk-UA" sz="40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проявили </a:t>
            </a:r>
            <a:r>
              <a:rPr lang="uk-UA" sz="4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толерантність</a:t>
            </a:r>
            <a:endParaRPr lang="uk-UA" sz="4000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algn="just" eaLnBrk="0" hangingPunct="0"/>
            <a:r>
              <a:rPr lang="uk-UA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а)  тобі це не цікаво</a:t>
            </a:r>
          </a:p>
          <a:p>
            <a:pPr indent="228600" algn="just" eaLnBrk="0" hangingPunct="0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algn="just" eaLnBrk="0" hangingPunct="0"/>
            <a:r>
              <a:rPr lang="uk-UA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б)  ти бажаєш більше дізнатись про </a:t>
            </a:r>
          </a:p>
          <a:p>
            <a:pPr indent="228600" algn="just" eaLnBrk="0" hangingPunct="0"/>
            <a:r>
              <a:rPr lang="uk-UA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них</a:t>
            </a:r>
          </a:p>
        </p:txBody>
      </p:sp>
      <p:pic>
        <p:nvPicPr>
          <p:cNvPr id="3" name="Рисунок 2" descr="783201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3000" y="4286256"/>
            <a:ext cx="2957506" cy="257174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857256" y="1000108"/>
            <a:ext cx="8215338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28600" algn="just"/>
            <a:r>
              <a:rPr lang="uk-UA" sz="4000" b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  Ти протистоїш насильству.</a:t>
            </a:r>
          </a:p>
          <a:p>
            <a:pPr indent="228600" algn="just"/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algn="just" eaLnBrk="0" hangingPunct="0"/>
            <a:r>
              <a:rPr lang="uk-UA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   насильством</a:t>
            </a:r>
          </a:p>
          <a:p>
            <a:pPr indent="228600" algn="just" eaLnBrk="0" hangingPunct="0"/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algn="just" eaLnBrk="0" hangingPunct="0"/>
            <a:r>
              <a:rPr lang="uk-UA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  приєднуєшся до інших людей, </a:t>
            </a:r>
          </a:p>
          <a:p>
            <a:pPr indent="228600" algn="just" eaLnBrk="0" hangingPunct="0"/>
            <a:r>
              <a:rPr lang="uk-UA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щоб сказати «Ні»</a:t>
            </a:r>
          </a:p>
        </p:txBody>
      </p:sp>
      <p:pic>
        <p:nvPicPr>
          <p:cNvPr id="3" name="Рисунок 2" descr="783201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3000" y="4318000"/>
            <a:ext cx="2921000" cy="2540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285720" y="1071563"/>
            <a:ext cx="8715375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28600"/>
            <a:r>
              <a:rPr lang="uk-UA" sz="4000" b="1" u="sng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  Тебе зрадив товариш.</a:t>
            </a:r>
          </a:p>
          <a:p>
            <a:pPr indent="228600"/>
            <a:endParaRPr lang="ru-RU" sz="40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r>
              <a:rPr lang="uk-UA" sz="4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  ти йому помстишся</a:t>
            </a:r>
          </a:p>
          <a:p>
            <a:pPr indent="228600" eaLnBrk="0" hangingPunct="0"/>
            <a:endParaRPr lang="ru-RU" sz="40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r>
              <a:rPr lang="uk-UA" sz="4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  ти будеш намагатися налагодити</a:t>
            </a:r>
          </a:p>
          <a:p>
            <a:pPr indent="228600" eaLnBrk="0" hangingPunct="0"/>
            <a:r>
              <a:rPr lang="uk-UA" sz="4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з ним відносини</a:t>
            </a:r>
          </a:p>
        </p:txBody>
      </p:sp>
      <p:pic>
        <p:nvPicPr>
          <p:cNvPr id="3" name="Рисунок 2" descr="783201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3000" y="4318000"/>
            <a:ext cx="2921000" cy="2540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357188" y="928688"/>
            <a:ext cx="8429625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28600"/>
            <a:r>
              <a:rPr lang="uk-UA" sz="4000" b="1" u="sng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5.  Коли говорять про дітей, що постраждали від війни.</a:t>
            </a:r>
          </a:p>
          <a:p>
            <a:pPr indent="228600"/>
            <a:endParaRPr lang="ru-RU" sz="40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r>
              <a:rPr lang="uk-UA" sz="40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а)  ти почув і забув</a:t>
            </a:r>
          </a:p>
          <a:p>
            <a:pPr indent="228600" eaLnBrk="0" hangingPunct="0"/>
            <a:endParaRPr lang="ru-RU" sz="40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r>
              <a:rPr lang="uk-UA" sz="40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б)  співчуваєш і хотів би чимось            допомогти</a:t>
            </a:r>
          </a:p>
        </p:txBody>
      </p:sp>
      <p:pic>
        <p:nvPicPr>
          <p:cNvPr id="3" name="Рисунок 2" descr="783201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3000" y="4318000"/>
            <a:ext cx="2921000" cy="2540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428625" y="1357313"/>
            <a:ext cx="8501093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28600"/>
            <a:r>
              <a:rPr lang="uk-UA" sz="40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6.  Ти не згоден з думкою іншого.</a:t>
            </a:r>
          </a:p>
          <a:p>
            <a:pPr indent="228600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r>
              <a:rPr lang="uk-UA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а)  ти не даси йому  договорити                     </a:t>
            </a:r>
          </a:p>
          <a:p>
            <a:pPr indent="228600" eaLnBrk="0" hangingPunct="0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r>
              <a:rPr lang="uk-UA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б)  ти його дослухаєш</a:t>
            </a:r>
          </a:p>
        </p:txBody>
      </p:sp>
      <p:pic>
        <p:nvPicPr>
          <p:cNvPr id="3" name="Рисунок 2" descr="783201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4318000"/>
            <a:ext cx="2921000" cy="2540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357188" y="1214438"/>
            <a:ext cx="8643937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28600"/>
            <a:r>
              <a:rPr lang="uk-UA" sz="40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  На </a:t>
            </a:r>
            <a:r>
              <a:rPr lang="uk-UA" sz="40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занятті </a:t>
            </a:r>
            <a:r>
              <a:rPr lang="uk-UA" sz="40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ти вже відповідав</a:t>
            </a:r>
          </a:p>
          <a:p>
            <a:pPr indent="228600"/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r>
              <a:rPr lang="uk-UA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а)  ти хочеш відповідати ще</a:t>
            </a:r>
          </a:p>
          <a:p>
            <a:pPr indent="228600" eaLnBrk="0" hangingPunct="0"/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r>
              <a:rPr lang="uk-UA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б)  ти даси змогу відповідати іншим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783201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3000" y="4318000"/>
            <a:ext cx="2921000" cy="2540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142875" y="142875"/>
            <a:ext cx="8715375" cy="56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28600" algn="just"/>
            <a:r>
              <a:rPr lang="uk-UA" sz="4000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8.  </a:t>
            </a:r>
            <a:r>
              <a:rPr lang="uk-UA" sz="3600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Тобі пропонують листуватися </a:t>
            </a:r>
          </a:p>
          <a:p>
            <a:pPr indent="228600" algn="just"/>
            <a:r>
              <a:rPr lang="uk-UA" sz="3600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 іноземцями</a:t>
            </a:r>
          </a:p>
          <a:p>
            <a:pPr indent="228600" algn="just"/>
            <a:endParaRPr lang="ru-RU" sz="3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algn="just" eaLnBrk="0" hangingPunct="0"/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  тобі це не цікаво, ти не хочеш </a:t>
            </a:r>
          </a:p>
          <a:p>
            <a:pPr indent="228600" algn="just" eaLnBrk="0" hangingPunct="0"/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ділитися з ними своїми мріями, своїми думками</a:t>
            </a:r>
          </a:p>
          <a:p>
            <a:pPr indent="228600" algn="just" eaLnBrk="0" hangingPunct="0"/>
            <a:endParaRPr lang="ru-RU" sz="3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algn="just" eaLnBrk="0" hangingPunct="0"/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  тобі цікаво з ними листуватися, пізнавати про їх життя, їх мрії, ділитися своїми мріями</a:t>
            </a:r>
          </a:p>
        </p:txBody>
      </p:sp>
      <p:pic>
        <p:nvPicPr>
          <p:cNvPr id="3" name="Рисунок 2" descr="783201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23100" y="5187652"/>
            <a:ext cx="1920900" cy="167034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14480" y="928670"/>
            <a:ext cx="70009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i="1" dirty="0" smtClean="0">
                <a:solidFill>
                  <a:srgbClr val="FF3399"/>
                </a:solidFill>
              </a:rPr>
              <a:t>Підсумки результатів тестування</a:t>
            </a:r>
            <a:endParaRPr lang="uk-UA" sz="8000" b="1" i="1" dirty="0">
              <a:solidFill>
                <a:srgbClr val="FF33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4678" y="5214950"/>
            <a:ext cx="37862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dirty="0" smtClean="0">
                <a:solidFill>
                  <a:srgbClr val="990000"/>
                </a:solidFill>
              </a:rPr>
              <a:t>рахуємо кількість відповідей а) і б)</a:t>
            </a:r>
            <a:endParaRPr lang="uk-UA" sz="2800" b="1" i="1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500064" y="642938"/>
            <a:ext cx="8501092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28600"/>
            <a:r>
              <a:rPr lang="uk-UA" sz="4000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Якщо в тебе майже одні «б».</a:t>
            </a:r>
            <a:endParaRPr lang="en-US" sz="4000" b="1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/>
            <a:endParaRPr lang="uk-UA" sz="4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r>
              <a:rPr lang="uk-UA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 проявляєш високу толерантність. Ти в майбутньому будеш громадянином </a:t>
            </a:r>
            <a:r>
              <a:rPr lang="uk-UA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світу, </a:t>
            </a:r>
            <a:r>
              <a:rPr lang="uk-UA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відповідальним, активним провідником миру у всьому світі. Розкажи друзям, як тобі це вдається</a:t>
            </a:r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785813" y="500063"/>
            <a:ext cx="7572375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28600" algn="just"/>
            <a:r>
              <a:rPr lang="uk-UA" sz="4000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Якщо в тебе від 3 до 7 «б».</a:t>
            </a:r>
            <a:endParaRPr lang="en-US" sz="4000" b="1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algn="just"/>
            <a:endParaRPr lang="ru-RU" sz="4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algn="just" eaLnBrk="0" hangingPunct="0"/>
            <a:r>
              <a:rPr lang="uk-UA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 не дуже толерантний. Ти намагаєшся завжди </a:t>
            </a:r>
            <a:r>
              <a:rPr lang="uk-UA" sz="40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40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язати</a:t>
            </a:r>
            <a:r>
              <a:rPr lang="uk-UA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свої ідеї. Але ти допитливий, в тебе добра уява. Використовуй ці якості для боротьби з нетерпимістю.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214313" y="609600"/>
            <a:ext cx="8001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28600"/>
            <a:r>
              <a:rPr lang="uk-UA" sz="4000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Якщо в тебе менше ніж 3 «б».</a:t>
            </a:r>
            <a:endParaRPr lang="en-US" sz="4000" b="1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/>
            <a:endParaRPr lang="ru-RU" sz="4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 eaLnBrk="0" hangingPunct="0"/>
            <a:r>
              <a:rPr lang="uk-UA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 зовсім не толерантний. Якби ти був більшим оптимістом і тобі би подобалось вести дискусії, ти би став більш щасливим. Намагайся прикладати для цього більше зусиль.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WordArt 3"/>
          <p:cNvSpPr>
            <a:spLocks noChangeArrowheads="1" noChangeShapeType="1" noTextEdit="1"/>
          </p:cNvSpPr>
          <p:nvPr/>
        </p:nvSpPr>
        <p:spPr bwMode="auto">
          <a:xfrm>
            <a:off x="1071538" y="642918"/>
            <a:ext cx="7143800" cy="507209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rtl="0"/>
            <a:r>
              <a:rPr lang="uk-UA" sz="3600" kern="10" spc="0" dirty="0" smtClean="0">
                <a:ln w="9525">
                  <a:solidFill>
                    <a:srgbClr val="66FF33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008000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Толерантний</a:t>
            </a:r>
          </a:p>
          <a:p>
            <a:pPr algn="ctr" rtl="0"/>
            <a:r>
              <a:rPr lang="uk-UA" sz="3600" kern="10" spc="0" dirty="0" smtClean="0">
                <a:ln w="9525">
                  <a:solidFill>
                    <a:srgbClr val="66FF33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008000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 світ</a:t>
            </a:r>
            <a:endParaRPr lang="uk-UA" sz="3600" kern="10" spc="0" dirty="0">
              <a:ln w="9525">
                <a:solidFill>
                  <a:srgbClr val="66FF33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008000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214290"/>
            <a:ext cx="8143932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i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Усі люди мають недоліки – хто більші, хто менші. Ось чому і дружба, і допомога, і спілкування були б неможливими, якби не існувало між нами взаємної терпимості.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   </a:t>
            </a:r>
            <a:r>
              <a:rPr lang="uk-UA" sz="24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Франчесько Гвіччардіні </a:t>
            </a:r>
            <a:r>
              <a:rPr lang="uk-UA" sz="24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– італійський історик, </a:t>
            </a:r>
            <a:r>
              <a:rPr lang="uk-UA" sz="24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філософ-гуманіст, політичний діяч</a:t>
            </a:r>
            <a:endParaRPr lang="ru-RU" sz="24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rgbClr val="FF00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3571876"/>
            <a:ext cx="4357718" cy="31280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428596" y="68025"/>
            <a:ext cx="842968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1" u="none" strike="noStrike" cap="none" normalizeH="0" baseline="0" dirty="0" smtClean="0">
                <a:ln>
                  <a:noFill/>
                </a:ln>
                <a:solidFill>
                  <a:srgbClr val="BC0E2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Ми</a:t>
            </a:r>
            <a:r>
              <a:rPr kumimoji="0" lang="uk-UA" sz="3600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всі такі різні, несхожі, своєрідні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9143999" cy="5941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1486834"/>
            <a:ext cx="9039269" cy="36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928662" y="428604"/>
            <a:ext cx="804931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Навколо кожного завжди будуть такі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що відрізняються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43372" y="0"/>
            <a:ext cx="47862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7200" b="1" dirty="0" smtClean="0">
                <a:solidFill>
                  <a:srgbClr val="FF3399"/>
                </a:solidFill>
              </a:rPr>
              <a:t>Ми різні –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3643314"/>
            <a:ext cx="457208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7200" b="1" dirty="0" smtClean="0">
                <a:solidFill>
                  <a:srgbClr val="BC0E27"/>
                </a:solidFill>
              </a:rPr>
              <a:t>і в цьому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7200" b="1" dirty="0" smtClean="0">
                <a:solidFill>
                  <a:srgbClr val="BC0E27"/>
                </a:solidFill>
              </a:rPr>
              <a:t>наша сила</a:t>
            </a:r>
            <a:endParaRPr lang="ru-RU" sz="7200" b="1" dirty="0">
              <a:solidFill>
                <a:srgbClr val="BC0E27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79694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6502" y="3643314"/>
            <a:ext cx="4235509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714876" y="1000108"/>
            <a:ext cx="38576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7200" b="1" dirty="0" smtClean="0">
                <a:solidFill>
                  <a:srgbClr val="FF3399"/>
                </a:solidFill>
              </a:rPr>
              <a:t>в цьому</a:t>
            </a:r>
            <a:endParaRPr lang="ru-RU" sz="7200" b="1" dirty="0">
              <a:solidFill>
                <a:srgbClr val="FF3399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2643182"/>
            <a:ext cx="424859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7200" b="1" dirty="0" smtClean="0">
                <a:solidFill>
                  <a:srgbClr val="FF3399"/>
                </a:solidFill>
              </a:rPr>
              <a:t>багатство</a:t>
            </a:r>
            <a:endParaRPr lang="uk-UA" sz="7200" dirty="0">
              <a:solidFill>
                <a:srgbClr val="FF3399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5008" y="1928802"/>
            <a:ext cx="23679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7200" b="1" dirty="0" smtClean="0">
                <a:solidFill>
                  <a:srgbClr val="FF3399"/>
                </a:solidFill>
              </a:rPr>
              <a:t>наше</a:t>
            </a:r>
            <a:endParaRPr lang="ru-RU" sz="7200" b="1" dirty="0">
              <a:solidFill>
                <a:srgbClr val="FF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1214438" y="4357688"/>
            <a:ext cx="3214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latin typeface="Calibri" pitchFamily="34" charset="0"/>
              </a:rPr>
              <a:t>.</a:t>
            </a:r>
            <a:endParaRPr lang="ru-RU">
              <a:latin typeface="Calibri" pitchFamily="34" charset="0"/>
            </a:endParaRPr>
          </a:p>
        </p:txBody>
      </p:sp>
      <p:pic>
        <p:nvPicPr>
          <p:cNvPr id="5" name="Picture 3" descr="H:\Documents and Settings\Aida\Рабочий стол\Рисунок6.jpg"/>
          <p:cNvPicPr>
            <a:picLocks noChangeAspect="1" noChangeArrowheads="1"/>
          </p:cNvPicPr>
          <p:nvPr/>
        </p:nvPicPr>
        <p:blipFill>
          <a:blip r:embed="rId2" cstate="print">
            <a:lum bright="16000"/>
          </a:blip>
          <a:srcRect/>
          <a:stretch>
            <a:fillRect/>
          </a:stretch>
        </p:blipFill>
        <p:spPr bwMode="auto">
          <a:xfrm>
            <a:off x="5500694" y="3500438"/>
            <a:ext cx="3500462" cy="3225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 rot="299680">
            <a:off x="5800216" y="383650"/>
            <a:ext cx="3113395" cy="2053689"/>
          </a:xfrm>
          <a:prstGeom prst="wedgeRoundRectCallout">
            <a:avLst>
              <a:gd name="adj1" fmla="val -70034"/>
              <a:gd name="adj2" fmla="val 1237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FFFF00"/>
                </a:solidFill>
              </a:rPr>
              <a:t>Ми різні –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FFFF00"/>
                </a:solidFill>
              </a:rPr>
              <a:t>в цьому наше багатство</a:t>
            </a:r>
            <a:endParaRPr lang="ru-RU" sz="3200" b="1" dirty="0"/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 rot="21337454">
            <a:off x="79798" y="3254532"/>
            <a:ext cx="3001391" cy="2206440"/>
          </a:xfrm>
          <a:prstGeom prst="wedgeRoundRectCallout">
            <a:avLst>
              <a:gd name="adj1" fmla="val 80209"/>
              <a:gd name="adj2" fmla="val 403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rgbClr val="FFFF00"/>
                </a:solidFill>
              </a:rPr>
              <a:t>Ми різні –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rgbClr val="FFFF00"/>
                </a:solidFill>
              </a:rPr>
              <a:t>в цьому наша сила</a:t>
            </a:r>
            <a:endParaRPr lang="ru-RU" sz="4000" b="1" dirty="0">
              <a:solidFill>
                <a:srgbClr val="FFFF00"/>
              </a:solidFill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80314">
            <a:off x="1368386" y="179965"/>
            <a:ext cx="1214428" cy="1410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849788">
            <a:off x="124003" y="686252"/>
            <a:ext cx="1200136" cy="12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1785926"/>
            <a:ext cx="1284768" cy="1456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4" y="214290"/>
            <a:ext cx="1200177" cy="1438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773740">
            <a:off x="3306784" y="4990067"/>
            <a:ext cx="1166796" cy="1268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71604" y="5500702"/>
            <a:ext cx="1857343" cy="120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9366575">
            <a:off x="5096503" y="2647337"/>
            <a:ext cx="1824008" cy="1167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1090576">
            <a:off x="3286116" y="3143248"/>
            <a:ext cx="1571636" cy="1083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286644" y="2500306"/>
            <a:ext cx="1585329" cy="107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103764">
            <a:off x="3210844" y="1594285"/>
            <a:ext cx="1223942" cy="1079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57158" y="5715016"/>
            <a:ext cx="984383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572000" y="4357694"/>
            <a:ext cx="1028684" cy="1031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20771456">
            <a:off x="624113" y="2054390"/>
            <a:ext cx="1195766" cy="1184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857752" y="5715016"/>
            <a:ext cx="933409" cy="1035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21171711">
            <a:off x="2865603" y="71343"/>
            <a:ext cx="123294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1416338">
            <a:off x="4434107" y="1765894"/>
            <a:ext cx="1253973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1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1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2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5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0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ompaq\Desktop\DSC088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61" y="0"/>
            <a:ext cx="9187561" cy="68906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2"/>
          <p:cNvSpPr txBox="1">
            <a:spLocks noChangeArrowheads="1"/>
          </p:cNvSpPr>
          <p:nvPr/>
        </p:nvSpPr>
        <p:spPr bwMode="auto">
          <a:xfrm>
            <a:off x="1785948" y="3929063"/>
            <a:ext cx="714377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36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бути завжди уважним; </a:t>
            </a:r>
          </a:p>
          <a:p>
            <a:pPr>
              <a:buFont typeface="Wingdings" pitchFamily="2" charset="2"/>
              <a:buChar char="v"/>
            </a:pPr>
            <a:r>
              <a:rPr lang="uk-UA" sz="36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бути </a:t>
            </a:r>
            <a:r>
              <a:rPr lang="uk-UA" sz="3600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терпимим в спорі </a:t>
            </a:r>
            <a:r>
              <a:rPr lang="uk-UA" sz="36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і аргументувати </a:t>
            </a:r>
            <a:r>
              <a:rPr lang="uk-UA" sz="3600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свою думку;</a:t>
            </a:r>
          </a:p>
          <a:p>
            <a:pPr>
              <a:buFont typeface="Wingdings" pitchFamily="2" charset="2"/>
              <a:buChar char="v"/>
            </a:pPr>
            <a:r>
              <a:rPr lang="uk-UA" sz="3600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бути гуманним і милосердним;</a:t>
            </a:r>
          </a:p>
          <a:p>
            <a:pPr>
              <a:buFont typeface="Wingdings" pitchFamily="2" charset="2"/>
              <a:buChar char="v"/>
            </a:pPr>
            <a:r>
              <a:rPr lang="uk-UA" sz="3600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не ображати співбесідника.</a:t>
            </a:r>
            <a:endParaRPr lang="ru-RU" sz="3600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4" name="Рисунок 3" descr="http://www.tneu.edu.ua/content/updv/images/i20101208160018-lesson6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350046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5" name="Рисунок 4" descr="http://www.eu.sumy.ua/uploads/pics/bn4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142852"/>
            <a:ext cx="279083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0" y="2214554"/>
            <a:ext cx="8929718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Правила толерантного спілкування:</a:t>
            </a:r>
            <a:endParaRPr lang="uk-UA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tmFilter="0,0; .5, 1; 1, 1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8446" y="203177"/>
            <a:ext cx="456535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Рекомендації:</a:t>
            </a:r>
            <a:endParaRPr lang="ru-RU" sz="5400" b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1225580" y="2205038"/>
            <a:ext cx="76327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4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uk-UA" sz="32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будьте готові до того, що всі люди різні – не кращі й не гірші</a:t>
            </a: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;</a:t>
            </a:r>
            <a:endParaRPr lang="uk-UA" sz="32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uk-UA" sz="32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навчіться сприймати людей такими, якими вони  є</a:t>
            </a: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;</a:t>
            </a:r>
            <a:endParaRPr lang="uk-UA" sz="32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uk-UA" sz="32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цінуйте в кожній людині особистість і поважайте її думки</a:t>
            </a: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;</a:t>
            </a:r>
            <a:endParaRPr lang="uk-UA" sz="32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uk-UA" sz="32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зберігайте “своє обличчя”,  знайдіть себе і за будь-яких обставин   залишайтеся самим собою</a:t>
            </a:r>
            <a:r>
              <a:rPr lang="uk-UA" sz="3200" b="1" dirty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Рисунок 3" descr="3207627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0826" y="0"/>
            <a:ext cx="2214578" cy="229510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tmFilter="0,0; .5, 1; 1, 1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50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48" y="1643050"/>
            <a:ext cx="7772400" cy="1470025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</a:rPr>
              <a:t>Якщо кожний один до одного буде терплячим,</a:t>
            </a:r>
            <a:r>
              <a:rPr lang="ru-RU" sz="3200" b="1" i="1" dirty="0">
                <a:solidFill>
                  <a:srgbClr val="7030A0"/>
                </a:solidFill>
              </a:rPr>
              <a:t/>
            </a:r>
            <a:br>
              <a:rPr lang="ru-RU" sz="3200" b="1" i="1" dirty="0">
                <a:solidFill>
                  <a:srgbClr val="7030A0"/>
                </a:solidFill>
              </a:rPr>
            </a:br>
            <a:r>
              <a:rPr lang="ru-RU" sz="3200" b="1" i="1" dirty="0" smtClean="0">
                <a:solidFill>
                  <a:srgbClr val="7030A0"/>
                </a:solidFill>
              </a:rPr>
              <a:t>то разом ми зробимо толерантним </a:t>
            </a:r>
            <a:r>
              <a:rPr lang="ru-RU" sz="3200" b="1" i="1" dirty="0">
                <a:solidFill>
                  <a:srgbClr val="7030A0"/>
                </a:solidFill>
              </a:rPr>
              <a:t>наш </a:t>
            </a:r>
            <a:r>
              <a:rPr lang="ru-RU" sz="3200" b="1" i="1" dirty="0" smtClean="0">
                <a:solidFill>
                  <a:srgbClr val="7030A0"/>
                </a:solidFill>
              </a:rPr>
              <a:t>світ</a:t>
            </a:r>
            <a:endParaRPr lang="ru-RU" sz="3200" b="1" i="1" dirty="0">
              <a:solidFill>
                <a:srgbClr val="7030A0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3286124"/>
            <a:ext cx="3170236" cy="3149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1500166" y="142852"/>
            <a:ext cx="685804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i="1" dirty="0" smtClean="0">
                <a:solidFill>
                  <a:srgbClr val="990000"/>
                </a:solidFill>
              </a:rPr>
              <a:t>Толерантність</a:t>
            </a:r>
            <a:endParaRPr lang="ru-RU" sz="6600" b="1" i="1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:\Documents and Settings\Aida\Рабочий стол\толерантность\tolera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857916" cy="5588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214910" y="785794"/>
            <a:ext cx="3429056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Скажімо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63424" y="4643446"/>
            <a:ext cx="538057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«Я толерантна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86116" y="5572140"/>
            <a:ext cx="56204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особистість…»</a:t>
            </a:r>
            <a:endParaRPr lang="uk-UA" sz="6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643570" y="2571744"/>
            <a:ext cx="335104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самі собі: 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3143240" y="500042"/>
            <a:ext cx="4786314" cy="150017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uk-UA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ДЯКУЄМО</a:t>
            </a:r>
            <a:endParaRPr lang="uk-UA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58372" name="WordArt 4"/>
          <p:cNvSpPr>
            <a:spLocks noChangeArrowheads="1" noChangeShapeType="1" noTextEdit="1"/>
          </p:cNvSpPr>
          <p:nvPr/>
        </p:nvSpPr>
        <p:spPr bwMode="auto">
          <a:xfrm>
            <a:off x="4286248" y="2285992"/>
            <a:ext cx="1500166" cy="150813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uk-UA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ЗА</a:t>
            </a:r>
            <a:endParaRPr lang="uk-UA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58373" name="WordArt 5"/>
          <p:cNvSpPr>
            <a:spLocks noChangeArrowheads="1" noChangeShapeType="1" noTextEdit="1"/>
          </p:cNvSpPr>
          <p:nvPr/>
        </p:nvSpPr>
        <p:spPr bwMode="auto">
          <a:xfrm>
            <a:off x="3214678" y="4357694"/>
            <a:ext cx="5429288" cy="150017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uk-UA" sz="3600" kern="10" spc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УВАГУ !!!</a:t>
            </a:r>
            <a:endParaRPr lang="uk-UA" sz="3600" kern="10" spc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2" grpId="0"/>
      <p:bldP spid="5837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00100" y="285728"/>
            <a:ext cx="7963248" cy="12144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200" b="1" i="1" u="none" strike="noStrike" kern="120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j-ea"/>
                <a:cs typeface="+mj-cs"/>
              </a:rPr>
              <a:t>ТОЛЕРАНТНІСТЬ</a:t>
            </a:r>
            <a:endParaRPr kumimoji="0" lang="ru-RU" sz="7200" b="1" i="1" u="none" strike="noStrike" kern="120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29058" y="1285860"/>
            <a:ext cx="498155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7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ВРЯТОВУЄ</a:t>
            </a:r>
            <a:endParaRPr lang="ru-RU" sz="72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57950" y="2285992"/>
            <a:ext cx="23391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СВІТ</a:t>
            </a:r>
            <a:endParaRPr lang="uk-UA" sz="7200" dirty="0"/>
          </a:p>
        </p:txBody>
      </p:sp>
      <p:sp>
        <p:nvSpPr>
          <p:cNvPr id="6" name="TextBox 5"/>
          <p:cNvSpPr txBox="1"/>
          <p:nvPr/>
        </p:nvSpPr>
        <p:spPr>
          <a:xfrm>
            <a:off x="4071870" y="3399068"/>
            <a:ext cx="49292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i="1" dirty="0" smtClean="0"/>
              <a:t>Сценарій, дизайн і виконання презентації:</a:t>
            </a:r>
          </a:p>
          <a:p>
            <a:r>
              <a:rPr lang="uk-UA" sz="1600" dirty="0" smtClean="0"/>
              <a:t>куратор групи МО-32, викладач спеціальних дисциплін відділення “Електрифікація сільського господарства” ВП </a:t>
            </a:r>
            <a:r>
              <a:rPr lang="uk-UA" sz="1600" dirty="0" err="1" smtClean="0"/>
              <a:t>НУБіП</a:t>
            </a:r>
            <a:r>
              <a:rPr lang="uk-UA" sz="1600" dirty="0" smtClean="0"/>
              <a:t> України “</a:t>
            </a:r>
            <a:r>
              <a:rPr lang="uk-UA" sz="1600" dirty="0" err="1" smtClean="0"/>
              <a:t>Немішаївський</a:t>
            </a:r>
            <a:r>
              <a:rPr lang="uk-UA" sz="1600" dirty="0" smtClean="0"/>
              <a:t> агротехнічний коледж”, спеціаліст вищої категорії</a:t>
            </a:r>
          </a:p>
          <a:p>
            <a:r>
              <a:rPr lang="uk-UA" sz="1600" b="1" i="1" dirty="0" smtClean="0"/>
              <a:t>Самойленко Петро Григорович</a:t>
            </a:r>
          </a:p>
          <a:p>
            <a:r>
              <a:rPr lang="en-US" sz="1600" b="1" i="1" dirty="0" smtClean="0"/>
              <a:t> ehinoceya@ukr.net</a:t>
            </a:r>
            <a:endParaRPr lang="uk-UA" sz="1600" b="1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214810" y="6007262"/>
            <a:ext cx="3429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000" dirty="0" smtClean="0">
                <a:latin typeface="Times New Roman" pitchFamily="18" charset="0"/>
                <a:cs typeface="Arial" pitchFamily="34" charset="0"/>
              </a:rPr>
              <a:t>Автора шаблона: </a:t>
            </a:r>
            <a:r>
              <a:rPr lang="ru-RU" sz="1000" b="1" i="1" dirty="0" err="1" smtClean="0">
                <a:latin typeface="Times New Roman" pitchFamily="18" charset="0"/>
                <a:cs typeface="Arial" pitchFamily="34" charset="0"/>
              </a:rPr>
              <a:t>Ранько</a:t>
            </a:r>
            <a:r>
              <a:rPr lang="ru-RU" sz="1000" b="1" i="1" dirty="0" smtClean="0">
                <a:latin typeface="Times New Roman" pitchFamily="18" charset="0"/>
                <a:cs typeface="Arial" pitchFamily="34" charset="0"/>
              </a:rPr>
              <a:t> Елена Алексеевна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i="1" dirty="0" smtClean="0">
                <a:latin typeface="Times New Roman" pitchFamily="18" charset="0"/>
                <a:cs typeface="Arial" pitchFamily="34" charset="0"/>
              </a:rPr>
              <a:t>учитель начальных классов, МАОУ,  лицей №21,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i="1" dirty="0" smtClean="0">
                <a:latin typeface="Times New Roman" pitchFamily="18" charset="0"/>
                <a:cs typeface="Arial" pitchFamily="34" charset="0"/>
              </a:rPr>
              <a:t>  г. Иваново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000" i="1" dirty="0" smtClean="0">
                <a:latin typeface="Times New Roman" pitchFamily="18" charset="0"/>
                <a:cs typeface="Arial" pitchFamily="34" charset="0"/>
              </a:rPr>
              <a:t>Сайт: </a:t>
            </a:r>
            <a:r>
              <a:rPr lang="en-US" sz="1000" i="1" dirty="0" smtClean="0">
                <a:latin typeface="Times New Roman" pitchFamily="18" charset="0"/>
                <a:cs typeface="Arial" pitchFamily="34" charset="0"/>
                <a:hlinkClick r:id="rId2"/>
              </a:rPr>
              <a:t>http://elenaranko.ucoz.ru/</a:t>
            </a:r>
            <a:r>
              <a:rPr lang="ru-RU" sz="1000" i="1" dirty="0" smtClean="0">
                <a:latin typeface="Times New Roman" pitchFamily="18" charset="0"/>
                <a:cs typeface="Arial" pitchFamily="34" charset="0"/>
              </a:rPr>
              <a:t> </a:t>
            </a:r>
            <a:endParaRPr lang="ru-RU" sz="1000" i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4214810" y="5357826"/>
            <a:ext cx="4786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/>
              <a:t>Ви можете використати дану презентацію при проведенні виховних заходів.  Але при цьому Ви повинні вказати автора презентації і автора шаблона.</a:t>
            </a:r>
            <a:endParaRPr lang="uk-UA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6" grpId="0"/>
      <p:bldP spid="9" grpId="0"/>
      <p:bldP spid="11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1215</TotalTime>
  <Words>984</Words>
  <Application>Microsoft Office PowerPoint</Application>
  <PresentationFormat>Екран (4:3)</PresentationFormat>
  <Paragraphs>196</Paragraphs>
  <Slides>48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48</vt:i4>
      </vt:variant>
    </vt:vector>
  </HeadingPairs>
  <TitlesOfParts>
    <vt:vector size="4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Екскурс в історію</vt:lpstr>
      <vt:lpstr>Слайд 7</vt:lpstr>
      <vt:lpstr>Слайд 8</vt:lpstr>
      <vt:lpstr>З Декларації принципів толерантності, затвердженої резолюцією 5.61 Генеральної конференції ЮНЕСКО від 16 листопада 1995 року 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Якщо кожний один до одного буде терплячим, то разом ми зробимо толерантним наш світ</vt:lpstr>
      <vt:lpstr>Слайд 46</vt:lpstr>
      <vt:lpstr>Слайд 47</vt:lpstr>
      <vt:lpstr>Слайд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petro</cp:lastModifiedBy>
  <cp:revision>124</cp:revision>
  <dcterms:created xsi:type="dcterms:W3CDTF">2013-08-25T13:41:46Z</dcterms:created>
  <dcterms:modified xsi:type="dcterms:W3CDTF">2018-02-08T18:15:53Z</dcterms:modified>
</cp:coreProperties>
</file>