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0" r:id="rId25"/>
    <p:sldId id="354" r:id="rId26"/>
    <p:sldId id="318" r:id="rId27"/>
    <p:sldId id="281" r:id="rId28"/>
    <p:sldId id="282" r:id="rId29"/>
    <p:sldId id="283" r:id="rId30"/>
    <p:sldId id="319" r:id="rId31"/>
    <p:sldId id="320" r:id="rId32"/>
    <p:sldId id="321" r:id="rId33"/>
    <p:sldId id="322" r:id="rId34"/>
    <p:sldId id="323" r:id="rId35"/>
    <p:sldId id="324" r:id="rId36"/>
    <p:sldId id="325" r:id="rId37"/>
    <p:sldId id="326" r:id="rId38"/>
    <p:sldId id="327" r:id="rId39"/>
    <p:sldId id="328" r:id="rId40"/>
    <p:sldId id="329" r:id="rId41"/>
    <p:sldId id="330" r:id="rId42"/>
    <p:sldId id="331" r:id="rId43"/>
    <p:sldId id="332" r:id="rId44"/>
    <p:sldId id="333" r:id="rId45"/>
    <p:sldId id="334" r:id="rId46"/>
    <p:sldId id="335" r:id="rId47"/>
    <p:sldId id="336" r:id="rId48"/>
    <p:sldId id="337" r:id="rId49"/>
    <p:sldId id="338" r:id="rId50"/>
    <p:sldId id="339" r:id="rId51"/>
    <p:sldId id="340" r:id="rId52"/>
    <p:sldId id="341" r:id="rId53"/>
    <p:sldId id="342" r:id="rId54"/>
    <p:sldId id="343" r:id="rId55"/>
    <p:sldId id="344" r:id="rId56"/>
    <p:sldId id="345" r:id="rId57"/>
    <p:sldId id="346" r:id="rId58"/>
    <p:sldId id="347" r:id="rId59"/>
    <p:sldId id="348" r:id="rId60"/>
    <p:sldId id="349" r:id="rId61"/>
    <p:sldId id="350" r:id="rId62"/>
    <p:sldId id="351" r:id="rId63"/>
    <p:sldId id="352" r:id="rId64"/>
    <p:sldId id="355" r:id="rId6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99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709" autoAdjust="0"/>
  </p:normalViewPr>
  <p:slideViewPr>
    <p:cSldViewPr>
      <p:cViewPr varScale="1">
        <p:scale>
          <a:sx n="66" d="100"/>
          <a:sy n="66" d="100"/>
        </p:scale>
        <p:origin x="-55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5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1554BF-0085-426F-BAA7-5B2F150CE306}" type="datetimeFigureOut">
              <a:rPr lang="ru-RU"/>
              <a:pPr>
                <a:defRPr/>
              </a:pPr>
              <a:t>09.05.2013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CCE89-59EE-47DB-A66D-16D97E0965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20F7B-A89A-490B-87A0-0B00CB06A8B7}" type="datetimeFigureOut">
              <a:rPr lang="ru-RU"/>
              <a:pPr>
                <a:defRPr/>
              </a:pPr>
              <a:t>09.05.2013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748433-3864-4DA8-BC56-83C0BC9C38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2AC50D-3F65-4478-80A8-FEC571506AB8}" type="datetimeFigureOut">
              <a:rPr lang="ru-RU"/>
              <a:pPr>
                <a:defRPr/>
              </a:pPr>
              <a:t>09.05.2013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E8EE9-31E4-40E5-A5F8-3CCCB819BE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C16F3-36B7-4E74-A8F4-5D9C9FF90CD8}" type="datetimeFigureOut">
              <a:rPr lang="ru-RU"/>
              <a:pPr>
                <a:defRPr/>
              </a:pPr>
              <a:t>09.05.2013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BD7DF-7530-4ED9-BA43-512DBD7F7A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7C5CC-2A19-4244-8B6D-C5E330C9E6D1}" type="datetimeFigureOut">
              <a:rPr lang="ru-RU"/>
              <a:pPr>
                <a:defRPr/>
              </a:pPr>
              <a:t>09.05.2013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560B4-981B-4E26-8F0B-335A2210D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9F7A8-102A-4B4B-A52B-67CD8272368C}" type="datetimeFigureOut">
              <a:rPr lang="ru-RU"/>
              <a:pPr>
                <a:defRPr/>
              </a:pPr>
              <a:t>09.05.2013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1EC48-F0E1-4EED-AB59-55036A8DFA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16EAC-3F58-4FFC-83F9-FDE61BBAF7CE}" type="datetimeFigureOut">
              <a:rPr lang="ru-RU"/>
              <a:pPr>
                <a:defRPr/>
              </a:pPr>
              <a:t>09.05.2013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4D2E99-F45F-495C-9518-9D5248307D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4CD0DB-2BFC-4983-B01A-97BD4B70CF26}" type="datetimeFigureOut">
              <a:rPr lang="ru-RU"/>
              <a:pPr>
                <a:defRPr/>
              </a:pPr>
              <a:t>09.05.2013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4BD43-A82A-4ED6-9D63-BE96C493E4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DC364-EB31-42D2-9EE6-FB3F3AB4EE24}" type="datetimeFigureOut">
              <a:rPr lang="ru-RU"/>
              <a:pPr>
                <a:defRPr/>
              </a:pPr>
              <a:t>09.05.2013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2ACDC9-FE82-4A8F-ADA4-5BC00C61C5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463B7-A360-4717-ABBC-B4A31C7F1B59}" type="datetimeFigureOut">
              <a:rPr lang="ru-RU"/>
              <a:pPr>
                <a:defRPr/>
              </a:pPr>
              <a:t>09.05.2013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13EA51-6470-4BD8-9884-DD335FDCB4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170B3-750B-4CA4-84D1-AD397DF0D975}" type="datetimeFigureOut">
              <a:rPr lang="ru-RU"/>
              <a:pPr>
                <a:defRPr/>
              </a:pPr>
              <a:t>09.05.2013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A97D2-F977-4565-A5AA-834BB57430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B8A871C-AB97-4D07-A59C-845927CEBA10}" type="datetimeFigureOut">
              <a:rPr lang="ru-RU"/>
              <a:pPr>
                <a:defRPr/>
              </a:pPr>
              <a:t>09.05.2013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74BBC9D-2429-4E53-9603-20FE9E63EF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35.xml"/><Relationship Id="rId13" Type="http://schemas.openxmlformats.org/officeDocument/2006/relationships/slide" Target="slide40.xml"/><Relationship Id="rId18" Type="http://schemas.openxmlformats.org/officeDocument/2006/relationships/slide" Target="slide45.xml"/><Relationship Id="rId26" Type="http://schemas.openxmlformats.org/officeDocument/2006/relationships/slide" Target="slide53.xml"/><Relationship Id="rId3" Type="http://schemas.openxmlformats.org/officeDocument/2006/relationships/slide" Target="slide30.xml"/><Relationship Id="rId21" Type="http://schemas.openxmlformats.org/officeDocument/2006/relationships/slide" Target="slide48.xml"/><Relationship Id="rId34" Type="http://schemas.openxmlformats.org/officeDocument/2006/relationships/slide" Target="slide61.xml"/><Relationship Id="rId7" Type="http://schemas.openxmlformats.org/officeDocument/2006/relationships/slide" Target="slide34.xml"/><Relationship Id="rId12" Type="http://schemas.openxmlformats.org/officeDocument/2006/relationships/slide" Target="slide39.xml"/><Relationship Id="rId17" Type="http://schemas.openxmlformats.org/officeDocument/2006/relationships/slide" Target="slide44.xml"/><Relationship Id="rId25" Type="http://schemas.openxmlformats.org/officeDocument/2006/relationships/slide" Target="slide52.xml"/><Relationship Id="rId33" Type="http://schemas.openxmlformats.org/officeDocument/2006/relationships/slide" Target="slide60.xml"/><Relationship Id="rId2" Type="http://schemas.openxmlformats.org/officeDocument/2006/relationships/slide" Target="slide29.xml"/><Relationship Id="rId16" Type="http://schemas.openxmlformats.org/officeDocument/2006/relationships/slide" Target="slide43.xml"/><Relationship Id="rId20" Type="http://schemas.openxmlformats.org/officeDocument/2006/relationships/slide" Target="slide47.xml"/><Relationship Id="rId29" Type="http://schemas.openxmlformats.org/officeDocument/2006/relationships/slide" Target="slide5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3.xml"/><Relationship Id="rId11" Type="http://schemas.openxmlformats.org/officeDocument/2006/relationships/slide" Target="slide38.xml"/><Relationship Id="rId24" Type="http://schemas.openxmlformats.org/officeDocument/2006/relationships/slide" Target="slide51.xml"/><Relationship Id="rId32" Type="http://schemas.openxmlformats.org/officeDocument/2006/relationships/slide" Target="slide59.xml"/><Relationship Id="rId37" Type="http://schemas.openxmlformats.org/officeDocument/2006/relationships/slide" Target="slide64.xml"/><Relationship Id="rId5" Type="http://schemas.openxmlformats.org/officeDocument/2006/relationships/slide" Target="slide32.xml"/><Relationship Id="rId15" Type="http://schemas.openxmlformats.org/officeDocument/2006/relationships/slide" Target="slide42.xml"/><Relationship Id="rId23" Type="http://schemas.openxmlformats.org/officeDocument/2006/relationships/slide" Target="slide50.xml"/><Relationship Id="rId28" Type="http://schemas.openxmlformats.org/officeDocument/2006/relationships/slide" Target="slide55.xml"/><Relationship Id="rId36" Type="http://schemas.openxmlformats.org/officeDocument/2006/relationships/slide" Target="slide63.xml"/><Relationship Id="rId10" Type="http://schemas.openxmlformats.org/officeDocument/2006/relationships/slide" Target="slide37.xml"/><Relationship Id="rId19" Type="http://schemas.openxmlformats.org/officeDocument/2006/relationships/slide" Target="slide46.xml"/><Relationship Id="rId31" Type="http://schemas.openxmlformats.org/officeDocument/2006/relationships/slide" Target="slide58.xml"/><Relationship Id="rId4" Type="http://schemas.openxmlformats.org/officeDocument/2006/relationships/slide" Target="slide31.xml"/><Relationship Id="rId9" Type="http://schemas.openxmlformats.org/officeDocument/2006/relationships/slide" Target="slide36.xml"/><Relationship Id="rId14" Type="http://schemas.openxmlformats.org/officeDocument/2006/relationships/slide" Target="slide41.xml"/><Relationship Id="rId22" Type="http://schemas.openxmlformats.org/officeDocument/2006/relationships/slide" Target="slide49.xml"/><Relationship Id="rId27" Type="http://schemas.openxmlformats.org/officeDocument/2006/relationships/slide" Target="slide54.xml"/><Relationship Id="rId30" Type="http://schemas.openxmlformats.org/officeDocument/2006/relationships/slide" Target="slide57.xml"/><Relationship Id="rId35" Type="http://schemas.openxmlformats.org/officeDocument/2006/relationships/slide" Target="slide6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>
          <a:xfrm>
            <a:off x="714375" y="571500"/>
            <a:ext cx="7772400" cy="2000250"/>
          </a:xfrm>
        </p:spPr>
        <p:txBody>
          <a:bodyPr/>
          <a:lstStyle/>
          <a:p>
            <a:r>
              <a:rPr lang="uk-UA" sz="4800" b="1" i="1" smtClean="0">
                <a:latin typeface="Times New Roman" pitchFamily="18" charset="0"/>
                <a:cs typeface="Times New Roman" pitchFamily="18" charset="0"/>
              </a:rPr>
              <a:t>Скільки буде, якщо додати 40 десятків і 40 десятків?</a:t>
            </a:r>
            <a:endParaRPr lang="ru-RU" sz="4800" b="1" i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928688" y="4071938"/>
            <a:ext cx="2928937" cy="785812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1.     90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9" name="Багетная рамка 8"/>
          <p:cNvSpPr/>
          <p:nvPr/>
        </p:nvSpPr>
        <p:spPr>
          <a:xfrm>
            <a:off x="928688" y="557212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3.     800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0" name="Багетная рамка 9"/>
          <p:cNvSpPr/>
          <p:nvPr/>
        </p:nvSpPr>
        <p:spPr>
          <a:xfrm>
            <a:off x="5357813" y="557212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4.     100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1" name="Багетная рамка 10"/>
          <p:cNvSpPr/>
          <p:nvPr/>
        </p:nvSpPr>
        <p:spPr>
          <a:xfrm>
            <a:off x="5357813" y="414337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2.     80 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75" y="571500"/>
            <a:ext cx="7772400" cy="20002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4800" b="1" i="1" dirty="0" smtClean="0">
                <a:latin typeface="Times New Roman" pitchFamily="18" charset="0"/>
                <a:cs typeface="Times New Roman" pitchFamily="18" charset="0"/>
              </a:rPr>
              <a:t>Як називається група логічно послідовних секторів на диску?</a:t>
            </a:r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928688" y="4071938"/>
            <a:ext cx="2928937" cy="785812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1. кластер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9" name="Багетная рамка 8"/>
          <p:cNvSpPr/>
          <p:nvPr/>
        </p:nvSpPr>
        <p:spPr>
          <a:xfrm>
            <a:off x="928688" y="557212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3. блок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0" name="Багетная рамка 9"/>
          <p:cNvSpPr/>
          <p:nvPr/>
        </p:nvSpPr>
        <p:spPr>
          <a:xfrm>
            <a:off x="5357813" y="557212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4. файл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1" name="Багетная рамка 10"/>
          <p:cNvSpPr/>
          <p:nvPr/>
        </p:nvSpPr>
        <p:spPr>
          <a:xfrm>
            <a:off x="5357813" y="414337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2. </a:t>
            </a:r>
            <a:r>
              <a:rPr lang="uk-UA" sz="3600" dirty="0" err="1">
                <a:solidFill>
                  <a:schemeClr val="tx1"/>
                </a:solidFill>
              </a:rPr>
              <a:t>бластер</a:t>
            </a:r>
            <a:r>
              <a:rPr lang="uk-UA" sz="3600" dirty="0">
                <a:solidFill>
                  <a:schemeClr val="tx1"/>
                </a:solidFill>
              </a:rPr>
              <a:t> 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75" y="571500"/>
            <a:ext cx="7772400" cy="20002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4800" b="1" i="1" dirty="0" smtClean="0">
                <a:latin typeface="Times New Roman" pitchFamily="18" charset="0"/>
                <a:cs typeface="Times New Roman" pitchFamily="18" charset="0"/>
              </a:rPr>
              <a:t>У прямокутному трикутнику відношення протилежного катета до гіпотенузи дорівнює</a:t>
            </a:r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1000125" y="4071938"/>
            <a:ext cx="2928938" cy="785812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1. синусу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9" name="Багетная рамка 8"/>
          <p:cNvSpPr/>
          <p:nvPr/>
        </p:nvSpPr>
        <p:spPr>
          <a:xfrm>
            <a:off x="928688" y="557212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3. тангенсу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0" name="Багетная рамка 9"/>
          <p:cNvSpPr/>
          <p:nvPr/>
        </p:nvSpPr>
        <p:spPr>
          <a:xfrm>
            <a:off x="5357813" y="557212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dirty="0">
                <a:solidFill>
                  <a:schemeClr val="tx1"/>
                </a:solidFill>
              </a:rPr>
              <a:t>4. котангенсу 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1" name="Багетная рамка 10"/>
          <p:cNvSpPr/>
          <p:nvPr/>
        </p:nvSpPr>
        <p:spPr>
          <a:xfrm>
            <a:off x="5357813" y="414337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2. косинусу 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ctrTitle"/>
          </p:nvPr>
        </p:nvSpPr>
        <p:spPr>
          <a:xfrm>
            <a:off x="714375" y="571500"/>
            <a:ext cx="7772400" cy="2000250"/>
          </a:xfrm>
        </p:spPr>
        <p:txBody>
          <a:bodyPr/>
          <a:lstStyle/>
          <a:p>
            <a:r>
              <a:rPr lang="uk-UA" sz="4800" b="1" i="1" smtClean="0">
                <a:latin typeface="Times New Roman" pitchFamily="18" charset="0"/>
                <a:cs typeface="Times New Roman" pitchFamily="18" charset="0"/>
              </a:rPr>
              <a:t>Текстовий редактор має назву</a:t>
            </a:r>
            <a:endParaRPr lang="ru-RU" sz="4800" b="1" i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928688" y="4071938"/>
            <a:ext cx="2928937" cy="785812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dirty="0">
                <a:solidFill>
                  <a:schemeClr val="tx1"/>
                </a:solidFill>
              </a:rPr>
              <a:t>1. </a:t>
            </a:r>
            <a:r>
              <a:rPr lang="en-US" sz="3200" dirty="0">
                <a:solidFill>
                  <a:schemeClr val="tx1"/>
                </a:solidFill>
              </a:rPr>
              <a:t>Power Point</a:t>
            </a:r>
            <a:r>
              <a:rPr lang="uk-UA" sz="3200" dirty="0">
                <a:solidFill>
                  <a:schemeClr val="tx1"/>
                </a:solidFill>
              </a:rPr>
              <a:t> 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9" name="Багетная рамка 8"/>
          <p:cNvSpPr/>
          <p:nvPr/>
        </p:nvSpPr>
        <p:spPr>
          <a:xfrm>
            <a:off x="928688" y="557212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3. </a:t>
            </a:r>
            <a:r>
              <a:rPr lang="en-US" sz="3600" dirty="0">
                <a:solidFill>
                  <a:schemeClr val="tx1"/>
                </a:solidFill>
              </a:rPr>
              <a:t>Word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0" name="Багетная рамка 9"/>
          <p:cNvSpPr/>
          <p:nvPr/>
        </p:nvSpPr>
        <p:spPr>
          <a:xfrm>
            <a:off x="5357813" y="557212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4. </a:t>
            </a:r>
            <a:r>
              <a:rPr lang="en-US" sz="3600" dirty="0">
                <a:solidFill>
                  <a:schemeClr val="tx1"/>
                </a:solidFill>
              </a:rPr>
              <a:t>Access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1" name="Багетная рамка 10"/>
          <p:cNvSpPr/>
          <p:nvPr/>
        </p:nvSpPr>
        <p:spPr>
          <a:xfrm>
            <a:off x="5357813" y="414337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2. </a:t>
            </a:r>
            <a:r>
              <a:rPr lang="en-US" sz="3600" dirty="0">
                <a:solidFill>
                  <a:schemeClr val="tx1"/>
                </a:solidFill>
              </a:rPr>
              <a:t>Excel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ctrTitle"/>
          </p:nvPr>
        </p:nvSpPr>
        <p:spPr>
          <a:xfrm>
            <a:off x="714375" y="571500"/>
            <a:ext cx="7772400" cy="2000250"/>
          </a:xfrm>
        </p:spPr>
        <p:txBody>
          <a:bodyPr/>
          <a:lstStyle/>
          <a:p>
            <a:r>
              <a:rPr lang="uk-UA" sz="4800" b="1" i="1" smtClean="0">
                <a:latin typeface="Times New Roman" pitchFamily="18" charset="0"/>
                <a:cs typeface="Times New Roman" pitchFamily="18" charset="0"/>
              </a:rPr>
              <a:t>Чому дорівнює 11 в квадраті?</a:t>
            </a:r>
            <a:endParaRPr lang="ru-RU" sz="4800" b="1" i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928688" y="4071938"/>
            <a:ext cx="2928937" cy="785812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1.     22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9" name="Багетная рамка 8"/>
          <p:cNvSpPr/>
          <p:nvPr/>
        </p:nvSpPr>
        <p:spPr>
          <a:xfrm>
            <a:off x="928688" y="557212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3.     121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0" name="Багетная рамка 9"/>
          <p:cNvSpPr/>
          <p:nvPr/>
        </p:nvSpPr>
        <p:spPr>
          <a:xfrm>
            <a:off x="5357813" y="557212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4.     111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1" name="Багетная рамка 10"/>
          <p:cNvSpPr/>
          <p:nvPr/>
        </p:nvSpPr>
        <p:spPr>
          <a:xfrm>
            <a:off x="5357813" y="414337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2.     101 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75" y="571500"/>
            <a:ext cx="7772400" cy="20002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4800" b="1" i="1" dirty="0" smtClean="0">
                <a:latin typeface="Times New Roman" pitchFamily="18" charset="0"/>
                <a:cs typeface="Times New Roman" pitchFamily="18" charset="0"/>
              </a:rPr>
              <a:t>Графіка, в якій за основу беруться геометричні фігури, називається</a:t>
            </a:r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928688" y="4071938"/>
            <a:ext cx="2928937" cy="785812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1. векторна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9" name="Багетная рамка 8"/>
          <p:cNvSpPr/>
          <p:nvPr/>
        </p:nvSpPr>
        <p:spPr>
          <a:xfrm>
            <a:off x="928688" y="557212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3. графічна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0" name="Багетная рамка 9"/>
          <p:cNvSpPr/>
          <p:nvPr/>
        </p:nvSpPr>
        <p:spPr>
          <a:xfrm>
            <a:off x="5357813" y="557212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chemeClr val="tx1"/>
                </a:solidFill>
              </a:rPr>
              <a:t>4. геометрична 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1" name="Багетная рамка 10"/>
          <p:cNvSpPr/>
          <p:nvPr/>
        </p:nvSpPr>
        <p:spPr>
          <a:xfrm>
            <a:off x="5357813" y="414337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2. растрова 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ctrTitle"/>
          </p:nvPr>
        </p:nvSpPr>
        <p:spPr>
          <a:xfrm>
            <a:off x="714375" y="571500"/>
            <a:ext cx="7772400" cy="2000250"/>
          </a:xfrm>
        </p:spPr>
        <p:txBody>
          <a:bodyPr/>
          <a:lstStyle/>
          <a:p>
            <a:r>
              <a:rPr lang="uk-UA" sz="4800" b="1" i="1" smtClean="0">
                <a:latin typeface="Times New Roman" pitchFamily="18" charset="0"/>
                <a:cs typeface="Times New Roman" pitchFamily="18" charset="0"/>
              </a:rPr>
              <a:t>Як звали Ломоносова?</a:t>
            </a:r>
            <a:endParaRPr lang="ru-RU" sz="4800" b="1" i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928688" y="4071938"/>
            <a:ext cx="2928937" cy="785812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1. Василь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9" name="Багетная рамка 8"/>
          <p:cNvSpPr/>
          <p:nvPr/>
        </p:nvSpPr>
        <p:spPr>
          <a:xfrm>
            <a:off x="928688" y="557212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3. Петро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0" name="Багетная рамка 9"/>
          <p:cNvSpPr/>
          <p:nvPr/>
        </p:nvSpPr>
        <p:spPr>
          <a:xfrm>
            <a:off x="5357813" y="557212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4. Михайло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1" name="Багетная рамка 10"/>
          <p:cNvSpPr/>
          <p:nvPr/>
        </p:nvSpPr>
        <p:spPr>
          <a:xfrm>
            <a:off x="5357813" y="414337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2. Степан 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75" y="571500"/>
            <a:ext cx="7772400" cy="20002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4800" b="1" i="1" dirty="0" smtClean="0">
                <a:latin typeface="Times New Roman" pitchFamily="18" charset="0"/>
                <a:cs typeface="Times New Roman" pitchFamily="18" charset="0"/>
              </a:rPr>
              <a:t>Документи, що створюються в середовищі електронних таблиць, називаються</a:t>
            </a:r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928688" y="4071938"/>
            <a:ext cx="2928937" cy="785812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1. листи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9" name="Багетная рамка 8"/>
          <p:cNvSpPr/>
          <p:nvPr/>
        </p:nvSpPr>
        <p:spPr>
          <a:xfrm>
            <a:off x="928688" y="557212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3.  книги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0" name="Багетная рамка 9"/>
          <p:cNvSpPr/>
          <p:nvPr/>
        </p:nvSpPr>
        <p:spPr>
          <a:xfrm>
            <a:off x="5357813" y="557212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chemeClr val="tx1"/>
                </a:solidFill>
              </a:rPr>
              <a:t>4. Робочі листи 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1" name="Багетная рамка 10"/>
          <p:cNvSpPr/>
          <p:nvPr/>
        </p:nvSpPr>
        <p:spPr>
          <a:xfrm>
            <a:off x="5357813" y="414337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/>
                </a:solidFill>
              </a:rPr>
              <a:t>2. Листи макросів 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ctrTitle"/>
          </p:nvPr>
        </p:nvSpPr>
        <p:spPr>
          <a:xfrm>
            <a:off x="714375" y="571500"/>
            <a:ext cx="7772400" cy="2000250"/>
          </a:xfrm>
        </p:spPr>
        <p:txBody>
          <a:bodyPr/>
          <a:lstStyle/>
          <a:p>
            <a:r>
              <a:rPr lang="uk-UA" sz="4800" b="1" i="1" smtClean="0">
                <a:latin typeface="Times New Roman" pitchFamily="18" charset="0"/>
                <a:cs typeface="Times New Roman" pitchFamily="18" charset="0"/>
              </a:rPr>
              <a:t>Основними фігурами стереометрії є</a:t>
            </a:r>
            <a:endParaRPr lang="ru-RU" sz="4800" b="1" i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928688" y="4071938"/>
            <a:ext cx="2928937" cy="785812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chemeClr val="tx1"/>
                </a:solidFill>
              </a:rPr>
              <a:t>1. Точка і пряма 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9" name="Багетная рамка 8"/>
          <p:cNvSpPr/>
          <p:nvPr/>
        </p:nvSpPr>
        <p:spPr>
          <a:xfrm>
            <a:off x="928688" y="557212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chemeClr val="tx1"/>
                </a:solidFill>
              </a:rPr>
              <a:t>3. точка, пряма, площина 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0" name="Багетная рамка 9"/>
          <p:cNvSpPr/>
          <p:nvPr/>
        </p:nvSpPr>
        <p:spPr>
          <a:xfrm>
            <a:off x="5357813" y="557212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4. простір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1" name="Багетная рамка 10"/>
          <p:cNvSpPr/>
          <p:nvPr/>
        </p:nvSpPr>
        <p:spPr>
          <a:xfrm>
            <a:off x="5357813" y="414337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2.  площина 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75" y="571500"/>
            <a:ext cx="7772400" cy="20002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4800" b="1" i="1" dirty="0" smtClean="0">
                <a:latin typeface="Times New Roman" pitchFamily="18" charset="0"/>
                <a:cs typeface="Times New Roman" pitchFamily="18" charset="0"/>
              </a:rPr>
              <a:t>Принцип друкарської машинки використовується у … принтерах</a:t>
            </a:r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928688" y="4071938"/>
            <a:ext cx="2928937" cy="785812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1. лазерних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9" name="Багетная рамка 8"/>
          <p:cNvSpPr/>
          <p:nvPr/>
        </p:nvSpPr>
        <p:spPr>
          <a:xfrm>
            <a:off x="928688" y="557212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3. матричних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0" name="Багетная рамка 9"/>
          <p:cNvSpPr/>
          <p:nvPr/>
        </p:nvSpPr>
        <p:spPr>
          <a:xfrm>
            <a:off x="5357813" y="557212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4.  </a:t>
            </a:r>
            <a:r>
              <a:rPr lang="uk-UA" sz="3600" dirty="0" err="1">
                <a:solidFill>
                  <a:schemeClr val="tx1"/>
                </a:solidFill>
              </a:rPr>
              <a:t>плотерах</a:t>
            </a:r>
            <a:r>
              <a:rPr lang="uk-UA" sz="3600" dirty="0">
                <a:solidFill>
                  <a:schemeClr val="tx1"/>
                </a:solidFill>
              </a:rPr>
              <a:t>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1" name="Багетная рамка 10"/>
          <p:cNvSpPr/>
          <p:nvPr/>
        </p:nvSpPr>
        <p:spPr>
          <a:xfrm>
            <a:off x="5357813" y="414337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dirty="0">
                <a:solidFill>
                  <a:schemeClr val="tx1"/>
                </a:solidFill>
              </a:rPr>
              <a:t>2. струминних 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75" y="571500"/>
            <a:ext cx="7772400" cy="20002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4800" b="1" i="1" dirty="0" smtClean="0">
                <a:latin typeface="Times New Roman" pitchFamily="18" charset="0"/>
                <a:cs typeface="Times New Roman" pitchFamily="18" charset="0"/>
              </a:rPr>
              <a:t>Яка фігура утворюється, якщо провести два промені, що виходять з однієї точки</a:t>
            </a:r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928688" y="4071938"/>
            <a:ext cx="2928937" cy="785812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chemeClr val="tx1"/>
                </a:solidFill>
              </a:rPr>
              <a:t>1. прямокутник 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9" name="Багетная рамка 8"/>
          <p:cNvSpPr/>
          <p:nvPr/>
        </p:nvSpPr>
        <p:spPr>
          <a:xfrm>
            <a:off x="928688" y="557212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3.   кут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0" name="Багетная рамка 9"/>
          <p:cNvSpPr/>
          <p:nvPr/>
        </p:nvSpPr>
        <p:spPr>
          <a:xfrm>
            <a:off x="5357813" y="557212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4.   ромб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1" name="Багетная рамка 10"/>
          <p:cNvSpPr/>
          <p:nvPr/>
        </p:nvSpPr>
        <p:spPr>
          <a:xfrm>
            <a:off x="5357813" y="414337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2. коло 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>
          <a:xfrm>
            <a:off x="714375" y="571500"/>
            <a:ext cx="7772400" cy="2000250"/>
          </a:xfrm>
        </p:spPr>
        <p:txBody>
          <a:bodyPr/>
          <a:lstStyle/>
          <a:p>
            <a:r>
              <a:rPr lang="uk-UA" sz="4800" b="1" i="1" smtClean="0">
                <a:latin typeface="Times New Roman" pitchFamily="18" charset="0"/>
                <a:cs typeface="Times New Roman" pitchFamily="18" charset="0"/>
              </a:rPr>
              <a:t>Монітор – це пристрій, призначений для</a:t>
            </a:r>
            <a:endParaRPr lang="ru-RU" sz="4800" b="1" i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928688" y="3714750"/>
            <a:ext cx="2928937" cy="1143000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/>
                </a:solidFill>
              </a:rPr>
              <a:t>1. виведення інформації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9" name="Багетная рамка 8"/>
          <p:cNvSpPr/>
          <p:nvPr/>
        </p:nvSpPr>
        <p:spPr>
          <a:xfrm>
            <a:off x="928688" y="5214938"/>
            <a:ext cx="2928937" cy="1143000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chemeClr val="tx1"/>
                </a:solidFill>
              </a:rPr>
              <a:t>3.збереження інформації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0" name="Багетная рамка 9"/>
          <p:cNvSpPr/>
          <p:nvPr/>
        </p:nvSpPr>
        <p:spPr>
          <a:xfrm>
            <a:off x="5357813" y="5286375"/>
            <a:ext cx="2928937" cy="107156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dirty="0">
                <a:solidFill>
                  <a:schemeClr val="tx1"/>
                </a:solidFill>
              </a:rPr>
              <a:t>4.введення інформації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1" name="Багетная рамка 10"/>
          <p:cNvSpPr/>
          <p:nvPr/>
        </p:nvSpPr>
        <p:spPr>
          <a:xfrm>
            <a:off x="5357813" y="3714750"/>
            <a:ext cx="2928937" cy="1214438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2.друку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ctrTitle"/>
          </p:nvPr>
        </p:nvSpPr>
        <p:spPr>
          <a:xfrm>
            <a:off x="714375" y="571500"/>
            <a:ext cx="7772400" cy="2000250"/>
          </a:xfrm>
        </p:spPr>
        <p:txBody>
          <a:bodyPr/>
          <a:lstStyle/>
          <a:p>
            <a:r>
              <a:rPr lang="uk-UA" sz="4800" b="1" i="1" smtClean="0">
                <a:latin typeface="Times New Roman" pitchFamily="18" charset="0"/>
                <a:cs typeface="Times New Roman" pitchFamily="18" charset="0"/>
              </a:rPr>
              <a:t>Найвідоміша операційна система називається</a:t>
            </a:r>
            <a:endParaRPr lang="ru-RU" sz="4800" b="1" i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928688" y="4071938"/>
            <a:ext cx="2928937" cy="785812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1. </a:t>
            </a:r>
            <a:r>
              <a:rPr lang="en-US" sz="3600" dirty="0">
                <a:solidFill>
                  <a:schemeClr val="tx1"/>
                </a:solidFill>
              </a:rPr>
              <a:t>Windows</a:t>
            </a:r>
            <a:r>
              <a:rPr lang="uk-UA" sz="3600" dirty="0">
                <a:solidFill>
                  <a:schemeClr val="tx1"/>
                </a:solidFill>
              </a:rPr>
              <a:t>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9" name="Багетная рамка 8"/>
          <p:cNvSpPr/>
          <p:nvPr/>
        </p:nvSpPr>
        <p:spPr>
          <a:xfrm>
            <a:off x="928688" y="557212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3. </a:t>
            </a:r>
            <a:r>
              <a:rPr lang="en-US" sz="3600" dirty="0">
                <a:solidFill>
                  <a:schemeClr val="tx1"/>
                </a:solidFill>
              </a:rPr>
              <a:t>Apple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0" name="Багетная рамка 9"/>
          <p:cNvSpPr/>
          <p:nvPr/>
        </p:nvSpPr>
        <p:spPr>
          <a:xfrm>
            <a:off x="5357813" y="557212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4.  </a:t>
            </a:r>
            <a:r>
              <a:rPr lang="en-US" sz="3600" dirty="0">
                <a:solidFill>
                  <a:schemeClr val="tx1"/>
                </a:solidFill>
              </a:rPr>
              <a:t>Table</a:t>
            </a:r>
            <a:r>
              <a:rPr lang="uk-UA" sz="3600" dirty="0">
                <a:solidFill>
                  <a:schemeClr val="tx1"/>
                </a:solidFill>
              </a:rPr>
              <a:t>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1" name="Багетная рамка 10"/>
          <p:cNvSpPr/>
          <p:nvPr/>
        </p:nvSpPr>
        <p:spPr>
          <a:xfrm>
            <a:off x="5357813" y="414337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2. </a:t>
            </a:r>
            <a:r>
              <a:rPr lang="en-US" sz="3600" dirty="0">
                <a:solidFill>
                  <a:schemeClr val="tx1"/>
                </a:solidFill>
              </a:rPr>
              <a:t>Linux</a:t>
            </a:r>
            <a:r>
              <a:rPr lang="uk-UA" sz="3600" dirty="0">
                <a:solidFill>
                  <a:schemeClr val="tx1"/>
                </a:solidFill>
              </a:rPr>
              <a:t> 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ctrTitle"/>
          </p:nvPr>
        </p:nvSpPr>
        <p:spPr>
          <a:xfrm>
            <a:off x="714375" y="571500"/>
            <a:ext cx="7772400" cy="2000250"/>
          </a:xfrm>
        </p:spPr>
        <p:txBody>
          <a:bodyPr/>
          <a:lstStyle/>
          <a:p>
            <a:r>
              <a:rPr lang="uk-UA" sz="4800" b="1" i="1" smtClean="0">
                <a:latin typeface="Times New Roman" pitchFamily="18" charset="0"/>
                <a:cs typeface="Times New Roman" pitchFamily="18" charset="0"/>
              </a:rPr>
              <a:t>Кого називають “батьком алгебри”</a:t>
            </a:r>
            <a:endParaRPr lang="ru-RU" sz="4800" b="1" i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928688" y="4071938"/>
            <a:ext cx="2928937" cy="785812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1. Фалес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9" name="Багетная рамка 8"/>
          <p:cNvSpPr/>
          <p:nvPr/>
        </p:nvSpPr>
        <p:spPr>
          <a:xfrm>
            <a:off x="928688" y="557212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3. </a:t>
            </a:r>
            <a:r>
              <a:rPr lang="uk-UA" sz="3600" dirty="0" err="1">
                <a:solidFill>
                  <a:schemeClr val="tx1"/>
                </a:solidFill>
              </a:rPr>
              <a:t>Вієта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0" name="Багетная рамка 9"/>
          <p:cNvSpPr/>
          <p:nvPr/>
        </p:nvSpPr>
        <p:spPr>
          <a:xfrm>
            <a:off x="5357813" y="557212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4. Декарт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1" name="Багетная рамка 10"/>
          <p:cNvSpPr/>
          <p:nvPr/>
        </p:nvSpPr>
        <p:spPr>
          <a:xfrm>
            <a:off x="5357813" y="414337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2. Піфагор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ctrTitle"/>
          </p:nvPr>
        </p:nvSpPr>
        <p:spPr>
          <a:xfrm>
            <a:off x="714375" y="571500"/>
            <a:ext cx="7772400" cy="2000250"/>
          </a:xfrm>
        </p:spPr>
        <p:txBody>
          <a:bodyPr/>
          <a:lstStyle/>
          <a:p>
            <a:r>
              <a:rPr lang="uk-UA" sz="4800" b="1" i="1" smtClean="0">
                <a:latin typeface="Times New Roman" pitchFamily="18" charset="0"/>
                <a:cs typeface="Times New Roman" pitchFamily="18" charset="0"/>
              </a:rPr>
              <a:t>1 Кбайт містить</a:t>
            </a:r>
            <a:endParaRPr lang="ru-RU" sz="4800" b="1" i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928688" y="4071938"/>
            <a:ext cx="2928937" cy="785812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1. 1000 байт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9" name="Багетная рамка 8"/>
          <p:cNvSpPr/>
          <p:nvPr/>
        </p:nvSpPr>
        <p:spPr>
          <a:xfrm>
            <a:off x="928688" y="557212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3. 2000 байт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0" name="Багетная рамка 9"/>
          <p:cNvSpPr/>
          <p:nvPr/>
        </p:nvSpPr>
        <p:spPr>
          <a:xfrm>
            <a:off x="5357813" y="557212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4.     100 байт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1" name="Багетная рамка 10"/>
          <p:cNvSpPr/>
          <p:nvPr/>
        </p:nvSpPr>
        <p:spPr>
          <a:xfrm>
            <a:off x="5357813" y="414337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2. 1024 байт 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94788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Рисунок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810000"/>
            <a:ext cx="9144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AutoShape 4"/>
          <p:cNvSpPr>
            <a:spLocks noChangeArrowheads="1"/>
          </p:cNvSpPr>
          <p:nvPr/>
        </p:nvSpPr>
        <p:spPr bwMode="auto">
          <a:xfrm>
            <a:off x="739775" y="666750"/>
            <a:ext cx="2405063" cy="1296988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uk-UA" sz="2400" b="1"/>
              <a:t>Загальні </a:t>
            </a:r>
          </a:p>
          <a:p>
            <a:r>
              <a:rPr lang="uk-UA" sz="2400" b="1"/>
              <a:t>Поняття</a:t>
            </a:r>
          </a:p>
          <a:p>
            <a:r>
              <a:rPr lang="uk-UA" sz="2400" b="1"/>
              <a:t>інформатики </a:t>
            </a:r>
            <a:endParaRPr lang="ru-RU" sz="2400" b="1"/>
          </a:p>
        </p:txBody>
      </p:sp>
      <p:sp>
        <p:nvSpPr>
          <p:cNvPr id="28678" name="AutoShape 6"/>
          <p:cNvSpPr>
            <a:spLocks noChangeArrowheads="1"/>
          </p:cNvSpPr>
          <p:nvPr/>
        </p:nvSpPr>
        <p:spPr bwMode="auto">
          <a:xfrm>
            <a:off x="3333750" y="2205038"/>
            <a:ext cx="2303463" cy="1223962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400" b="1"/>
              <a:t>Трикутники</a:t>
            </a:r>
          </a:p>
        </p:txBody>
      </p:sp>
      <p:sp>
        <p:nvSpPr>
          <p:cNvPr id="28679" name="AutoShape 7"/>
          <p:cNvSpPr>
            <a:spLocks noChangeArrowheads="1"/>
          </p:cNvSpPr>
          <p:nvPr/>
        </p:nvSpPr>
        <p:spPr bwMode="auto">
          <a:xfrm>
            <a:off x="5867400" y="5084763"/>
            <a:ext cx="2449513" cy="1185862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400" b="1"/>
              <a:t>Функції</a:t>
            </a:r>
          </a:p>
        </p:txBody>
      </p:sp>
      <p:sp>
        <p:nvSpPr>
          <p:cNvPr id="28680" name="AutoShape 8"/>
          <p:cNvSpPr>
            <a:spLocks noChangeArrowheads="1"/>
          </p:cNvSpPr>
          <p:nvPr/>
        </p:nvSpPr>
        <p:spPr bwMode="auto">
          <a:xfrm>
            <a:off x="684213" y="2205038"/>
            <a:ext cx="2449512" cy="1223962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400" b="1"/>
              <a:t>Натуральні </a:t>
            </a:r>
          </a:p>
          <a:p>
            <a:r>
              <a:rPr lang="ru-RU" sz="2400" b="1"/>
              <a:t>числа</a:t>
            </a:r>
          </a:p>
        </p:txBody>
      </p:sp>
      <p:sp>
        <p:nvSpPr>
          <p:cNvPr id="28681" name="AutoShape 9"/>
          <p:cNvSpPr>
            <a:spLocks noChangeArrowheads="1"/>
          </p:cNvSpPr>
          <p:nvPr/>
        </p:nvSpPr>
        <p:spPr bwMode="auto">
          <a:xfrm>
            <a:off x="684213" y="3644900"/>
            <a:ext cx="2374900" cy="1214438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uk-UA" sz="2400" b="1"/>
              <a:t>Чотирикутники</a:t>
            </a:r>
            <a:endParaRPr lang="ru-RU" sz="2400" b="1"/>
          </a:p>
        </p:txBody>
      </p:sp>
      <p:sp>
        <p:nvSpPr>
          <p:cNvPr id="28682" name="AutoShape 10"/>
          <p:cNvSpPr>
            <a:spLocks noChangeArrowheads="1"/>
          </p:cNvSpPr>
          <p:nvPr/>
        </p:nvSpPr>
        <p:spPr bwMode="auto">
          <a:xfrm>
            <a:off x="3276600" y="5084763"/>
            <a:ext cx="2398713" cy="1198562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uk-UA" sz="2400" b="1"/>
              <a:t>Фігури у </a:t>
            </a:r>
          </a:p>
          <a:p>
            <a:r>
              <a:rPr lang="uk-UA" sz="2400" b="1"/>
              <a:t>просторі</a:t>
            </a:r>
            <a:endParaRPr lang="ru-RU" sz="2400" b="1"/>
          </a:p>
        </p:txBody>
      </p:sp>
      <p:sp>
        <p:nvSpPr>
          <p:cNvPr id="28683" name="AutoShape 11"/>
          <p:cNvSpPr>
            <a:spLocks noChangeArrowheads="1"/>
          </p:cNvSpPr>
          <p:nvPr/>
        </p:nvSpPr>
        <p:spPr bwMode="auto">
          <a:xfrm>
            <a:off x="3335338" y="695325"/>
            <a:ext cx="2303462" cy="1295400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400" b="1"/>
              <a:t>Планіметрія</a:t>
            </a:r>
          </a:p>
        </p:txBody>
      </p:sp>
      <p:sp>
        <p:nvSpPr>
          <p:cNvPr id="28684" name="AutoShape 12"/>
          <p:cNvSpPr>
            <a:spLocks noChangeArrowheads="1"/>
          </p:cNvSpPr>
          <p:nvPr/>
        </p:nvSpPr>
        <p:spPr bwMode="auto">
          <a:xfrm>
            <a:off x="5867400" y="3644900"/>
            <a:ext cx="2395538" cy="1201738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400" b="1"/>
              <a:t>Відношення і </a:t>
            </a:r>
          </a:p>
          <a:p>
            <a:r>
              <a:rPr lang="ru-RU" sz="2400" b="1"/>
              <a:t>пропорції</a:t>
            </a:r>
          </a:p>
        </p:txBody>
      </p:sp>
      <p:sp>
        <p:nvSpPr>
          <p:cNvPr id="28685" name="AutoShape 13"/>
          <p:cNvSpPr>
            <a:spLocks noChangeArrowheads="1"/>
          </p:cNvSpPr>
          <p:nvPr/>
        </p:nvSpPr>
        <p:spPr bwMode="auto">
          <a:xfrm>
            <a:off x="3276600" y="3644900"/>
            <a:ext cx="2343150" cy="1227138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uk-UA" sz="2400" b="1"/>
              <a:t>Десяткові </a:t>
            </a:r>
          </a:p>
          <a:p>
            <a:r>
              <a:rPr lang="uk-UA" sz="2400" b="1"/>
              <a:t>дроби</a:t>
            </a:r>
            <a:endParaRPr lang="ru-RU" sz="2400" b="1"/>
          </a:p>
        </p:txBody>
      </p:sp>
      <p:sp>
        <p:nvSpPr>
          <p:cNvPr id="28686" name="AutoShape 14"/>
          <p:cNvSpPr>
            <a:spLocks noChangeArrowheads="1"/>
          </p:cNvSpPr>
          <p:nvPr/>
        </p:nvSpPr>
        <p:spPr bwMode="auto">
          <a:xfrm>
            <a:off x="684213" y="5084763"/>
            <a:ext cx="2436812" cy="1185862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400" b="1"/>
              <a:t>Рівняння</a:t>
            </a:r>
          </a:p>
        </p:txBody>
      </p:sp>
      <p:sp>
        <p:nvSpPr>
          <p:cNvPr id="28687" name="AutoShape 15"/>
          <p:cNvSpPr>
            <a:spLocks noChangeArrowheads="1"/>
          </p:cNvSpPr>
          <p:nvPr/>
        </p:nvSpPr>
        <p:spPr bwMode="auto">
          <a:xfrm>
            <a:off x="5840413" y="2219325"/>
            <a:ext cx="2447925" cy="1223963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400" b="1"/>
              <a:t>Апаратна </a:t>
            </a:r>
          </a:p>
          <a:p>
            <a:r>
              <a:rPr lang="ru-RU" sz="2400" b="1"/>
              <a:t>частина </a:t>
            </a:r>
          </a:p>
          <a:p>
            <a:r>
              <a:rPr lang="ru-RU" sz="2400" b="1"/>
              <a:t>комп</a:t>
            </a:r>
            <a:r>
              <a:rPr lang="en-US" sz="2400" b="1"/>
              <a:t>’</a:t>
            </a:r>
            <a:r>
              <a:rPr lang="uk-UA" sz="2400" b="1"/>
              <a:t>ютера</a:t>
            </a:r>
            <a:endParaRPr lang="ru-RU" sz="2400" b="1"/>
          </a:p>
        </p:txBody>
      </p:sp>
      <p:sp>
        <p:nvSpPr>
          <p:cNvPr id="28688" name="AutoShape 16"/>
          <p:cNvSpPr>
            <a:spLocks noChangeArrowheads="1"/>
          </p:cNvSpPr>
          <p:nvPr/>
        </p:nvSpPr>
        <p:spPr bwMode="auto">
          <a:xfrm>
            <a:off x="5795963" y="692150"/>
            <a:ext cx="2447925" cy="12954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400" b="1"/>
              <a:t>Звичайні </a:t>
            </a:r>
          </a:p>
          <a:p>
            <a:r>
              <a:rPr lang="ru-RU" sz="2400" b="1"/>
              <a:t>дроби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6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86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86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86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8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86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8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86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8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86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8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86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87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86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85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86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8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86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83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86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86"/>
                  </p:tgtEl>
                </p:cond>
              </p:nextCondLst>
            </p:seq>
          </p:childTnLst>
        </p:cTn>
      </p:par>
    </p:tnLst>
    <p:bldLst>
      <p:bldP spid="28676" grpId="0" animBg="1"/>
      <p:bldP spid="28678" grpId="0" animBg="1"/>
      <p:bldP spid="28679" grpId="0" animBg="1"/>
      <p:bldP spid="28680" grpId="0" animBg="1"/>
      <p:bldP spid="28681" grpId="0" animBg="1"/>
      <p:bldP spid="28682" grpId="0" animBg="1"/>
      <p:bldP spid="28683" grpId="0" animBg="1"/>
      <p:bldP spid="28684" grpId="0" animBg="1"/>
      <p:bldP spid="28685" grpId="0" animBg="1"/>
      <p:bldP spid="28686" grpId="0" animBg="1"/>
      <p:bldP spid="28687" grpId="0" animBg="1"/>
      <p:bldP spid="2868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Рисунок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709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Рисунок 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071938"/>
            <a:ext cx="9039225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928688" y="1071563"/>
            <a:ext cx="3571875" cy="1214437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dirty="0">
                <a:solidFill>
                  <a:schemeClr val="tx1"/>
                </a:solidFill>
              </a:rPr>
              <a:t>П</a:t>
            </a:r>
            <a:r>
              <a:rPr lang="uk-UA" sz="6600" dirty="0" err="1">
                <a:solidFill>
                  <a:schemeClr val="tx1"/>
                </a:solidFill>
              </a:rPr>
              <a:t>іфагор</a:t>
            </a:r>
            <a:endParaRPr lang="ru-RU" sz="6600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28688" y="3000375"/>
            <a:ext cx="3571875" cy="1214438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chemeClr val="tx1"/>
                </a:solidFill>
              </a:rPr>
              <a:t>Архітектура комп'ютера  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72063" y="1071563"/>
            <a:ext cx="3571875" cy="1214437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dirty="0">
                <a:solidFill>
                  <a:schemeClr val="tx1"/>
                </a:solidFill>
              </a:rPr>
              <a:t>Комп'ютерні мережі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00625" y="2928938"/>
            <a:ext cx="3571875" cy="35004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chemeClr val="tx1"/>
                </a:solidFill>
              </a:rPr>
              <a:t>Відповідь на своє питання – 2 бали, на питання супротивника – 3 бали, на загальне питання – 1 бал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28688" y="4786313"/>
            <a:ext cx="3571875" cy="1214437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chemeClr val="tx1"/>
                </a:solidFill>
              </a:rPr>
              <a:t>Загальне питання  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928" name="Group 160"/>
          <p:cNvGraphicFramePr>
            <a:graphicFrameLocks noGrp="1"/>
          </p:cNvGraphicFramePr>
          <p:nvPr/>
        </p:nvGraphicFramePr>
        <p:xfrm>
          <a:off x="539750" y="404813"/>
          <a:ext cx="8208963" cy="5976940"/>
        </p:xfrm>
        <a:graphic>
          <a:graphicData uri="http://schemas.openxmlformats.org/drawingml/2006/table">
            <a:tbl>
              <a:tblPr/>
              <a:tblGrid>
                <a:gridCol w="1368425"/>
                <a:gridCol w="1368425"/>
                <a:gridCol w="1368425"/>
                <a:gridCol w="1366838"/>
                <a:gridCol w="1368425"/>
                <a:gridCol w="1368425"/>
              </a:tblGrid>
              <a:tr h="1008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1008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</a:tr>
              <a:tr h="936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1008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</a:tr>
              <a:tr h="1008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</a:tr>
              <a:tr h="1008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6" name="Group 4"/>
          <p:cNvGraphicFramePr>
            <a:graphicFrameLocks noGrp="1"/>
          </p:cNvGraphicFramePr>
          <p:nvPr/>
        </p:nvGraphicFramePr>
        <p:xfrm>
          <a:off x="539750" y="404813"/>
          <a:ext cx="8208963" cy="5976940"/>
        </p:xfrm>
        <a:graphic>
          <a:graphicData uri="http://schemas.openxmlformats.org/drawingml/2006/table">
            <a:tbl>
              <a:tblPr/>
              <a:tblGrid>
                <a:gridCol w="1368425"/>
                <a:gridCol w="1368425"/>
                <a:gridCol w="1368425"/>
                <a:gridCol w="1366838"/>
                <a:gridCol w="1368425"/>
                <a:gridCol w="1368425"/>
              </a:tblGrid>
              <a:tr h="1008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2" action="ppaction://hlinksldjump"/>
                        </a:rPr>
                        <a:t>1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3" action="ppaction://hlinksldjump"/>
                        </a:rPr>
                        <a:t>2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4" action="ppaction://hlinksldjump"/>
                        </a:rPr>
                        <a:t>3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5" action="ppaction://hlinksldjump"/>
                        </a:rPr>
                        <a:t>4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6" action="ppaction://hlinksldjump"/>
                        </a:rPr>
                        <a:t>5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7" action="ppaction://hlinksldjump"/>
                        </a:rPr>
                        <a:t>6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08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8" action="ppaction://hlinksldjump"/>
                        </a:rPr>
                        <a:t>7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9" action="ppaction://hlinksldjump"/>
                        </a:rPr>
                        <a:t>8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10" action="ppaction://hlinksldjump"/>
                        </a:rPr>
                        <a:t>9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11" action="ppaction://hlinksldjump"/>
                        </a:rPr>
                        <a:t>10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12" action="ppaction://hlinksldjump"/>
                        </a:rPr>
                        <a:t>11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13" action="ppaction://hlinksldjump"/>
                        </a:rPr>
                        <a:t>12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36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14" action="ppaction://hlinksldjump"/>
                        </a:rPr>
                        <a:t>13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15" action="ppaction://hlinksldjump"/>
                        </a:rPr>
                        <a:t>14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16" action="ppaction://hlinksldjump"/>
                        </a:rPr>
                        <a:t>15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17" action="ppaction://hlinksldjump"/>
                        </a:rPr>
                        <a:t>16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18" action="ppaction://hlinksldjump"/>
                        </a:rPr>
                        <a:t>17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19" action="ppaction://hlinksldjump"/>
                        </a:rPr>
                        <a:t>18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08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20" action="ppaction://hlinksldjump"/>
                        </a:rPr>
                        <a:t>19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21" action="ppaction://hlinksldjump"/>
                        </a:rPr>
                        <a:t>20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22" action="ppaction://hlinksldjump"/>
                        </a:rPr>
                        <a:t>21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23" action="ppaction://hlinksldjump"/>
                        </a:rPr>
                        <a:t>22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24" action="ppaction://hlinksldjump"/>
                        </a:rPr>
                        <a:t>23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25" action="ppaction://hlinksldjump"/>
                        </a:rPr>
                        <a:t>24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08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26" action="ppaction://hlinksldjump"/>
                        </a:rPr>
                        <a:t>25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27" action="ppaction://hlinksldjump"/>
                        </a:rPr>
                        <a:t>26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28" action="ppaction://hlinksldjump"/>
                        </a:rPr>
                        <a:t>27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29" action="ppaction://hlinksldjump"/>
                        </a:rPr>
                        <a:t>28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30" action="ppaction://hlinksldjump"/>
                        </a:rPr>
                        <a:t>29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31" action="ppaction://hlinksldjump"/>
                        </a:rPr>
                        <a:t>30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08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32" action="ppaction://hlinksldjump"/>
                        </a:rPr>
                        <a:t>31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33" action="ppaction://hlinksldjump"/>
                        </a:rPr>
                        <a:t>32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34" action="ppaction://hlinksldjump"/>
                        </a:rPr>
                        <a:t>33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35" action="ppaction://hlinksldjump"/>
                        </a:rPr>
                        <a:t>34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36" action="ppaction://hlinksldjump"/>
                        </a:rPr>
                        <a:t>35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37" action="ppaction://hlinksldjump"/>
                        </a:rPr>
                        <a:t>36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>
            <a:hlinkClick r:id="rId2" action="ppaction://hlinksldjump"/>
          </p:cNvPr>
          <p:cNvSpPr/>
          <p:nvPr/>
        </p:nvSpPr>
        <p:spPr>
          <a:xfrm>
            <a:off x="6143625" y="5786438"/>
            <a:ext cx="2357438" cy="7143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285875" y="1285875"/>
            <a:ext cx="6929438" cy="3929063"/>
          </a:xfrm>
          <a:prstGeom prst="horizontalScroll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000" dirty="0">
                <a:solidFill>
                  <a:schemeClr val="tx1"/>
                </a:solidFill>
              </a:rPr>
              <a:t>Точки, в яких похідна міняє знак.</a:t>
            </a:r>
            <a:endParaRPr lang="ru-RU" sz="6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ctrTitle"/>
          </p:nvPr>
        </p:nvSpPr>
        <p:spPr>
          <a:xfrm>
            <a:off x="714375" y="571500"/>
            <a:ext cx="7772400" cy="2000250"/>
          </a:xfrm>
        </p:spPr>
        <p:txBody>
          <a:bodyPr/>
          <a:lstStyle/>
          <a:p>
            <a:r>
              <a:rPr lang="uk-UA" sz="4800" b="1" i="1" smtClean="0">
                <a:latin typeface="Times New Roman" pitchFamily="18" charset="0"/>
                <a:cs typeface="Times New Roman" pitchFamily="18" charset="0"/>
              </a:rPr>
              <a:t>Систему координат на площині ввів:</a:t>
            </a:r>
            <a:endParaRPr lang="ru-RU" sz="4800" b="1" i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928688" y="4071938"/>
            <a:ext cx="2928937" cy="785812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1.Піфагор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9" name="Багетная рамка 8"/>
          <p:cNvSpPr/>
          <p:nvPr/>
        </p:nvSpPr>
        <p:spPr>
          <a:xfrm>
            <a:off x="928688" y="557212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3.Ньютон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0" name="Багетная рамка 9"/>
          <p:cNvSpPr/>
          <p:nvPr/>
        </p:nvSpPr>
        <p:spPr>
          <a:xfrm>
            <a:off x="5357813" y="557212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4.Декарт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1" name="Багетная рамка 10"/>
          <p:cNvSpPr/>
          <p:nvPr/>
        </p:nvSpPr>
        <p:spPr>
          <a:xfrm>
            <a:off x="5357813" y="414337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2.Фалес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>
            <a:hlinkClick r:id="rId2" action="ppaction://hlinksldjump"/>
          </p:cNvPr>
          <p:cNvSpPr/>
          <p:nvPr/>
        </p:nvSpPr>
        <p:spPr>
          <a:xfrm>
            <a:off x="6143625" y="5786438"/>
            <a:ext cx="2357438" cy="7143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285875" y="1285875"/>
            <a:ext cx="6929438" cy="3929063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k-UA" sz="4000">
                <a:solidFill>
                  <a:schemeClr val="tx1"/>
                </a:solidFill>
                <a:latin typeface="Arial" charset="0"/>
              </a:rPr>
              <a:t>Текст який має посилання на інший текст або його фрагмент </a:t>
            </a:r>
            <a:endParaRPr lang="ru-RU" sz="4000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>
            <a:hlinkClick r:id="rId2" action="ppaction://hlinksldjump"/>
          </p:cNvPr>
          <p:cNvSpPr/>
          <p:nvPr/>
        </p:nvSpPr>
        <p:spPr>
          <a:xfrm>
            <a:off x="6143625" y="5786438"/>
            <a:ext cx="2357438" cy="7143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285875" y="1285875"/>
            <a:ext cx="6929438" cy="3929063"/>
          </a:xfrm>
          <a:prstGeom prst="horizontalScrol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solidFill>
                  <a:schemeClr val="tx1"/>
                </a:solidFill>
              </a:rPr>
              <a:t>Як називається </a:t>
            </a:r>
            <a:r>
              <a:rPr lang="uk-UA" sz="5400" dirty="0" err="1">
                <a:solidFill>
                  <a:schemeClr val="tx1"/>
                </a:solidFill>
              </a:rPr>
              <a:t>“мозок”</a:t>
            </a:r>
            <a:r>
              <a:rPr lang="uk-UA" sz="5400" dirty="0">
                <a:solidFill>
                  <a:schemeClr val="tx1"/>
                </a:solidFill>
              </a:rPr>
              <a:t> комп'ютера. </a:t>
            </a:r>
            <a:endParaRPr lang="ru-RU" sz="5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>
            <a:hlinkClick r:id="rId2" action="ppaction://hlinksldjump"/>
          </p:cNvPr>
          <p:cNvSpPr/>
          <p:nvPr/>
        </p:nvSpPr>
        <p:spPr>
          <a:xfrm>
            <a:off x="6143625" y="5786438"/>
            <a:ext cx="2357438" cy="7143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285875" y="1285875"/>
            <a:ext cx="6929438" cy="3929063"/>
          </a:xfrm>
          <a:prstGeom prst="horizontalScrol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600" dirty="0">
                <a:solidFill>
                  <a:schemeClr val="tx1"/>
                </a:solidFill>
              </a:rPr>
              <a:t>Де і коли народився Піфагор</a:t>
            </a:r>
            <a:endParaRPr lang="ru-RU" sz="6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>
            <a:hlinkClick r:id="rId2" action="ppaction://hlinksldjump"/>
          </p:cNvPr>
          <p:cNvSpPr/>
          <p:nvPr/>
        </p:nvSpPr>
        <p:spPr>
          <a:xfrm>
            <a:off x="6143625" y="5786438"/>
            <a:ext cx="2357438" cy="7143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285875" y="1285875"/>
            <a:ext cx="6929438" cy="3929063"/>
          </a:xfrm>
          <a:prstGeom prst="horizontalScroll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dirty="0">
                <a:solidFill>
                  <a:schemeClr val="tx1"/>
                </a:solidFill>
              </a:rPr>
              <a:t>Точки, в яких функція або не існує, або її похідна дорівнює нулю</a:t>
            </a:r>
            <a:endParaRPr lang="ru-RU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>
            <a:hlinkClick r:id="rId2" action="ppaction://hlinksldjump"/>
          </p:cNvPr>
          <p:cNvSpPr/>
          <p:nvPr/>
        </p:nvSpPr>
        <p:spPr>
          <a:xfrm>
            <a:off x="6143625" y="5786438"/>
            <a:ext cx="2357438" cy="7143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285875" y="1285875"/>
            <a:ext cx="6929438" cy="3929063"/>
          </a:xfrm>
          <a:prstGeom prst="horizontalScrol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800" dirty="0">
                <a:solidFill>
                  <a:schemeClr val="tx1"/>
                </a:solidFill>
              </a:rPr>
              <a:t>Чому юний Піфагор їде із свого рідного острова?</a:t>
            </a:r>
            <a:endParaRPr lang="ru-RU" sz="4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>
            <a:hlinkClick r:id="rId2" action="ppaction://hlinksldjump"/>
          </p:cNvPr>
          <p:cNvSpPr/>
          <p:nvPr/>
        </p:nvSpPr>
        <p:spPr>
          <a:xfrm>
            <a:off x="6143625" y="5786438"/>
            <a:ext cx="2357438" cy="7143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285875" y="1285875"/>
            <a:ext cx="6929438" cy="3929063"/>
          </a:xfrm>
          <a:prstGeom prst="horizontalScroll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dirty="0">
                <a:solidFill>
                  <a:schemeClr val="tx1"/>
                </a:solidFill>
              </a:rPr>
              <a:t>Якщо на проміжку похідна від'ємна, то на цьому проміжку функція …</a:t>
            </a:r>
            <a:endParaRPr lang="ru-RU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>
            <a:hlinkClick r:id="rId2" action="ppaction://hlinksldjump"/>
          </p:cNvPr>
          <p:cNvSpPr/>
          <p:nvPr/>
        </p:nvSpPr>
        <p:spPr>
          <a:xfrm>
            <a:off x="6143625" y="5786438"/>
            <a:ext cx="2357438" cy="7143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285875" y="1285875"/>
            <a:ext cx="6929438" cy="3929063"/>
          </a:xfrm>
          <a:prstGeom prst="horizontalScrol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800" dirty="0">
                <a:solidFill>
                  <a:schemeClr val="tx1"/>
                </a:solidFill>
              </a:rPr>
              <a:t>Чому жорсткий диск має назву - вінчестер</a:t>
            </a:r>
            <a:endParaRPr lang="ru-RU" sz="4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>
            <a:hlinkClick r:id="rId2" action="ppaction://hlinksldjump"/>
          </p:cNvPr>
          <p:cNvSpPr/>
          <p:nvPr/>
        </p:nvSpPr>
        <p:spPr>
          <a:xfrm>
            <a:off x="6143625" y="5786438"/>
            <a:ext cx="2357438" cy="7143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285875" y="1285875"/>
            <a:ext cx="6929438" cy="3929063"/>
          </a:xfrm>
          <a:prstGeom prst="horizontalScrol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800" dirty="0">
                <a:solidFill>
                  <a:schemeClr val="tx1"/>
                </a:solidFill>
              </a:rPr>
              <a:t>Кого з вчителів Піфагора ви знаєте</a:t>
            </a:r>
            <a:endParaRPr lang="ru-RU" sz="4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>
            <a:hlinkClick r:id="rId2" action="ppaction://hlinksldjump"/>
          </p:cNvPr>
          <p:cNvSpPr/>
          <p:nvPr/>
        </p:nvSpPr>
        <p:spPr>
          <a:xfrm>
            <a:off x="6143625" y="5786438"/>
            <a:ext cx="2357438" cy="7143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285875" y="1285875"/>
            <a:ext cx="6929438" cy="3929063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4000">
                <a:solidFill>
                  <a:schemeClr val="tx1"/>
                </a:solidFill>
                <a:latin typeface="Arial" charset="0"/>
              </a:rPr>
              <a:t>Програми-переглядачі</a:t>
            </a:r>
            <a:r>
              <a:rPr lang="uk-UA" sz="4000">
                <a:solidFill>
                  <a:schemeClr val="tx1"/>
                </a:solidFill>
                <a:latin typeface="Arial" charset="0"/>
              </a:rPr>
              <a:t>  для </a:t>
            </a:r>
            <a:r>
              <a:rPr lang="en-US" sz="4000">
                <a:solidFill>
                  <a:schemeClr val="tx1"/>
                </a:solidFill>
                <a:latin typeface="Arial" charset="0"/>
              </a:rPr>
              <a:t>web</a:t>
            </a:r>
            <a:r>
              <a:rPr lang="ru-RU" sz="4000">
                <a:solidFill>
                  <a:schemeClr val="tx1"/>
                </a:solidFill>
                <a:latin typeface="Arial" charset="0"/>
              </a:rPr>
              <a:t>-</a:t>
            </a:r>
            <a:r>
              <a:rPr lang="uk-UA" sz="4000">
                <a:solidFill>
                  <a:schemeClr val="tx1"/>
                </a:solidFill>
                <a:latin typeface="Arial" charset="0"/>
              </a:rPr>
              <a:t>сторінок в </a:t>
            </a:r>
            <a:r>
              <a:rPr lang="en-US" sz="4000">
                <a:solidFill>
                  <a:schemeClr val="tx1"/>
                </a:solidFill>
                <a:latin typeface="Arial" charset="0"/>
              </a:rPr>
              <a:t>Internet</a:t>
            </a:r>
            <a:r>
              <a:rPr lang="en-US">
                <a:solidFill>
                  <a:schemeClr val="tx1"/>
                </a:solidFill>
                <a:latin typeface="Arial" charset="0"/>
              </a:rPr>
              <a:t> </a:t>
            </a:r>
            <a:endParaRPr lang="ru-RU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>
            <a:hlinkClick r:id="rId2" action="ppaction://hlinksldjump"/>
          </p:cNvPr>
          <p:cNvSpPr/>
          <p:nvPr/>
        </p:nvSpPr>
        <p:spPr>
          <a:xfrm>
            <a:off x="6143625" y="5786438"/>
            <a:ext cx="2357438" cy="7143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285875" y="1285875"/>
            <a:ext cx="6929438" cy="3929063"/>
          </a:xfrm>
          <a:prstGeom prst="horizontalScrol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dirty="0">
                <a:solidFill>
                  <a:schemeClr val="tx1"/>
                </a:solidFill>
              </a:rPr>
              <a:t>Чим відрізняються </a:t>
            </a:r>
            <a:r>
              <a:rPr lang="en-US" sz="4400" dirty="0">
                <a:solidFill>
                  <a:schemeClr val="tx1"/>
                </a:solidFill>
              </a:rPr>
              <a:t>CD-R, CD-ROM, CD-RW</a:t>
            </a:r>
            <a:endParaRPr lang="ru-RU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ctrTitle"/>
          </p:nvPr>
        </p:nvSpPr>
        <p:spPr>
          <a:xfrm>
            <a:off x="714375" y="571500"/>
            <a:ext cx="7772400" cy="2000250"/>
          </a:xfrm>
        </p:spPr>
        <p:txBody>
          <a:bodyPr/>
          <a:lstStyle/>
          <a:p>
            <a:r>
              <a:rPr lang="uk-UA" sz="4800" b="1" i="1" smtClean="0">
                <a:latin typeface="Times New Roman" pitchFamily="18" charset="0"/>
                <a:cs typeface="Times New Roman" pitchFamily="18" charset="0"/>
              </a:rPr>
              <a:t>1 байт дорівнює: </a:t>
            </a:r>
            <a:endParaRPr lang="ru-RU" sz="4800" b="1" i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928688" y="4071938"/>
            <a:ext cx="2928937" cy="785812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1.10 бітам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9" name="Багетная рамка 8"/>
          <p:cNvSpPr/>
          <p:nvPr/>
        </p:nvSpPr>
        <p:spPr>
          <a:xfrm>
            <a:off x="928688" y="557212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3. 4 бітам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0" name="Багетная рамка 9"/>
          <p:cNvSpPr/>
          <p:nvPr/>
        </p:nvSpPr>
        <p:spPr>
          <a:xfrm>
            <a:off x="5357813" y="557212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4. 8 </a:t>
            </a:r>
            <a:r>
              <a:rPr lang="uk-UA" sz="3600" dirty="0" err="1">
                <a:solidFill>
                  <a:schemeClr val="tx1"/>
                </a:solidFill>
              </a:rPr>
              <a:t>Кбайтам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1" name="Багетная рамка 10"/>
          <p:cNvSpPr/>
          <p:nvPr/>
        </p:nvSpPr>
        <p:spPr>
          <a:xfrm>
            <a:off x="5357813" y="414337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2. 8 бітам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>
            <a:hlinkClick r:id="rId2" action="ppaction://hlinksldjump"/>
          </p:cNvPr>
          <p:cNvSpPr/>
          <p:nvPr/>
        </p:nvSpPr>
        <p:spPr>
          <a:xfrm>
            <a:off x="6143625" y="5786438"/>
            <a:ext cx="2357438" cy="7143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285875" y="1285875"/>
            <a:ext cx="6929438" cy="3929063"/>
          </a:xfrm>
          <a:prstGeom prst="horizontalScroll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800" dirty="0">
                <a:solidFill>
                  <a:schemeClr val="tx1"/>
                </a:solidFill>
              </a:rPr>
              <a:t>Точкою мінімум називається точка, через яку …</a:t>
            </a:r>
            <a:endParaRPr lang="ru-RU" sz="4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>
            <a:hlinkClick r:id="rId2" action="ppaction://hlinksldjump"/>
          </p:cNvPr>
          <p:cNvSpPr/>
          <p:nvPr/>
        </p:nvSpPr>
        <p:spPr>
          <a:xfrm>
            <a:off x="6143625" y="5786438"/>
            <a:ext cx="2357438" cy="7143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285875" y="1285875"/>
            <a:ext cx="6929438" cy="3929063"/>
          </a:xfrm>
          <a:prstGeom prst="horizontalScrol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dirty="0">
                <a:solidFill>
                  <a:schemeClr val="tx1"/>
                </a:solidFill>
              </a:rPr>
              <a:t>З чого складається будь-яке зображення на екрані</a:t>
            </a:r>
            <a:endParaRPr lang="ru-RU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>
            <a:hlinkClick r:id="rId2" action="ppaction://hlinksldjump"/>
          </p:cNvPr>
          <p:cNvSpPr/>
          <p:nvPr/>
        </p:nvSpPr>
        <p:spPr>
          <a:xfrm>
            <a:off x="6143625" y="5786438"/>
            <a:ext cx="2357438" cy="7143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285875" y="1285875"/>
            <a:ext cx="6929438" cy="3929063"/>
          </a:xfrm>
          <a:prstGeom prst="horizontalScrol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dirty="0">
                <a:solidFill>
                  <a:schemeClr val="tx1"/>
                </a:solidFill>
              </a:rPr>
              <a:t>Хто порадив Піфагору відправитися за знаннями в Єгипет</a:t>
            </a:r>
            <a:endParaRPr lang="ru-RU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>
            <a:hlinkClick r:id="rId2" action="ppaction://hlinksldjump"/>
          </p:cNvPr>
          <p:cNvSpPr/>
          <p:nvPr/>
        </p:nvSpPr>
        <p:spPr>
          <a:xfrm>
            <a:off x="6143625" y="5786438"/>
            <a:ext cx="2357438" cy="7143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285875" y="1285875"/>
            <a:ext cx="6929438" cy="3929063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k-UA" sz="3200">
                <a:solidFill>
                  <a:schemeClr val="tx1"/>
                </a:solidFill>
                <a:latin typeface="Arial" charset="0"/>
              </a:rPr>
              <a:t>Мережа  що об'єднує комп'ютери, які розташовані на невеликій відстані один від одного, і є замкненою системою</a:t>
            </a:r>
            <a:r>
              <a:rPr lang="uk-UA">
                <a:solidFill>
                  <a:schemeClr val="tx1"/>
                </a:solidFill>
                <a:latin typeface="Arial" charset="0"/>
              </a:rPr>
              <a:t> </a:t>
            </a:r>
            <a:endParaRPr lang="ru-RU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>
            <a:hlinkClick r:id="rId2" action="ppaction://hlinksldjump"/>
          </p:cNvPr>
          <p:cNvSpPr/>
          <p:nvPr/>
        </p:nvSpPr>
        <p:spPr>
          <a:xfrm>
            <a:off x="6143625" y="5786438"/>
            <a:ext cx="2357438" cy="7143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285875" y="1285875"/>
            <a:ext cx="6929438" cy="3929063"/>
          </a:xfrm>
          <a:prstGeom prst="horizontalScrol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800" dirty="0">
                <a:solidFill>
                  <a:schemeClr val="tx1"/>
                </a:solidFill>
              </a:rPr>
              <a:t>Перелічити всі пристрої введення інформації</a:t>
            </a:r>
            <a:endParaRPr lang="ru-RU" sz="4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>
            <a:hlinkClick r:id="rId2" action="ppaction://hlinksldjump"/>
          </p:cNvPr>
          <p:cNvSpPr/>
          <p:nvPr/>
        </p:nvSpPr>
        <p:spPr>
          <a:xfrm>
            <a:off x="6143625" y="5786438"/>
            <a:ext cx="2357438" cy="7143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285875" y="1285875"/>
            <a:ext cx="6929438" cy="3929063"/>
          </a:xfrm>
          <a:prstGeom prst="horizontalScrol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solidFill>
                  <a:schemeClr val="tx1"/>
                </a:solidFill>
              </a:rPr>
              <a:t>Коли і до кого попав Піфагор у полон?</a:t>
            </a:r>
            <a:endParaRPr lang="ru-RU" sz="5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>
            <a:hlinkClick r:id="rId2" action="ppaction://hlinksldjump"/>
          </p:cNvPr>
          <p:cNvSpPr/>
          <p:nvPr/>
        </p:nvSpPr>
        <p:spPr>
          <a:xfrm>
            <a:off x="6143625" y="5786438"/>
            <a:ext cx="2357438" cy="7143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285875" y="1285875"/>
            <a:ext cx="6929438" cy="3929063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k-UA" sz="3600">
                <a:solidFill>
                  <a:schemeClr val="tx1"/>
                </a:solidFill>
                <a:latin typeface="Arial" charset="0"/>
              </a:rPr>
              <a:t>Спосіб організації фізичних зв'язків персональних комп'ютерів у мережі</a:t>
            </a:r>
            <a:r>
              <a:rPr lang="ru-RU">
                <a:solidFill>
                  <a:schemeClr val="tx1"/>
                </a:solidFill>
                <a:latin typeface="Arial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>
            <a:hlinkClick r:id="rId2" action="ppaction://hlinksldjump"/>
          </p:cNvPr>
          <p:cNvSpPr/>
          <p:nvPr/>
        </p:nvSpPr>
        <p:spPr>
          <a:xfrm>
            <a:off x="6143625" y="5786438"/>
            <a:ext cx="2357438" cy="7143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285875" y="1285875"/>
            <a:ext cx="6929438" cy="3929063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k-UA" sz="6000">
                <a:solidFill>
                  <a:schemeClr val="tx1"/>
                </a:solidFill>
                <a:latin typeface="Arial" charset="0"/>
              </a:rPr>
              <a:t>Сукупність </a:t>
            </a:r>
          </a:p>
          <a:p>
            <a:pPr algn="ctr"/>
            <a:r>
              <a:rPr lang="uk-UA" sz="6000">
                <a:solidFill>
                  <a:schemeClr val="tx1"/>
                </a:solidFill>
                <a:latin typeface="Arial" charset="0"/>
              </a:rPr>
              <a:t>Web-сторінок</a:t>
            </a:r>
            <a:r>
              <a:rPr lang="ru-RU">
                <a:solidFill>
                  <a:schemeClr val="tx1"/>
                </a:solidFill>
                <a:latin typeface="Arial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>
            <a:hlinkClick r:id="rId2" action="ppaction://hlinksldjump"/>
          </p:cNvPr>
          <p:cNvSpPr/>
          <p:nvPr/>
        </p:nvSpPr>
        <p:spPr>
          <a:xfrm>
            <a:off x="6143625" y="5786438"/>
            <a:ext cx="2357438" cy="7143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285875" y="1285875"/>
            <a:ext cx="6929438" cy="3929063"/>
          </a:xfrm>
          <a:prstGeom prst="horizontalScroll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dirty="0">
                <a:solidFill>
                  <a:schemeClr val="tx1"/>
                </a:solidFill>
              </a:rPr>
              <a:t>Якщо функція на проміжку </a:t>
            </a:r>
            <a:r>
              <a:rPr lang="uk-UA" sz="4000" dirty="0" smtClean="0">
                <a:solidFill>
                  <a:schemeClr val="tx1"/>
                </a:solidFill>
              </a:rPr>
              <a:t>зростає, </a:t>
            </a:r>
            <a:r>
              <a:rPr lang="uk-UA" sz="4000" dirty="0">
                <a:solidFill>
                  <a:schemeClr val="tx1"/>
                </a:solidFill>
              </a:rPr>
              <a:t>то її похідна на цьому проміжку …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>
            <a:hlinkClick r:id="rId2" action="ppaction://hlinksldjump"/>
          </p:cNvPr>
          <p:cNvSpPr/>
          <p:nvPr/>
        </p:nvSpPr>
        <p:spPr>
          <a:xfrm>
            <a:off x="6143625" y="5786438"/>
            <a:ext cx="2357438" cy="7143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285875" y="1285875"/>
            <a:ext cx="6929438" cy="3929063"/>
          </a:xfrm>
          <a:prstGeom prst="horizontalScrol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dirty="0">
                <a:solidFill>
                  <a:schemeClr val="tx1"/>
                </a:solidFill>
              </a:rPr>
              <a:t>Скільки існувало братерство </a:t>
            </a:r>
            <a:r>
              <a:rPr lang="uk-UA" sz="4400" dirty="0" err="1">
                <a:solidFill>
                  <a:schemeClr val="tx1"/>
                </a:solidFill>
              </a:rPr>
              <a:t>“піфагорійців”</a:t>
            </a:r>
            <a:endParaRPr lang="ru-RU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ctrTitle"/>
          </p:nvPr>
        </p:nvSpPr>
        <p:spPr>
          <a:xfrm>
            <a:off x="714375" y="571500"/>
            <a:ext cx="7772400" cy="2000250"/>
          </a:xfrm>
        </p:spPr>
        <p:txBody>
          <a:bodyPr/>
          <a:lstStyle/>
          <a:p>
            <a:r>
              <a:rPr lang="uk-UA" sz="4800" b="1" i="1" smtClean="0">
                <a:latin typeface="Times New Roman" pitchFamily="18" charset="0"/>
                <a:cs typeface="Times New Roman" pitchFamily="18" charset="0"/>
              </a:rPr>
              <a:t>Що таке радіан?</a:t>
            </a:r>
            <a:endParaRPr lang="ru-RU" sz="4800" b="1" i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928688" y="4071938"/>
            <a:ext cx="2928937" cy="785812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chemeClr val="tx1"/>
                </a:solidFill>
              </a:rPr>
              <a:t>1. Доза радіації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9" name="Багетная рамка 8"/>
          <p:cNvSpPr/>
          <p:nvPr/>
        </p:nvSpPr>
        <p:spPr>
          <a:xfrm>
            <a:off x="928688" y="557212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3. Павіан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0" name="Багетная рамка 9"/>
          <p:cNvSpPr/>
          <p:nvPr/>
        </p:nvSpPr>
        <p:spPr>
          <a:xfrm>
            <a:off x="5357813" y="557212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4. Міра кута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1" name="Багетная рамка 10"/>
          <p:cNvSpPr/>
          <p:nvPr/>
        </p:nvSpPr>
        <p:spPr>
          <a:xfrm>
            <a:off x="5357813" y="414337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chemeClr val="tx1"/>
                </a:solidFill>
              </a:rPr>
              <a:t>2.Географічна широта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>
            <a:hlinkClick r:id="rId2" action="ppaction://hlinksldjump"/>
          </p:cNvPr>
          <p:cNvSpPr/>
          <p:nvPr/>
        </p:nvSpPr>
        <p:spPr>
          <a:xfrm>
            <a:off x="6143625" y="5786438"/>
            <a:ext cx="2357438" cy="7143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285875" y="1285875"/>
            <a:ext cx="6929438" cy="3929063"/>
          </a:xfrm>
          <a:prstGeom prst="horizontalScroll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В яких точках на проміжку функція набуває найбільших або найменших значень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>
            <a:hlinkClick r:id="rId2" action="ppaction://hlinksldjump"/>
          </p:cNvPr>
          <p:cNvSpPr/>
          <p:nvPr/>
        </p:nvSpPr>
        <p:spPr>
          <a:xfrm>
            <a:off x="6143625" y="5786438"/>
            <a:ext cx="2357438" cy="7143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285875" y="1285875"/>
            <a:ext cx="6929438" cy="3929063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k-UA" sz="3600">
                <a:solidFill>
                  <a:schemeClr val="tx1"/>
                </a:solidFill>
                <a:latin typeface="Arial" charset="0"/>
              </a:rPr>
              <a:t>Потужний сервіс </a:t>
            </a:r>
            <a:r>
              <a:rPr lang="en-US" sz="3600">
                <a:solidFill>
                  <a:schemeClr val="tx1"/>
                </a:solidFill>
                <a:latin typeface="Arial" charset="0"/>
              </a:rPr>
              <a:t>Internet</a:t>
            </a:r>
            <a:r>
              <a:rPr lang="uk-UA" sz="3600">
                <a:solidFill>
                  <a:schemeClr val="tx1"/>
                </a:solidFill>
                <a:latin typeface="Arial" charset="0"/>
              </a:rPr>
              <a:t>, що надає можливість пересилати текстові і графічні файли</a:t>
            </a:r>
            <a:r>
              <a:rPr lang="ru-RU">
                <a:solidFill>
                  <a:schemeClr val="tx1"/>
                </a:solidFill>
                <a:latin typeface="Arial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>
            <a:hlinkClick r:id="rId2" action="ppaction://hlinksldjump"/>
          </p:cNvPr>
          <p:cNvSpPr/>
          <p:nvPr/>
        </p:nvSpPr>
        <p:spPr>
          <a:xfrm>
            <a:off x="6143625" y="5786438"/>
            <a:ext cx="2357438" cy="7143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285875" y="1285875"/>
            <a:ext cx="6929438" cy="3929063"/>
          </a:xfrm>
          <a:prstGeom prst="horizontalScrol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600" dirty="0">
                <a:solidFill>
                  <a:schemeClr val="tx1"/>
                </a:solidFill>
              </a:rPr>
              <a:t>Для чого потрібен </a:t>
            </a:r>
            <a:r>
              <a:rPr lang="uk-UA" sz="6600" dirty="0" err="1">
                <a:solidFill>
                  <a:schemeClr val="tx1"/>
                </a:solidFill>
              </a:rPr>
              <a:t>плотер</a:t>
            </a:r>
            <a:endParaRPr lang="ru-RU" sz="6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>
            <a:hlinkClick r:id="rId2" action="ppaction://hlinksldjump"/>
          </p:cNvPr>
          <p:cNvSpPr/>
          <p:nvPr/>
        </p:nvSpPr>
        <p:spPr>
          <a:xfrm>
            <a:off x="6143625" y="5786438"/>
            <a:ext cx="2357438" cy="7143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285875" y="1285875"/>
            <a:ext cx="6929438" cy="3929063"/>
          </a:xfrm>
          <a:prstGeom prst="horizontalScroll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800" dirty="0">
                <a:solidFill>
                  <a:schemeClr val="tx1"/>
                </a:solidFill>
              </a:rPr>
              <a:t>Алгоритм знаходження критичних точок</a:t>
            </a:r>
            <a:endParaRPr lang="ru-RU" sz="4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>
            <a:hlinkClick r:id="rId2" action="ppaction://hlinksldjump"/>
          </p:cNvPr>
          <p:cNvSpPr/>
          <p:nvPr/>
        </p:nvSpPr>
        <p:spPr>
          <a:xfrm>
            <a:off x="6143625" y="5786438"/>
            <a:ext cx="2357438" cy="7143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285875" y="1285875"/>
            <a:ext cx="6929438" cy="3929063"/>
          </a:xfrm>
          <a:prstGeom prst="horizontalScrol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000" dirty="0">
                <a:solidFill>
                  <a:schemeClr val="tx1"/>
                </a:solidFill>
              </a:rPr>
              <a:t>Як помер Піфагор?</a:t>
            </a:r>
            <a:endParaRPr lang="ru-RU" sz="6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>
            <a:hlinkClick r:id="rId2" action="ppaction://hlinksldjump"/>
          </p:cNvPr>
          <p:cNvSpPr/>
          <p:nvPr/>
        </p:nvSpPr>
        <p:spPr>
          <a:xfrm>
            <a:off x="6143625" y="5786438"/>
            <a:ext cx="2357438" cy="7143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285875" y="1285875"/>
            <a:ext cx="6929438" cy="3929063"/>
          </a:xfrm>
          <a:prstGeom prst="horizontalScrol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solidFill>
                  <a:schemeClr val="tx1"/>
                </a:solidFill>
              </a:rPr>
              <a:t>Миша, перевернута на спину</a:t>
            </a:r>
            <a:endParaRPr lang="ru-RU" sz="5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>
            <a:hlinkClick r:id="rId2" action="ppaction://hlinksldjump"/>
          </p:cNvPr>
          <p:cNvSpPr/>
          <p:nvPr/>
        </p:nvSpPr>
        <p:spPr>
          <a:xfrm>
            <a:off x="6143625" y="5786438"/>
            <a:ext cx="2357438" cy="7143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285875" y="1285875"/>
            <a:ext cx="6929438" cy="3929063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k-UA" sz="3600">
                <a:solidFill>
                  <a:schemeClr val="tx1"/>
                </a:solidFill>
                <a:latin typeface="Arial" charset="0"/>
              </a:rPr>
              <a:t>З'єднання локальних мереж і окремих комп'ютерів, розташованих на далекій відстані один від одного</a:t>
            </a:r>
            <a:r>
              <a:rPr lang="uk-UA">
                <a:solidFill>
                  <a:schemeClr val="tx1"/>
                </a:solidFill>
                <a:latin typeface="Arial" charset="0"/>
              </a:rPr>
              <a:t> </a:t>
            </a:r>
            <a:endParaRPr lang="ru-RU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>
            <a:hlinkClick r:id="rId2" action="ppaction://hlinksldjump"/>
          </p:cNvPr>
          <p:cNvSpPr/>
          <p:nvPr/>
        </p:nvSpPr>
        <p:spPr>
          <a:xfrm>
            <a:off x="6143625" y="5786438"/>
            <a:ext cx="2357438" cy="7143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285875" y="1285875"/>
            <a:ext cx="6929438" cy="3929063"/>
          </a:xfrm>
          <a:prstGeom prst="horizontalScrol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solidFill>
                  <a:schemeClr val="tx1"/>
                </a:solidFill>
              </a:rPr>
              <a:t>Чим прославився Піфагор?</a:t>
            </a:r>
            <a:endParaRPr lang="ru-RU" sz="5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>
            <a:hlinkClick r:id="rId2" action="ppaction://hlinksldjump"/>
          </p:cNvPr>
          <p:cNvSpPr/>
          <p:nvPr/>
        </p:nvSpPr>
        <p:spPr>
          <a:xfrm>
            <a:off x="6143625" y="5786438"/>
            <a:ext cx="2357438" cy="7143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285875" y="1285875"/>
            <a:ext cx="6929438" cy="3929063"/>
          </a:xfrm>
          <a:prstGeom prst="horizontalScroll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dirty="0">
                <a:solidFill>
                  <a:schemeClr val="tx1"/>
                </a:solidFill>
              </a:rPr>
              <a:t>Критична точка, через яку похідна міняє знак з </a:t>
            </a:r>
            <a:r>
              <a:rPr lang="uk-UA" sz="4000" dirty="0" smtClean="0">
                <a:solidFill>
                  <a:schemeClr val="tx1"/>
                </a:solidFill>
              </a:rPr>
              <a:t>плюса </a:t>
            </a:r>
            <a:r>
              <a:rPr lang="uk-UA" sz="4000" dirty="0">
                <a:solidFill>
                  <a:schemeClr val="tx1"/>
                </a:solidFill>
              </a:rPr>
              <a:t>на </a:t>
            </a:r>
            <a:r>
              <a:rPr lang="uk-UA" sz="4000" dirty="0" smtClean="0">
                <a:solidFill>
                  <a:schemeClr val="tx1"/>
                </a:solidFill>
              </a:rPr>
              <a:t>мінус, </a:t>
            </a:r>
            <a:r>
              <a:rPr lang="uk-UA" sz="4000" dirty="0">
                <a:solidFill>
                  <a:schemeClr val="tx1"/>
                </a:solidFill>
              </a:rPr>
              <a:t>називається …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>
            <a:hlinkClick r:id="rId2" action="ppaction://hlinksldjump"/>
          </p:cNvPr>
          <p:cNvSpPr/>
          <p:nvPr/>
        </p:nvSpPr>
        <p:spPr>
          <a:xfrm>
            <a:off x="6143625" y="5786438"/>
            <a:ext cx="2357438" cy="7143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285875" y="1285875"/>
            <a:ext cx="6929438" cy="3929063"/>
          </a:xfrm>
          <a:prstGeom prst="horizontalScrol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solidFill>
                  <a:schemeClr val="tx1"/>
                </a:solidFill>
              </a:rPr>
              <a:t>Сформулюйте теорему Піфагора</a:t>
            </a:r>
            <a:endParaRPr lang="ru-RU" sz="5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75" y="571500"/>
            <a:ext cx="7772400" cy="20002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4800" b="1" i="1" dirty="0" smtClean="0">
                <a:latin typeface="Times New Roman" pitchFamily="18" charset="0"/>
                <a:cs typeface="Times New Roman" pitchFamily="18" charset="0"/>
              </a:rPr>
              <a:t>Файл, що містить посилання на інший файл, призначений для швидкого запуску програм, називається</a:t>
            </a:r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928688" y="4071938"/>
            <a:ext cx="2928937" cy="785812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1.Ярлик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9" name="Багетная рамка 8"/>
          <p:cNvSpPr/>
          <p:nvPr/>
        </p:nvSpPr>
        <p:spPr>
          <a:xfrm>
            <a:off x="928688" y="557212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chemeClr val="tx1"/>
                </a:solidFill>
              </a:rPr>
              <a:t>3. Системний файл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0" name="Багетная рамка 9"/>
          <p:cNvSpPr/>
          <p:nvPr/>
        </p:nvSpPr>
        <p:spPr>
          <a:xfrm>
            <a:off x="5286375" y="5572125"/>
            <a:ext cx="2928938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chemeClr val="tx1"/>
                </a:solidFill>
              </a:rPr>
              <a:t>4. Операційна система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1" name="Багетная рамка 10"/>
          <p:cNvSpPr/>
          <p:nvPr/>
        </p:nvSpPr>
        <p:spPr>
          <a:xfrm>
            <a:off x="5357813" y="414337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2. Папка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>
            <a:hlinkClick r:id="rId2" action="ppaction://hlinksldjump"/>
          </p:cNvPr>
          <p:cNvSpPr/>
          <p:nvPr/>
        </p:nvSpPr>
        <p:spPr>
          <a:xfrm>
            <a:off x="6143625" y="5786438"/>
            <a:ext cx="2357438" cy="7143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285875" y="1285875"/>
            <a:ext cx="6929438" cy="3929063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k-UA" sz="3600">
                <a:solidFill>
                  <a:schemeClr val="tx1"/>
                </a:solidFill>
                <a:latin typeface="Arial" charset="0"/>
              </a:rPr>
              <a:t>Комп'ютер</a:t>
            </a:r>
            <a:r>
              <a:rPr lang="ru-RU" sz="3600">
                <a:solidFill>
                  <a:schemeClr val="tx1"/>
                </a:solidFill>
                <a:latin typeface="Arial" charset="0"/>
              </a:rPr>
              <a:t>, </a:t>
            </a:r>
            <a:r>
              <a:rPr lang="uk-UA" sz="3600">
                <a:solidFill>
                  <a:schemeClr val="tx1"/>
                </a:solidFill>
                <a:latin typeface="Arial" charset="0"/>
              </a:rPr>
              <a:t>який надає свої ресурси</a:t>
            </a:r>
            <a:r>
              <a:rPr lang="ru-RU" sz="3600">
                <a:solidFill>
                  <a:schemeClr val="tx1"/>
                </a:solidFill>
                <a:latin typeface="Arial" charset="0"/>
              </a:rPr>
              <a:t> для </a:t>
            </a:r>
            <a:r>
              <a:rPr lang="uk-UA" sz="3600">
                <a:solidFill>
                  <a:schemeClr val="tx1"/>
                </a:solidFill>
                <a:latin typeface="Arial" charset="0"/>
              </a:rPr>
              <a:t>спільного використання </a:t>
            </a:r>
            <a:endParaRPr lang="ru-RU" sz="3600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>
            <a:hlinkClick r:id="rId2" action="ppaction://hlinksldjump"/>
          </p:cNvPr>
          <p:cNvSpPr/>
          <p:nvPr/>
        </p:nvSpPr>
        <p:spPr>
          <a:xfrm>
            <a:off x="6143625" y="5786438"/>
            <a:ext cx="2357438" cy="7143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285875" y="1285875"/>
            <a:ext cx="6929438" cy="3929063"/>
          </a:xfrm>
          <a:prstGeom prst="horizontalScrol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dirty="0">
                <a:solidFill>
                  <a:schemeClr val="tx1"/>
                </a:solidFill>
              </a:rPr>
              <a:t>Принцип роботи струминного принтера</a:t>
            </a:r>
            <a:endParaRPr lang="ru-RU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>
            <a:hlinkClick r:id="rId2" action="ppaction://hlinksldjump"/>
          </p:cNvPr>
          <p:cNvSpPr/>
          <p:nvPr/>
        </p:nvSpPr>
        <p:spPr>
          <a:xfrm>
            <a:off x="6143625" y="5786438"/>
            <a:ext cx="2357438" cy="7143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285875" y="1285875"/>
            <a:ext cx="6929438" cy="3929063"/>
          </a:xfrm>
          <a:prstGeom prst="horizontalScroll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dirty="0">
                <a:solidFill>
                  <a:schemeClr val="tx1"/>
                </a:solidFill>
              </a:rPr>
              <a:t>Чому дорівнює значення похідної в критичній точці</a:t>
            </a:r>
            <a:endParaRPr lang="ru-RU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>
            <a:hlinkClick r:id="rId2" action="ppaction://hlinksldjump"/>
          </p:cNvPr>
          <p:cNvSpPr/>
          <p:nvPr/>
        </p:nvSpPr>
        <p:spPr>
          <a:xfrm>
            <a:off x="6143625" y="5786438"/>
            <a:ext cx="2357438" cy="7143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285875" y="1285875"/>
            <a:ext cx="6929438" cy="3929063"/>
          </a:xfrm>
          <a:prstGeom prst="horizontalScrol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Пристрій, що є перекладачем між аналоговою та цифровою інформацією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>
            <a:hlinkClick r:id="rId2" action="ppaction://hlinksldjump"/>
          </p:cNvPr>
          <p:cNvSpPr/>
          <p:nvPr/>
        </p:nvSpPr>
        <p:spPr>
          <a:xfrm>
            <a:off x="6143625" y="5786438"/>
            <a:ext cx="2357438" cy="7143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285875" y="1285875"/>
            <a:ext cx="6929438" cy="3929063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Arial" charset="0"/>
              </a:rPr>
              <a:t>Система </a:t>
            </a:r>
            <a:r>
              <a:rPr lang="ru-RU" sz="3600" dirty="0" err="1" smtClean="0">
                <a:solidFill>
                  <a:schemeClr val="tx1"/>
                </a:solidFill>
                <a:latin typeface="Arial" charset="0"/>
              </a:rPr>
              <a:t>обм</a:t>
            </a:r>
            <a:r>
              <a:rPr lang="uk-UA" sz="3600" dirty="0" err="1" smtClean="0">
                <a:solidFill>
                  <a:schemeClr val="tx1"/>
                </a:solidFill>
                <a:latin typeface="Arial" charset="0"/>
              </a:rPr>
              <a:t>іну</a:t>
            </a:r>
            <a:r>
              <a:rPr lang="uk-UA" sz="3600" dirty="0" smtClean="0">
                <a:solidFill>
                  <a:schemeClr val="tx1"/>
                </a:solidFill>
                <a:latin typeface="Arial" charset="0"/>
              </a:rPr>
              <a:t> інформацією між комп'ютерами </a:t>
            </a:r>
            <a:endParaRPr lang="ru-RU" sz="3600" dirty="0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75" y="571500"/>
            <a:ext cx="7772400" cy="20002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4800" b="1" i="1" dirty="0" smtClean="0">
                <a:latin typeface="Times New Roman" pitchFamily="18" charset="0"/>
                <a:cs typeface="Times New Roman" pitchFamily="18" charset="0"/>
              </a:rPr>
              <a:t>На скільки частин поділяється простір двома площинами, що перетинаються</a:t>
            </a:r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928688" y="4071938"/>
            <a:ext cx="2928937" cy="785812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1.    2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9" name="Багетная рамка 8"/>
          <p:cNvSpPr/>
          <p:nvPr/>
        </p:nvSpPr>
        <p:spPr>
          <a:xfrm>
            <a:off x="928688" y="557212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3.     3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0" name="Багетная рамка 9"/>
          <p:cNvSpPr/>
          <p:nvPr/>
        </p:nvSpPr>
        <p:spPr>
          <a:xfrm>
            <a:off x="5357813" y="557212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4. безліч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1" name="Багетная рамка 10"/>
          <p:cNvSpPr/>
          <p:nvPr/>
        </p:nvSpPr>
        <p:spPr>
          <a:xfrm>
            <a:off x="5357813" y="414337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2.    4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75" y="571500"/>
            <a:ext cx="7772400" cy="20002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4800" b="1" i="1" dirty="0" smtClean="0">
                <a:latin typeface="Times New Roman" pitchFamily="18" charset="0"/>
                <a:cs typeface="Times New Roman" pitchFamily="18" charset="0"/>
              </a:rPr>
              <a:t>Як називається розбиття на сектори і доріжки засобами операційної системи?</a:t>
            </a:r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928688" y="4071938"/>
            <a:ext cx="2928937" cy="785812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1. розбиття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9" name="Багетная рамка 8"/>
          <p:cNvSpPr/>
          <p:nvPr/>
        </p:nvSpPr>
        <p:spPr>
          <a:xfrm>
            <a:off x="928688" y="557212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chemeClr val="tx1"/>
                </a:solidFill>
              </a:rPr>
              <a:t>3. формування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0" name="Багетная рамка 9"/>
          <p:cNvSpPr/>
          <p:nvPr/>
        </p:nvSpPr>
        <p:spPr>
          <a:xfrm>
            <a:off x="5357813" y="557212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chemeClr val="tx1"/>
                </a:solidFill>
              </a:rPr>
              <a:t>4. редагування 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1" name="Багетная рамка 10"/>
          <p:cNvSpPr/>
          <p:nvPr/>
        </p:nvSpPr>
        <p:spPr>
          <a:xfrm>
            <a:off x="5357813" y="414337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chemeClr val="tx1"/>
                </a:solidFill>
              </a:rPr>
              <a:t>2. форматування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75" y="571500"/>
            <a:ext cx="7772400" cy="20002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4800" b="1" i="1" dirty="0" smtClean="0">
                <a:latin typeface="Times New Roman" pitchFamily="18" charset="0"/>
                <a:cs typeface="Times New Roman" pitchFamily="18" charset="0"/>
              </a:rPr>
              <a:t>Качка, стоячи на одній нозі важить 2 кг. Скільки вона важитиме, якщо стане на обидві ноги?</a:t>
            </a:r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928688" y="4071938"/>
            <a:ext cx="2928937" cy="785812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1.     4 кг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9" name="Багетная рамка 8"/>
          <p:cNvSpPr/>
          <p:nvPr/>
        </p:nvSpPr>
        <p:spPr>
          <a:xfrm>
            <a:off x="928688" y="557212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3.     8 кг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0" name="Багетная рамка 9"/>
          <p:cNvSpPr/>
          <p:nvPr/>
        </p:nvSpPr>
        <p:spPr>
          <a:xfrm>
            <a:off x="5357813" y="557212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4.     1 кг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1" name="Багетная рамка 10"/>
          <p:cNvSpPr/>
          <p:nvPr/>
        </p:nvSpPr>
        <p:spPr>
          <a:xfrm>
            <a:off x="5357813" y="4143375"/>
            <a:ext cx="2928937" cy="785813"/>
          </a:xfrm>
          <a:prstGeom prst="bevel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solidFill>
                  <a:schemeClr val="tx1"/>
                </a:solidFill>
              </a:rPr>
              <a:t>2.     2 кг 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867</Words>
  <Application>Microsoft Office PowerPoint</Application>
  <PresentationFormat>Экран (4:3)</PresentationFormat>
  <Paragraphs>245</Paragraphs>
  <Slides>64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64</vt:i4>
      </vt:variant>
    </vt:vector>
  </HeadingPairs>
  <TitlesOfParts>
    <vt:vector size="65" baseType="lpstr">
      <vt:lpstr>Тема Office</vt:lpstr>
      <vt:lpstr>Скільки буде, якщо додати 40 десятків і 40 десятків?</vt:lpstr>
      <vt:lpstr>Монітор – це пристрій, призначений для</vt:lpstr>
      <vt:lpstr>Систему координат на площині ввів:</vt:lpstr>
      <vt:lpstr>1 байт дорівнює: </vt:lpstr>
      <vt:lpstr>Що таке радіан?</vt:lpstr>
      <vt:lpstr>Файл, що містить посилання на інший файл, призначений для швидкого запуску програм, називається</vt:lpstr>
      <vt:lpstr>На скільки частин поділяється простір двома площинами, що перетинаються</vt:lpstr>
      <vt:lpstr>Як називається розбиття на сектори і доріжки засобами операційної системи?</vt:lpstr>
      <vt:lpstr>Качка, стоячи на одній нозі важить 2 кг. Скільки вона важитиме, якщо стане на обидві ноги?</vt:lpstr>
      <vt:lpstr>Як називається група логічно послідовних секторів на диску?</vt:lpstr>
      <vt:lpstr>У прямокутному трикутнику відношення протилежного катета до гіпотенузи дорівнює</vt:lpstr>
      <vt:lpstr>Текстовий редактор має назву</vt:lpstr>
      <vt:lpstr>Чому дорівнює 11 в квадраті?</vt:lpstr>
      <vt:lpstr>Графіка, в якій за основу беруться геометричні фігури, називається</vt:lpstr>
      <vt:lpstr>Як звали Ломоносова?</vt:lpstr>
      <vt:lpstr>Документи, що створюються в середовищі електронних таблиць, називаються</vt:lpstr>
      <vt:lpstr>Основними фігурами стереометрії є</vt:lpstr>
      <vt:lpstr>Принцип друкарської машинки використовується у … принтерах</vt:lpstr>
      <vt:lpstr>Яка фігура утворюється, якщо провести два промені, що виходять з однієї точки</vt:lpstr>
      <vt:lpstr>Найвідоміша операційна система називається</vt:lpstr>
      <vt:lpstr>Кого називають “батьком алгебри”</vt:lpstr>
      <vt:lpstr>1 Кбайт містить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Скільки буде, якщо додати 40 десятків і 40 десятків?</dc:title>
  <dc:creator>Толик</dc:creator>
  <cp:lastModifiedBy>Толик</cp:lastModifiedBy>
  <cp:revision>31</cp:revision>
  <dcterms:created xsi:type="dcterms:W3CDTF">2013-04-22T17:11:30Z</dcterms:created>
  <dcterms:modified xsi:type="dcterms:W3CDTF">2013-05-09T20:38:24Z</dcterms:modified>
</cp:coreProperties>
</file>