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</p:sldMasterIdLst>
  <p:notesMasterIdLst>
    <p:notesMasterId r:id="rId83"/>
  </p:notesMasterIdLst>
  <p:sldIdLst>
    <p:sldId id="338" r:id="rId11"/>
    <p:sldId id="256" r:id="rId12"/>
    <p:sldId id="339" r:id="rId13"/>
    <p:sldId id="257" r:id="rId14"/>
    <p:sldId id="297" r:id="rId15"/>
    <p:sldId id="298" r:id="rId16"/>
    <p:sldId id="299" r:id="rId17"/>
    <p:sldId id="305" r:id="rId18"/>
    <p:sldId id="258" r:id="rId19"/>
    <p:sldId id="295" r:id="rId20"/>
    <p:sldId id="296" r:id="rId21"/>
    <p:sldId id="300" r:id="rId22"/>
    <p:sldId id="259" r:id="rId23"/>
    <p:sldId id="260" r:id="rId24"/>
    <p:sldId id="330" r:id="rId25"/>
    <p:sldId id="331" r:id="rId26"/>
    <p:sldId id="268" r:id="rId27"/>
    <p:sldId id="269" r:id="rId28"/>
    <p:sldId id="340" r:id="rId29"/>
    <p:sldId id="333" r:id="rId30"/>
    <p:sldId id="261" r:id="rId31"/>
    <p:sldId id="262" r:id="rId32"/>
    <p:sldId id="263" r:id="rId33"/>
    <p:sldId id="264" r:id="rId34"/>
    <p:sldId id="265" r:id="rId35"/>
    <p:sldId id="266" r:id="rId36"/>
    <p:sldId id="267" r:id="rId37"/>
    <p:sldId id="302" r:id="rId38"/>
    <p:sldId id="271" r:id="rId39"/>
    <p:sldId id="272" r:id="rId40"/>
    <p:sldId id="303" r:id="rId41"/>
    <p:sldId id="335" r:id="rId42"/>
    <p:sldId id="274" r:id="rId43"/>
    <p:sldId id="275" r:id="rId44"/>
    <p:sldId id="287" r:id="rId45"/>
    <p:sldId id="289" r:id="rId46"/>
    <p:sldId id="276" r:id="rId47"/>
    <p:sldId id="278" r:id="rId48"/>
    <p:sldId id="284" r:id="rId49"/>
    <p:sldId id="279" r:id="rId50"/>
    <p:sldId id="280" r:id="rId51"/>
    <p:sldId id="281" r:id="rId52"/>
    <p:sldId id="282" r:id="rId53"/>
    <p:sldId id="283" r:id="rId54"/>
    <p:sldId id="304" r:id="rId55"/>
    <p:sldId id="341" r:id="rId56"/>
    <p:sldId id="342" r:id="rId57"/>
    <p:sldId id="343" r:id="rId58"/>
    <p:sldId id="344" r:id="rId59"/>
    <p:sldId id="347" r:id="rId60"/>
    <p:sldId id="345" r:id="rId61"/>
    <p:sldId id="337" r:id="rId62"/>
    <p:sldId id="309" r:id="rId63"/>
    <p:sldId id="310" r:id="rId64"/>
    <p:sldId id="311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2" r:id="rId74"/>
    <p:sldId id="323" r:id="rId75"/>
    <p:sldId id="324" r:id="rId76"/>
    <p:sldId id="325" r:id="rId77"/>
    <p:sldId id="326" r:id="rId78"/>
    <p:sldId id="327" r:id="rId79"/>
    <p:sldId id="321" r:id="rId80"/>
    <p:sldId id="329" r:id="rId81"/>
    <p:sldId id="328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8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8000"/>
    <a:srgbClr val="5EEC5E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338" autoAdjust="0"/>
    <p:restoredTop sz="88690" autoAdjust="0"/>
  </p:normalViewPr>
  <p:slideViewPr>
    <p:cSldViewPr>
      <p:cViewPr>
        <p:scale>
          <a:sx n="64" d="100"/>
          <a:sy n="64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slide" Target="slides/slide66.xml"/><Relationship Id="rId8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8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64</c:v>
                </c:pt>
                <c:pt idx="1">
                  <c:v>60</c:v>
                </c:pt>
                <c:pt idx="2">
                  <c:v>68</c:v>
                </c:pt>
                <c:pt idx="3">
                  <c:v>72</c:v>
                </c:pt>
                <c:pt idx="4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CD-42F3-A00C-43E2760395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5563520"/>
        <c:axId val="155565056"/>
        <c:axId val="0"/>
      </c:bar3DChart>
      <c:catAx>
        <c:axId val="155563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5565056"/>
        <c:crosses val="autoZero"/>
        <c:auto val="1"/>
        <c:lblAlgn val="ctr"/>
        <c:lblOffset val="100"/>
        <c:noMultiLvlLbl val="0"/>
      </c:catAx>
      <c:valAx>
        <c:axId val="155565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556352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248214723129822E-2"/>
          <c:y val="2.4461297229600755E-2"/>
          <c:w val="0.77716766306989415"/>
          <c:h val="0.89855020909362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школі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1-4 кл</c:v>
                </c:pt>
                <c:pt idx="1">
                  <c:v>5-9 кл.</c:v>
                </c:pt>
                <c:pt idx="2">
                  <c:v>10-11 кл.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0.18000000000000013</c:v>
                </c:pt>
                <c:pt idx="1">
                  <c:v>0.19000000000000003</c:v>
                </c:pt>
                <c:pt idx="2">
                  <c:v>0.22000000000000003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C7-4B84-A4FF-D5BFEB4254A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межами школи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1-4 кл</c:v>
                </c:pt>
                <c:pt idx="1">
                  <c:v>5-9 кл.</c:v>
                </c:pt>
                <c:pt idx="2">
                  <c:v>10-11 кл.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0.16000000000000003</c:v>
                </c:pt>
                <c:pt idx="1">
                  <c:v>0.16000000000000003</c:v>
                </c:pt>
                <c:pt idx="2">
                  <c:v>0.48000000000000026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0C7-4B84-A4FF-D5BFEB4254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742976"/>
        <c:axId val="157744512"/>
      </c:barChart>
      <c:catAx>
        <c:axId val="157742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744512"/>
        <c:crosses val="autoZero"/>
        <c:auto val="1"/>
        <c:lblAlgn val="ctr"/>
        <c:lblOffset val="100"/>
        <c:noMultiLvlLbl val="0"/>
      </c:catAx>
      <c:valAx>
        <c:axId val="1577445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742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318144978426808"/>
          <c:y val="0.20271925568360885"/>
          <c:w val="0.20681855295864043"/>
          <c:h val="0.33736971144620298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54</c:v>
                </c:pt>
                <c:pt idx="1">
                  <c:v>48</c:v>
                </c:pt>
                <c:pt idx="2">
                  <c:v>56</c:v>
                </c:pt>
                <c:pt idx="3">
                  <c:v>52</c:v>
                </c:pt>
                <c:pt idx="4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E7-4E3A-AA3B-5906039A12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6205056"/>
        <c:axId val="156206592"/>
        <c:axId val="0"/>
      </c:bar3DChart>
      <c:catAx>
        <c:axId val="15620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6206592"/>
        <c:crosses val="autoZero"/>
        <c:auto val="1"/>
        <c:lblAlgn val="ctr"/>
        <c:lblOffset val="100"/>
        <c:noMultiLvlLbl val="0"/>
      </c:catAx>
      <c:valAx>
        <c:axId val="156206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1562050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+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1 кл</c:v>
                </c:pt>
                <c:pt idx="1">
                  <c:v>2 кл</c:v>
                </c:pt>
                <c:pt idx="2">
                  <c:v>3кл</c:v>
                </c:pt>
                <c:pt idx="3">
                  <c:v>4 кл</c:v>
                </c:pt>
                <c:pt idx="4">
                  <c:v>5 кл</c:v>
                </c:pt>
                <c:pt idx="5">
                  <c:v>6 кл</c:v>
                </c:pt>
                <c:pt idx="6">
                  <c:v>7 кл</c:v>
                </c:pt>
                <c:pt idx="7">
                  <c:v>8 кл</c:v>
                </c:pt>
                <c:pt idx="8">
                  <c:v>9 кл</c:v>
                </c:pt>
                <c:pt idx="9">
                  <c:v>10 кл</c:v>
                </c:pt>
                <c:pt idx="10">
                  <c:v> 11 кл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86</c:v>
                </c:pt>
                <c:pt idx="1">
                  <c:v>62</c:v>
                </c:pt>
                <c:pt idx="2">
                  <c:v>75</c:v>
                </c:pt>
                <c:pt idx="3">
                  <c:v>70</c:v>
                </c:pt>
                <c:pt idx="4">
                  <c:v>50</c:v>
                </c:pt>
                <c:pt idx="5">
                  <c:v>77</c:v>
                </c:pt>
                <c:pt idx="6">
                  <c:v>50</c:v>
                </c:pt>
                <c:pt idx="7">
                  <c:v>13</c:v>
                </c:pt>
                <c:pt idx="8">
                  <c:v>39</c:v>
                </c:pt>
                <c:pt idx="9">
                  <c:v>67</c:v>
                </c:pt>
                <c:pt idx="1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C8-47CF-A707-9AE82DC3A4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-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1 кл</c:v>
                </c:pt>
                <c:pt idx="1">
                  <c:v>2 кл</c:v>
                </c:pt>
                <c:pt idx="2">
                  <c:v>3кл</c:v>
                </c:pt>
                <c:pt idx="3">
                  <c:v>4 кл</c:v>
                </c:pt>
                <c:pt idx="4">
                  <c:v>5 кл</c:v>
                </c:pt>
                <c:pt idx="5">
                  <c:v>6 кл</c:v>
                </c:pt>
                <c:pt idx="6">
                  <c:v>7 кл</c:v>
                </c:pt>
                <c:pt idx="7">
                  <c:v>8 кл</c:v>
                </c:pt>
                <c:pt idx="8">
                  <c:v>9 кл</c:v>
                </c:pt>
                <c:pt idx="9">
                  <c:v>10 кл</c:v>
                </c:pt>
                <c:pt idx="10">
                  <c:v> 11 кл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14</c:v>
                </c:pt>
                <c:pt idx="1">
                  <c:v>38</c:v>
                </c:pt>
                <c:pt idx="2">
                  <c:v>25</c:v>
                </c:pt>
                <c:pt idx="3">
                  <c:v>30</c:v>
                </c:pt>
                <c:pt idx="4">
                  <c:v>50</c:v>
                </c:pt>
                <c:pt idx="5">
                  <c:v>23</c:v>
                </c:pt>
                <c:pt idx="6">
                  <c:v>50</c:v>
                </c:pt>
                <c:pt idx="7">
                  <c:v>90</c:v>
                </c:pt>
                <c:pt idx="8">
                  <c:v>69</c:v>
                </c:pt>
                <c:pt idx="9">
                  <c:v>33</c:v>
                </c:pt>
                <c:pt idx="1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EC8-47CF-A707-9AE82DC3A4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496064"/>
        <c:axId val="157497600"/>
      </c:barChart>
      <c:catAx>
        <c:axId val="157496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57497600"/>
        <c:crosses val="autoZero"/>
        <c:auto val="1"/>
        <c:lblAlgn val="ctr"/>
        <c:lblOffset val="100"/>
        <c:noMultiLvlLbl val="0"/>
      </c:catAx>
      <c:valAx>
        <c:axId val="157497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496064"/>
        <c:crosses val="autoZero"/>
        <c:crossBetween val="between"/>
      </c:valAx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 prstMaterial="dkEdge">
          <a:bevelT/>
          <a:bevelB/>
        </a:sp3d>
      </c:spPr>
    </c:plotArea>
    <c:legend>
      <c:legendPos val="r"/>
      <c:layout/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600" i="1" dirty="0" err="1">
                <a:solidFill>
                  <a:srgbClr val="0070C0"/>
                </a:solidFill>
              </a:rPr>
              <a:t>Ранкове</a:t>
            </a:r>
            <a:r>
              <a:rPr lang="ru-RU" sz="3600" i="1" dirty="0">
                <a:solidFill>
                  <a:srgbClr val="0070C0"/>
                </a:solidFill>
              </a:rPr>
              <a:t> </a:t>
            </a:r>
            <a:r>
              <a:rPr lang="ru-RU" sz="3600" i="1" dirty="0" err="1">
                <a:solidFill>
                  <a:srgbClr val="0070C0"/>
                </a:solidFill>
              </a:rPr>
              <a:t>відчуття</a:t>
            </a:r>
            <a:r>
              <a:rPr lang="ru-RU" sz="3600" i="1" dirty="0">
                <a:solidFill>
                  <a:srgbClr val="0070C0"/>
                </a:solidFill>
              </a:rPr>
              <a:t> </a:t>
            </a:r>
            <a:r>
              <a:rPr lang="ru-RU" sz="3600" i="1" dirty="0" err="1">
                <a:solidFill>
                  <a:srgbClr val="0070C0"/>
                </a:solidFill>
              </a:rPr>
              <a:t>втоми</a:t>
            </a:r>
            <a:endParaRPr lang="ru-RU" sz="3600" i="1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9849229332645316"/>
          <c:y val="0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Ранкове відчуття втоми</c:v>
                </c:pt>
              </c:strCache>
            </c:strRef>
          </c:tx>
          <c:explosion val="6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Завжди</c:v>
                </c:pt>
                <c:pt idx="1">
                  <c:v>Інколи</c:v>
                </c:pt>
                <c:pt idx="2">
                  <c:v>Ніколи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0.18000000000000013</c:v>
                </c:pt>
                <c:pt idx="1">
                  <c:v>0.60000000000000053</c:v>
                </c:pt>
                <c:pt idx="2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BA-4EC0-9EC6-067ABD1CD9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8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8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800" b="1"/>
            </a:pPr>
            <a:endParaRPr lang="ru-RU"/>
          </a:p>
        </c:txPr>
      </c:legendEntry>
      <c:layout>
        <c:manualLayout>
          <c:xMode val="edge"/>
          <c:yMode val="edge"/>
          <c:x val="0.76824924662195015"/>
          <c:y val="0.28776041695435872"/>
          <c:w val="0.21349785744650965"/>
          <c:h val="0.47275537459844053"/>
        </c:manualLayout>
      </c:layout>
      <c:overlay val="0"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600"/>
            </a:pPr>
            <a:r>
              <a:rPr lang="uk-UA" sz="4400" i="1" dirty="0">
                <a:solidFill>
                  <a:srgbClr val="0070C0"/>
                </a:solidFill>
              </a:rPr>
              <a:t>Режим сну</a:t>
            </a:r>
          </a:p>
        </c:rich>
      </c:tx>
      <c:layout>
        <c:manualLayout>
          <c:xMode val="edge"/>
          <c:yMode val="edge"/>
          <c:x val="0.35860072178477692"/>
          <c:y val="0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319772528433949E-2"/>
          <c:y val="0.24097489167870237"/>
          <c:w val="0.75636668853893263"/>
          <c:h val="0.687286992621734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Режим сну</c:v>
                </c:pt>
              </c:strCache>
            </c:strRef>
          </c:tx>
          <c:explosion val="1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21.00-22.00</c:v>
                </c:pt>
                <c:pt idx="1">
                  <c:v>22.00-23.00</c:v>
                </c:pt>
                <c:pt idx="2">
                  <c:v>коли як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0.38000000000000034</c:v>
                </c:pt>
                <c:pt idx="1">
                  <c:v>0.27</c:v>
                </c:pt>
                <c:pt idx="2">
                  <c:v>0.35000000000000026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FD-49D6-95E6-5F3F5D636F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32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32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3200" b="1"/>
            </a:pPr>
            <a:endParaRPr lang="ru-RU"/>
          </a:p>
        </c:txPr>
      </c:legendEntry>
      <c:layout>
        <c:manualLayout>
          <c:xMode val="edge"/>
          <c:yMode val="edge"/>
          <c:x val="0.64819236657917756"/>
          <c:y val="0.36803004794339089"/>
          <c:w val="0.32307939632545929"/>
          <c:h val="0.46194845871826207"/>
        </c:manualLayout>
      </c:layout>
      <c:overlay val="0"/>
      <c:txPr>
        <a:bodyPr/>
        <a:lstStyle/>
        <a:p>
          <a:pPr>
            <a:defRPr sz="3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600"/>
            </a:pPr>
            <a:r>
              <a:rPr lang="uk-UA" i="1" dirty="0">
                <a:solidFill>
                  <a:srgbClr val="0070C0"/>
                </a:solidFill>
              </a:rPr>
              <a:t>Час роботи за комп'ютером </a:t>
            </a:r>
          </a:p>
        </c:rich>
      </c:tx>
      <c:layout>
        <c:manualLayout>
          <c:xMode val="edge"/>
          <c:yMode val="edge"/>
          <c:x val="0.15307140935136976"/>
          <c:y val="1.1305723865439453E-2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729770096981791E-4"/>
          <c:y val="0.34402658963818838"/>
          <c:w val="0.65421451662327279"/>
          <c:h val="0.615256780585632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Час роботи за комп'ютером </c:v>
                </c:pt>
              </c:strCache>
            </c:strRef>
          </c:tx>
          <c:explosion val="3"/>
          <c:dLbls>
            <c:dLbl>
              <c:idx val="0"/>
              <c:layout>
                <c:manualLayout>
                  <c:x val="-0.13985033423097451"/>
                  <c:y val="2.9717317733926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EDE-4AAC-B55A-6D5F2CC08A1B}"/>
                </c:ext>
              </c:extLst>
            </c:dLbl>
            <c:dLbl>
              <c:idx val="1"/>
              <c:layout>
                <c:manualLayout>
                  <c:x val="0.10291883889742336"/>
                  <c:y val="-0.1564423753486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EDE-4AAC-B55A-6D5F2CC08A1B}"/>
                </c:ext>
              </c:extLst>
            </c:dLbl>
            <c:dLbl>
              <c:idx val="2"/>
              <c:layout>
                <c:manualLayout>
                  <c:x val="8.9310646078417447E-2"/>
                  <c:y val="0.122043419677015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EDE-4AAC-B55A-6D5F2CC08A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 2-х годин</c:v>
                </c:pt>
                <c:pt idx="1">
                  <c:v>Від 2-5 годин</c:v>
                </c:pt>
                <c:pt idx="2">
                  <c:v>Більше 5 годин на день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0.43000000000000027</c:v>
                </c:pt>
                <c:pt idx="1">
                  <c:v>0.38000000000000034</c:v>
                </c:pt>
                <c:pt idx="2">
                  <c:v>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EDE-4AAC-B55A-6D5F2CC08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b="1"/>
            </a:pPr>
            <a:endParaRPr lang="ru-RU"/>
          </a:p>
        </c:txPr>
      </c:legendEntry>
      <c:layout>
        <c:manualLayout>
          <c:xMode val="edge"/>
          <c:yMode val="edge"/>
          <c:x val="0"/>
          <c:y val="0.21968588248029422"/>
          <c:w val="1"/>
          <c:h val="0.1019324063708021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+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1 кл</c:v>
                </c:pt>
                <c:pt idx="1">
                  <c:v>2 кл</c:v>
                </c:pt>
                <c:pt idx="2">
                  <c:v>3 кл</c:v>
                </c:pt>
                <c:pt idx="3">
                  <c:v>4 кл</c:v>
                </c:pt>
                <c:pt idx="4">
                  <c:v>5 кл</c:v>
                </c:pt>
                <c:pt idx="5">
                  <c:v>6 кл</c:v>
                </c:pt>
                <c:pt idx="6">
                  <c:v>7 кл</c:v>
                </c:pt>
                <c:pt idx="7">
                  <c:v>8 кл</c:v>
                </c:pt>
                <c:pt idx="8">
                  <c:v>9 кл</c:v>
                </c:pt>
                <c:pt idx="9">
                  <c:v>10 кл</c:v>
                </c:pt>
                <c:pt idx="10">
                  <c:v>11 кл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34</c:v>
                </c:pt>
                <c:pt idx="1">
                  <c:v>22</c:v>
                </c:pt>
                <c:pt idx="2">
                  <c:v>40</c:v>
                </c:pt>
                <c:pt idx="3">
                  <c:v>34</c:v>
                </c:pt>
                <c:pt idx="4">
                  <c:v>67</c:v>
                </c:pt>
                <c:pt idx="5">
                  <c:v>98</c:v>
                </c:pt>
                <c:pt idx="6">
                  <c:v>68</c:v>
                </c:pt>
                <c:pt idx="7">
                  <c:v>94</c:v>
                </c:pt>
                <c:pt idx="8">
                  <c:v>89</c:v>
                </c:pt>
                <c:pt idx="9">
                  <c:v>100</c:v>
                </c:pt>
                <c:pt idx="1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A0-4A45-954D-DD9E41FD492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-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1 кл</c:v>
                </c:pt>
                <c:pt idx="1">
                  <c:v>2 кл</c:v>
                </c:pt>
                <c:pt idx="2">
                  <c:v>3 кл</c:v>
                </c:pt>
                <c:pt idx="3">
                  <c:v>4 кл</c:v>
                </c:pt>
                <c:pt idx="4">
                  <c:v>5 кл</c:v>
                </c:pt>
                <c:pt idx="5">
                  <c:v>6 кл</c:v>
                </c:pt>
                <c:pt idx="6">
                  <c:v>7 кл</c:v>
                </c:pt>
                <c:pt idx="7">
                  <c:v>8 кл</c:v>
                </c:pt>
                <c:pt idx="8">
                  <c:v>9 кл</c:v>
                </c:pt>
                <c:pt idx="9">
                  <c:v>10 кл</c:v>
                </c:pt>
                <c:pt idx="10">
                  <c:v>11 кл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49</c:v>
                </c:pt>
                <c:pt idx="1">
                  <c:v>77</c:v>
                </c:pt>
                <c:pt idx="2">
                  <c:v>60</c:v>
                </c:pt>
                <c:pt idx="3">
                  <c:v>65</c:v>
                </c:pt>
                <c:pt idx="4">
                  <c:v>34</c:v>
                </c:pt>
                <c:pt idx="5">
                  <c:v>3</c:v>
                </c:pt>
                <c:pt idx="6">
                  <c:v>32</c:v>
                </c:pt>
                <c:pt idx="7">
                  <c:v>9</c:v>
                </c:pt>
                <c:pt idx="8">
                  <c:v>10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5A0-4A45-954D-DD9E41FD49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638656"/>
        <c:axId val="157640192"/>
      </c:barChart>
      <c:catAx>
        <c:axId val="157638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640192"/>
        <c:crosses val="autoZero"/>
        <c:auto val="1"/>
        <c:lblAlgn val="ctr"/>
        <c:lblOffset val="100"/>
        <c:noMultiLvlLbl val="0"/>
      </c:catAx>
      <c:valAx>
        <c:axId val="157640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6386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Є в раціоні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Сніданок</c:v>
                </c:pt>
                <c:pt idx="1">
                  <c:v>Другий сніданок</c:v>
                </c:pt>
                <c:pt idx="2">
                  <c:v>Обід</c:v>
                </c:pt>
                <c:pt idx="3">
                  <c:v>Вечеря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87</c:v>
                </c:pt>
                <c:pt idx="1">
                  <c:v>100</c:v>
                </c:pt>
                <c:pt idx="2">
                  <c:v>96</c:v>
                </c:pt>
                <c:pt idx="3">
                  <c:v>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6B-456C-AA42-03FFC706D82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5-11 кл.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Сніданок</c:v>
                </c:pt>
                <c:pt idx="1">
                  <c:v>Другий сніданок</c:v>
                </c:pt>
                <c:pt idx="2">
                  <c:v>Обід</c:v>
                </c:pt>
                <c:pt idx="3">
                  <c:v>Вечеря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6B-456C-AA42-03FFC706D82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Інколи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Сніданок</c:v>
                </c:pt>
                <c:pt idx="1">
                  <c:v>Другий сніданок</c:v>
                </c:pt>
                <c:pt idx="2">
                  <c:v>Обід</c:v>
                </c:pt>
                <c:pt idx="3">
                  <c:v>Вечеря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12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26B-456C-AA42-03FFC706D82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Відсутній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Сніданок</c:v>
                </c:pt>
                <c:pt idx="1">
                  <c:v>Другий сніданок</c:v>
                </c:pt>
                <c:pt idx="2">
                  <c:v>Обід</c:v>
                </c:pt>
                <c:pt idx="3">
                  <c:v>Вечеря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8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26B-456C-AA42-03FFC706D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768320"/>
        <c:axId val="157770112"/>
      </c:barChart>
      <c:catAx>
        <c:axId val="157768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57770112"/>
        <c:crosses val="autoZero"/>
        <c:auto val="1"/>
        <c:lblAlgn val="ctr"/>
        <c:lblOffset val="100"/>
        <c:noMultiLvlLbl val="0"/>
      </c:catAx>
      <c:valAx>
        <c:axId val="157770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577683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517025832297283"/>
          <c:y val="0.24928468246087793"/>
          <c:w val="0.3260578118524658"/>
          <c:h val="0.50143063507824415"/>
        </c:manualLayout>
      </c:layout>
      <c:overlay val="0"/>
      <c:txPr>
        <a:bodyPr/>
        <a:lstStyle/>
        <a:p>
          <a:pPr>
            <a:defRPr sz="3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600"/>
            </a:pPr>
            <a:r>
              <a:rPr lang="uk-UA" i="1" noProof="0" dirty="0" smtClean="0">
                <a:solidFill>
                  <a:srgbClr val="0070C0"/>
                </a:solidFill>
              </a:rPr>
              <a:t>Овочі і фрукти в раціоні дитини</a:t>
            </a:r>
            <a:endParaRPr lang="uk-UA" i="1" noProof="0" dirty="0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7195337172839181"/>
          <c:y val="9.603343139114405E-2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198954177805074E-3"/>
          <c:y val="0.21729638547105878"/>
          <c:w val="0.60444333762814084"/>
          <c:h val="0.5749861776916621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Овочі і фрукти в раціоні дитини</c:v>
                </c:pt>
              </c:strCache>
            </c:strRef>
          </c:tx>
          <c:explosion val="6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так</c:v>
                </c:pt>
                <c:pt idx="1">
                  <c:v>ні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0.34</c:v>
                </c:pt>
                <c:pt idx="1">
                  <c:v>0.66000000000000081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99-40C6-A5E7-8841760666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697722003561097"/>
          <c:y val="0.20891551284482943"/>
          <c:w val="0.31824690788162352"/>
          <c:h val="0.36660130006519193"/>
        </c:manualLayout>
      </c:layout>
      <c:overlay val="0"/>
      <c:txPr>
        <a:bodyPr/>
        <a:lstStyle/>
        <a:p>
          <a:pPr>
            <a:defRPr sz="3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5CF71-7994-4958-9550-76D901394BDB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E9373-00F6-4900-A267-5C450E8E5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8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E9373-00F6-4900-A267-5C450E8E5AB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83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E9373-00F6-4900-A267-5C450E8E5AB1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611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DF49F51-7C01-4B0B-B4A4-323BFA06F634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3DC3ED6-B3D2-42C6-883A-CA02CDC5EA4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7" Type="http://schemas.openxmlformats.org/officeDocument/2006/relationships/image" Target="../media/image8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6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54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8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etnoxata.com.ua/image/catalog/stat2/21_03_16/a00.jpg" TargetMode="Externa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86.png"/><Relationship Id="rId4" Type="http://schemas.openxmlformats.org/officeDocument/2006/relationships/chart" Target="../charts/char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94.png"/><Relationship Id="rId4" Type="http://schemas.openxmlformats.org/officeDocument/2006/relationships/notesSlide" Target="../notesSlides/notesSlide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8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084467" y="332656"/>
            <a:ext cx="5086538" cy="6525343"/>
          </a:xfrm>
          <a:prstGeom prst="rect">
            <a:avLst/>
          </a:prstGeom>
        </p:spPr>
      </p:pic>
      <p:pic>
        <p:nvPicPr>
          <p:cNvPr id="6" name="Розмова природ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36634" y="5644480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04" y="332657"/>
            <a:ext cx="4743019" cy="652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80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 algn="ctr">
              <a:lnSpc>
                <a:spcPct val="107000"/>
              </a:lnSpc>
              <a:spcBef>
                <a:spcPct val="20000"/>
              </a:spcBef>
            </a:pPr>
            <a:r>
              <a:rPr lang="uk-UA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40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Екологічні </a:t>
            </a:r>
            <a:r>
              <a:rPr lang="uk-UA" sz="40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проблеми лісової зони лівобережжя</a:t>
            </a:r>
            <a:r>
              <a:rPr lang="ru-RU" sz="40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000" b="1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uk-UA" sz="40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93" y="1935163"/>
            <a:ext cx="6153014" cy="4389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91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0"/>
    </mc:Choice>
    <mc:Fallback xmlns="">
      <p:transition spd="slow" advTm="2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 algn="ctr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</a:pPr>
            <a:r>
              <a:rPr lang="uk-UA" sz="40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Здоров’я – криниця сили</a:t>
            </a:r>
            <a:r>
              <a:rPr lang="ru-RU" sz="4000" b="1" i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000" b="1" i="1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uk-UA" sz="4000" i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s://im0-tub-ua.yandex.net/i?id=3c418735d24ed029915153a82fc56127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1340768"/>
            <a:ext cx="5046700" cy="5517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4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2"/>
    </mc:Choice>
    <mc:Fallback xmlns="">
      <p:transition spd="slow" advTm="2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98" y="0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F0"/>
                </a:solidFill>
              </a:rPr>
              <a:t>Птахи - божі створіння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064896" cy="53712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спів солов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1678.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7692629" y="5517232"/>
            <a:ext cx="678588" cy="67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298408"/>
          </a:xfrm>
        </p:spPr>
        <p:txBody>
          <a:bodyPr>
            <a:noAutofit/>
          </a:bodyPr>
          <a:lstStyle/>
          <a:p>
            <a:pPr algn="ctr"/>
            <a:r>
              <a:rPr lang="uk-UA" sz="2800" b="1" i="1" dirty="0" smtClean="0"/>
              <a:t>Результати акції «Годівничка»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uk-UA" sz="2800" b="1" i="1" dirty="0"/>
              <a:t>у</a:t>
            </a:r>
            <a:r>
              <a:rPr lang="uk-UA" sz="2800" b="1" i="1" dirty="0" smtClean="0"/>
              <a:t>чні 3-7 класів (13 </a:t>
            </a:r>
            <a:r>
              <a:rPr lang="uk-UA" sz="2800" b="1" i="1" dirty="0" err="1" smtClean="0"/>
              <a:t>класів</a:t>
            </a:r>
            <a:r>
              <a:rPr lang="uk-UA" sz="2800" b="1" i="1" dirty="0" smtClean="0"/>
              <a:t>)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endParaRPr lang="ru-RU" sz="28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79576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5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2800" b="1" i="1" dirty="0"/>
              <a:t>Результати   акції «Будиночок  для птахів» </a:t>
            </a: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uk-UA" sz="2800" b="1" i="1" dirty="0"/>
              <a:t>Учні 3-7 класів(13 класів)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442479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593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семінар\DSC00716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1" y="19270"/>
            <a:ext cx="9036496" cy="67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09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семінар\DSC00717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 indent="450215">
              <a:lnSpc>
                <a:spcPct val="150000"/>
              </a:lnSpc>
              <a:spcAft>
                <a:spcPts val="800"/>
              </a:spcAft>
            </a:pPr>
            <a:r>
              <a:rPr lang="uk-UA" sz="4400" b="1" spc="5" dirty="0" smtClean="0">
                <a:solidFill>
                  <a:srgbClr val="6633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4400" b="1" spc="5" dirty="0" smtClean="0">
                <a:solidFill>
                  <a:srgbClr val="6633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4400" b="1" i="1" spc="5" dirty="0" smtClean="0">
                <a:solidFill>
                  <a:srgbClr val="663300"/>
                </a:solidFill>
                <a:effectLst/>
                <a:latin typeface="Times New Roman"/>
                <a:ea typeface="Calibri"/>
                <a:cs typeface="Times New Roman"/>
              </a:rPr>
              <a:t>Чи важко зробити штучну гніздівлю?</a:t>
            </a:r>
            <a:r>
              <a:rPr lang="ru-RU" sz="4400" i="1" dirty="0">
                <a:solidFill>
                  <a:srgbClr val="663300"/>
                </a:solidFill>
                <a:ea typeface="Calibri"/>
                <a:cs typeface="Times New Roman"/>
              </a:rPr>
              <a:t/>
            </a:r>
            <a:br>
              <a:rPr lang="ru-RU" sz="4400" i="1" dirty="0">
                <a:solidFill>
                  <a:srgbClr val="663300"/>
                </a:solidFill>
                <a:ea typeface="Calibri"/>
                <a:cs typeface="Times New Roman"/>
              </a:rPr>
            </a:br>
            <a:endParaRPr lang="ru-RU" sz="4400" i="1" dirty="0">
              <a:solidFill>
                <a:srgbClr val="6633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032602"/>
            <a:ext cx="3816424" cy="4420734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2351724"/>
            <a:ext cx="28858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spc="15" dirty="0" smtClean="0">
                <a:effectLst/>
                <a:latin typeface="Times New Roman"/>
                <a:ea typeface="Calibri"/>
                <a:cs typeface="Times New Roman"/>
              </a:rPr>
              <a:t>Бокова  стінка</a:t>
            </a: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     </a:t>
            </a:r>
            <a:endParaRPr lang="uk-UA" b="1" dirty="0"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Лицева стінка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dirty="0" smtClean="0">
                <a:latin typeface="Times New Roman"/>
                <a:ea typeface="Calibri"/>
                <a:cs typeface="Times New Roman"/>
              </a:rPr>
              <a:t>Дах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Основа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dirty="0" smtClean="0">
                <a:latin typeface="Times New Roman"/>
                <a:ea typeface="Calibri"/>
                <a:cs typeface="Times New Roman"/>
              </a:rPr>
              <a:t>Задня стінка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AutoNum type="arabicPeriod"/>
              <a:tabLst>
                <a:tab pos="113030" algn="l"/>
                <a:tab pos="1804670" algn="l"/>
              </a:tabLs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Гумова смуга  </a:t>
            </a: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    </a:t>
            </a:r>
            <a:endParaRPr lang="uk-UA" spc="30" dirty="0" smtClean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27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579296" cy="122413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13030" algn="l"/>
                <a:tab pos="1807210" algn="l"/>
              </a:tabLst>
            </a:pPr>
            <a:r>
              <a:rPr lang="uk-UA" sz="2800" b="1" spc="20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2800" b="1" spc="20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800" b="1" spc="20" dirty="0">
                <a:latin typeface="Times New Roman"/>
                <a:ea typeface="Calibri"/>
                <a:cs typeface="Times New Roman"/>
              </a:rPr>
              <a:t/>
            </a:r>
            <a:br>
              <a:rPr lang="uk-UA" sz="2800" b="1" spc="20" dirty="0">
                <a:latin typeface="Times New Roman"/>
                <a:ea typeface="Calibri"/>
                <a:cs typeface="Times New Roman"/>
              </a:rPr>
            </a:br>
            <a:r>
              <a:rPr lang="uk-UA" sz="2800" b="1" i="1" spc="2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Розміри штучної гніздівлі для певного виду птахів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</a:br>
            <a:r>
              <a:rPr lang="uk-UA" sz="2800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833469"/>
              </p:ext>
            </p:extLst>
          </p:nvPr>
        </p:nvGraphicFramePr>
        <p:xfrm>
          <a:off x="395535" y="1340768"/>
          <a:ext cx="8640961" cy="5500922"/>
        </p:xfrm>
        <a:graphic>
          <a:graphicData uri="http://schemas.openxmlformats.org/drawingml/2006/table">
            <a:tbl>
              <a:tblPr firstRow="1" firstCol="1" bandRow="1"/>
              <a:tblGrid>
                <a:gridCol w="16291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00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007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92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88173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301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Розмір основи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Глибина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Діаметр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Коментар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01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Горобець</a:t>
                      </a:r>
                      <a:r>
                        <a:rPr lang="ru-RU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5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хатній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15х15 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 см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3.5 см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01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Галка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20х20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 см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Потребує високої ізольованої позиції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01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Сич хатній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120х120см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Необхідна перегородка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затемнення отвору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44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Повзик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15х15 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3.5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44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Шпак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15х15 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5.5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301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Дятли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15х15 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Повісити високо на дереві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1158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Синиці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15х12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 см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см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Великі синиці можуть також заселяти більші за розміром гніздівлі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913" y="16224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9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1" y="0"/>
            <a:ext cx="9110329" cy="6832747"/>
          </a:xfrm>
        </p:spPr>
      </p:pic>
    </p:spTree>
    <p:extLst>
      <p:ext uri="{BB962C8B-B14F-4D97-AF65-F5344CB8AC3E}">
        <p14:creationId xmlns:p14="http://schemas.microsoft.com/office/powerpoint/2010/main" val="34345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1824" y="692697"/>
            <a:ext cx="7772400" cy="1497236"/>
          </a:xfrm>
        </p:spPr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0172" y="2710717"/>
            <a:ext cx="1368152" cy="16085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4.bp.blogspot.com/-u-Y_eG9eie8/Vw3jeYX90YI/AAAAAAAAA9Y/AONP3hBl3zckoN02T6etc-opkVREkB8EwCLcB/s1600/garmoni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0" y="1052736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92D050"/>
                </a:solidFill>
              </a:rPr>
              <a:t>Природа і ми</a:t>
            </a:r>
            <a:endParaRPr lang="uk-UA" sz="3200" b="1" dirty="0">
              <a:solidFill>
                <a:srgbClr val="92D050"/>
              </a:solidFill>
            </a:endParaRPr>
          </a:p>
        </p:txBody>
      </p:sp>
      <p:pic>
        <p:nvPicPr>
          <p:cNvPr id="6" name="музика для начал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34763.9375"/>
                  <p14:fade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0392" y="558924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043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23"/>
    </mc:Choice>
    <mc:Fallback xmlns="">
      <p:transition spd="slow" advTm="5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57118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204864"/>
            <a:ext cx="5855526" cy="4104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аставка прогноз погоди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7063.916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04450" y="4941168"/>
            <a:ext cx="6096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5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2"/>
    </mc:Choice>
    <mc:Fallback xmlns="">
      <p:transition spd="slow" advTm="1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Дослідження орнітологів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7000"/>
              </a:lnSpc>
              <a:buFont typeface="Calibri"/>
              <a:buChar char="-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Які птахи зимують у нашій місцевості, а які відлітають</a:t>
            </a:r>
            <a:endParaRPr lang="ru-RU" sz="24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buFont typeface="Calibri"/>
              <a:buChar char="-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Правила підгодовування птахів</a:t>
            </a:r>
            <a:endParaRPr lang="ru-RU" sz="24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buFont typeface="Calibri"/>
              <a:buChar char="-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Чим підгодовувати птахів</a:t>
            </a:r>
            <a:endParaRPr lang="ru-RU" sz="24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Calibri"/>
              <a:buChar char="-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Рекомендації 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3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4176464" cy="26168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2002"/>
            <a:ext cx="3672408" cy="25220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1" y="3789040"/>
            <a:ext cx="4036377" cy="2941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369" y="3789040"/>
            <a:ext cx="3528391" cy="2941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764" y="1797405"/>
            <a:ext cx="2573809" cy="28083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7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820" y="210454"/>
            <a:ext cx="3184019" cy="25202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27" y="4200053"/>
            <a:ext cx="3888431" cy="27783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673" y="4132385"/>
            <a:ext cx="4104456" cy="27256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620" y="133006"/>
            <a:ext cx="2681130" cy="2675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161" y="2564904"/>
            <a:ext cx="2764548" cy="27638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0454"/>
            <a:ext cx="3240360" cy="25202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51908" y="285489"/>
            <a:ext cx="1657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Лобода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6066293"/>
            <a:ext cx="1699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Кропива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41339" y="4509120"/>
            <a:ext cx="1212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Лопух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45343" y="5589240"/>
            <a:ext cx="20992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Кінський щавель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73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52128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b="1" dirty="0">
                <a:latin typeface="Times New Roman"/>
                <a:ea typeface="Calibri"/>
                <a:cs typeface="Times New Roman"/>
              </a:rPr>
              <a:t/>
            </a:r>
            <a:br>
              <a:rPr lang="uk-UA" b="1" dirty="0">
                <a:latin typeface="Times New Roman"/>
                <a:ea typeface="Calibri"/>
                <a:cs typeface="Times New Roman"/>
              </a:rPr>
            </a:br>
            <a:r>
              <a:rPr lang="uk-UA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uk-UA" b="1" dirty="0" smtClean="0">
                <a:latin typeface="Times New Roman"/>
                <a:ea typeface="Calibri"/>
                <a:cs typeface="Times New Roman"/>
              </a:rPr>
            </a:br>
            <a:r>
              <a:rPr lang="uk-UA" b="1" dirty="0">
                <a:latin typeface="Times New Roman"/>
                <a:ea typeface="Calibri"/>
                <a:cs typeface="Times New Roman"/>
              </a:rPr>
              <a:t/>
            </a:r>
            <a:br>
              <a:rPr lang="uk-UA" b="1" dirty="0">
                <a:latin typeface="Times New Roman"/>
                <a:ea typeface="Calibri"/>
                <a:cs typeface="Times New Roman"/>
              </a:rPr>
            </a:b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Правила підгодовування пташок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19" y="1600200"/>
            <a:ext cx="4400583" cy="34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4525963"/>
          </a:xfrm>
        </p:spPr>
        <p:txBody>
          <a:bodyPr>
            <a:normAutofit fontScale="77500" lnSpcReduction="20000"/>
          </a:bodyPr>
          <a:lstStyle/>
          <a:p>
            <a:pPr lvl="0">
              <a:lnSpc>
                <a:spcPct val="107000"/>
              </a:lnSpc>
              <a:buFont typeface="+mj-lt"/>
              <a:buAutoNum type="arabicPeriod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Підгодовувати  в одному і тому ж місці, бажано в один і той же час.</a:t>
            </a:r>
            <a:endParaRPr lang="ru-RU" sz="20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buFont typeface="+mj-lt"/>
              <a:buAutoNum type="arabicPeriod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Годувати пташок регулярно, щоденно. В морози їжа потрібна щоденно, щоб вижити.</a:t>
            </a:r>
            <a:endParaRPr lang="ru-RU" sz="20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buFont typeface="+mj-lt"/>
              <a:buAutoNum type="arabicPeriod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Корму класти небагато, саме для того, щоб підгодувати, підтримати у важкий для пташок час.</a:t>
            </a:r>
            <a:endParaRPr lang="ru-RU" sz="2000" b="1" dirty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Під час годування птахів не смітити, не залишати пакети, банки, коробки</a:t>
            </a:r>
            <a:endParaRPr lang="ru-RU" sz="2000" b="1" dirty="0"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67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50000"/>
              </a:lnSpc>
              <a:spcAft>
                <a:spcPts val="800"/>
              </a:spcAft>
            </a:pPr>
            <a:r>
              <a:rPr lang="uk-UA" b="1" spc="-5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spc="-5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b="1" spc="-5" dirty="0" smtClean="0">
                <a:effectLst/>
                <a:latin typeface="Times New Roman"/>
                <a:ea typeface="Calibri"/>
                <a:cs typeface="Times New Roman"/>
              </a:rPr>
              <a:t>Навіщо потрібні штучні гніздівлі?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76" y="1263944"/>
            <a:ext cx="4224469" cy="4824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00350"/>
            <a:ext cx="3882008" cy="2911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545" y="4266760"/>
            <a:ext cx="3882008" cy="2591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346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49966" cy="490066"/>
          </a:xfrm>
        </p:spPr>
        <p:txBody>
          <a:bodyPr>
            <a:normAutofit fontScale="90000"/>
          </a:bodyPr>
          <a:lstStyle/>
          <a:p>
            <a:pPr indent="450215" algn="l">
              <a:lnSpc>
                <a:spcPct val="150000"/>
              </a:lnSpc>
              <a:spcAft>
                <a:spcPts val="800"/>
              </a:spcAft>
            </a:pPr>
            <a:r>
              <a:rPr lang="uk-UA" b="1" spc="5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spc="5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b="1" spc="5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spc="5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3100" b="1" spc="5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Чи будуть птахи </a:t>
            </a:r>
            <a:r>
              <a:rPr lang="uk-UA" sz="3100" b="1" spc="-5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використовувати штучні гніздівлі? ??</a:t>
            </a:r>
            <a:r>
              <a:rPr lang="uk-UA" sz="3100" b="1" spc="-10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гніздівлі</a:t>
            </a:r>
            <a:r>
              <a:rPr lang="uk-UA" b="1" spc="-10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?</a:t>
            </a:r>
            <a:r>
              <a:rPr lang="ru-RU" sz="3600" dirty="0">
                <a:solidFill>
                  <a:srgbClr val="FFFF00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FFFF0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02" y="692696"/>
            <a:ext cx="2830830" cy="1995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441" y="692696"/>
            <a:ext cx="2810069" cy="187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63" y="745116"/>
            <a:ext cx="2709917" cy="189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5" y="3610490"/>
            <a:ext cx="2830830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4116" y="5329389"/>
            <a:ext cx="2254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Горобець польовий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745116"/>
            <a:ext cx="185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Синиця  велика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6650" y="699779"/>
            <a:ext cx="2049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Синиця блакитна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908720"/>
            <a:ext cx="1015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Повзик</a:t>
            </a:r>
            <a:r>
              <a:rPr lang="uk-UA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456" y="3529119"/>
            <a:ext cx="2892802" cy="2169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34301" y="3610490"/>
            <a:ext cx="192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Горобець хатній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422" y="2960379"/>
            <a:ext cx="2274401" cy="319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18944" y="30689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Шпак</a:t>
            </a:r>
            <a:r>
              <a:rPr lang="uk-UA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1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1"/>
            <a:ext cx="325817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225733"/>
            <a:ext cx="174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Мухоловка сіра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7325"/>
            <a:ext cx="3595952" cy="239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229732"/>
            <a:ext cx="173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Ластівка міська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3258177" cy="260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80608" y="4083749"/>
            <a:ext cx="1300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Вільшанка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872" y="3956891"/>
            <a:ext cx="3403792" cy="237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8" y="5939106"/>
            <a:ext cx="1237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Боривітер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09189"/>
            <a:ext cx="257175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 flipH="1">
            <a:off x="4067944" y="5373216"/>
            <a:ext cx="132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Сова сіра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0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08464"/>
            <a:ext cx="4495325" cy="33137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845" y="208464"/>
            <a:ext cx="4217643" cy="32205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845" y="3284984"/>
            <a:ext cx="4145635" cy="31909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5" y="3429000"/>
            <a:ext cx="4256628" cy="31683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аставка 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710.8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83589" y="5589240"/>
            <a:ext cx="479644" cy="47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Папка МАМЫ\лісництво\Новая папка\SAM_1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9036496" cy="62524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43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032" y="1280517"/>
            <a:ext cx="8712968" cy="5577483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Міжнародний день птахів – 1 квітня</a:t>
            </a:r>
          </a:p>
          <a:p>
            <a:endParaRPr lang="uk-UA" b="1" dirty="0" smtClean="0">
              <a:solidFill>
                <a:srgbClr val="0070C0"/>
              </a:solidFill>
            </a:endParaRP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День здоров'я  - 7 квітня</a:t>
            </a:r>
          </a:p>
          <a:p>
            <a:endParaRPr lang="uk-UA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b="1" dirty="0" smtClean="0">
                <a:solidFill>
                  <a:srgbClr val="5EEC5E"/>
                </a:solidFill>
              </a:rPr>
              <a:t>Всеукраїнський день довкілля  -16 квітня</a:t>
            </a:r>
          </a:p>
          <a:p>
            <a:endParaRPr lang="uk-UA" b="1" dirty="0" smtClean="0">
              <a:solidFill>
                <a:srgbClr val="00B050"/>
              </a:solidFill>
            </a:endParaRPr>
          </a:p>
          <a:p>
            <a:r>
              <a:rPr lang="uk-UA" b="1" dirty="0" smtClean="0">
                <a:solidFill>
                  <a:srgbClr val="008000"/>
                </a:solidFill>
              </a:rPr>
              <a:t>День Землі – 22 квітня</a:t>
            </a:r>
          </a:p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87212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Папка МАМЫ\лісництво\Новая папка\SAM_13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1" y="332656"/>
            <a:ext cx="8964489" cy="64087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29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4072298"/>
              </p:ext>
            </p:extLst>
          </p:nvPr>
        </p:nvGraphicFramePr>
        <p:xfrm>
          <a:off x="251520" y="2204864"/>
          <a:ext cx="8568951" cy="2159121"/>
        </p:xfrm>
        <a:graphic>
          <a:graphicData uri="http://schemas.openxmlformats.org/drawingml/2006/table">
            <a:tbl>
              <a:tblPr firstRow="1" firstCol="1" bandRow="1"/>
              <a:tblGrid>
                <a:gridCol w="2141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4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424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424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Кількість</a:t>
                      </a: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опитаних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Відпочивають</a:t>
                      </a: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у </a:t>
                      </a: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лісовій</a:t>
                      </a: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зоні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Парк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Інші</a:t>
                      </a: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spc="2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місця</a:t>
                      </a:r>
                      <a:r>
                        <a:rPr lang="ru-RU" sz="24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1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b="1" spc="2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b="1" spc="2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b="1" spc="2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spc="2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b="1" spc="2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51720" y="1277710"/>
            <a:ext cx="4968552" cy="5232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Результати опитування:</a:t>
            </a: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77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i="1" dirty="0">
                <a:solidFill>
                  <a:srgbClr val="00B0F0"/>
                </a:solidFill>
              </a:rPr>
              <a:t>Науковці – екологи</a:t>
            </a:r>
            <a:br>
              <a:rPr lang="uk-UA" sz="4000" b="1" i="1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908834"/>
            <a:ext cx="6264696" cy="5825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30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4"/>
    </mc:Choice>
    <mc:Fallback xmlns="">
      <p:transition spd="slow" advTm="1944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</a:rPr>
              <a:t>Дослідження рекреаційного навантаження на лісову зону 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1.Рекреаційне навантаження на визначеній ділянці лісництва.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2.Дослідження  деревостану.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3.Дослідження ґрунту.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4. Визначення  вмісту вологи в ґрунті.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5.Визначення повітря в ґрунті.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6. Визначення текстури ґрунту.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7. Кислотність ґрунту</a:t>
            </a: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31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accent5">
                    <a:lumMod val="75000"/>
                  </a:schemeClr>
                </a:solidFill>
              </a:rPr>
              <a:t>Ліси Дніпропетровщини 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20889"/>
            <a:ext cx="8507288" cy="3240360"/>
          </a:xfrm>
        </p:spPr>
        <p:txBody>
          <a:bodyPr/>
          <a:lstStyle/>
          <a:p>
            <a:r>
              <a:rPr lang="uk-UA" b="1" dirty="0" smtClean="0"/>
              <a:t>Лісистість складає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rgbClr val="FF0000"/>
                </a:solidFill>
              </a:rPr>
              <a:t>4.8%</a:t>
            </a:r>
            <a:r>
              <a:rPr lang="uk-UA" dirty="0" smtClean="0"/>
              <a:t> </a:t>
            </a:r>
            <a:r>
              <a:rPr lang="uk-UA" b="1" dirty="0" smtClean="0"/>
              <a:t>всієї площі області</a:t>
            </a:r>
          </a:p>
          <a:p>
            <a:r>
              <a:rPr lang="uk-UA" b="1" dirty="0" smtClean="0"/>
              <a:t>Повинна складати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rgbClr val="FF0000"/>
                </a:solidFill>
              </a:rPr>
              <a:t>10%</a:t>
            </a:r>
            <a:r>
              <a:rPr lang="uk-UA" dirty="0" smtClean="0"/>
              <a:t> </a:t>
            </a:r>
          </a:p>
          <a:p>
            <a:r>
              <a:rPr lang="uk-UA" b="1" dirty="0" smtClean="0"/>
              <a:t>Штучні насадження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rgbClr val="FF0000"/>
                </a:solidFill>
              </a:rPr>
              <a:t>80%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5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7014" y="404664"/>
            <a:ext cx="5467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</a:rPr>
              <a:t>Зміна якості насаджень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4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712969" cy="6552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76672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Зменшення повітропроникності ґрунту</a:t>
            </a:r>
          </a:p>
          <a:p>
            <a:r>
              <a:rPr lang="uk-UA" sz="3200" b="1" dirty="0" smtClean="0">
                <a:solidFill>
                  <a:srgbClr val="FFFF00"/>
                </a:solidFill>
              </a:rPr>
              <a:t> та рослинного покриву нижнього ярусу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B0F0"/>
                </a:solidFill>
              </a:rPr>
              <a:t>Рекреаційне навантаження: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Критичне і припустиме</a:t>
            </a:r>
          </a:p>
          <a:p>
            <a:endParaRPr lang="uk-UA" b="1" dirty="0" smtClean="0">
              <a:solidFill>
                <a:srgbClr val="FF0000"/>
              </a:solidFill>
            </a:endParaRPr>
          </a:p>
          <a:p>
            <a:r>
              <a:rPr lang="uk-UA" b="1" i="1" dirty="0" smtClean="0"/>
              <a:t>Якісна оцінка має таку градацію:</a:t>
            </a:r>
          </a:p>
          <a:p>
            <a:r>
              <a:rPr lang="uk-UA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низьке, середнє і високе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84976" cy="5976664"/>
          </a:xfrm>
        </p:spPr>
        <p:txBody>
          <a:bodyPr>
            <a:normAutofit fontScale="62500" lnSpcReduction="20000"/>
          </a:bodyPr>
          <a:lstStyle/>
          <a:p>
            <a:pPr indent="449580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Рекреаційне навантаження визначається за такою формулою:</a:t>
            </a:r>
          </a:p>
          <a:p>
            <a:pPr lvl="0" indent="449580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N </a:t>
            </a:r>
            <a:r>
              <a:rPr lang="uk-UA" sz="40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год</a:t>
            </a: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= D </a:t>
            </a:r>
            <a:r>
              <a:rPr lang="uk-UA" sz="40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год</a:t>
            </a: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* T,</a:t>
            </a:r>
            <a:endParaRPr lang="ru-RU" sz="4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uk-UA" sz="4000" b="1" dirty="0" smtClean="0">
                <a:latin typeface="Times New Roman"/>
                <a:ea typeface="Calibri"/>
                <a:cs typeface="Times New Roman"/>
              </a:rPr>
              <a:t>За якою </a:t>
            </a: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буде визначено середню чисельність рекреантів, які впливають на природний комплекс протягом години:</a:t>
            </a:r>
            <a:endParaRPr lang="ru-RU" sz="4000" b="1" dirty="0">
              <a:ea typeface="Calibri"/>
              <a:cs typeface="Times New Roman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де </a:t>
            </a: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N </a:t>
            </a:r>
            <a:r>
              <a:rPr lang="uk-UA" sz="4000" b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год</a:t>
            </a: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– рекреаційне навантаження за годину, </a:t>
            </a:r>
            <a:r>
              <a:rPr lang="uk-UA" sz="4000" b="1" dirty="0" err="1" smtClean="0">
                <a:effectLst/>
                <a:latin typeface="Times New Roman"/>
                <a:ea typeface="Calibri"/>
                <a:cs typeface="Times New Roman"/>
              </a:rPr>
              <a:t>люд.-</a:t>
            </a: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 год. / га;</a:t>
            </a:r>
            <a:endParaRPr lang="ru-RU" sz="4000" b="1" dirty="0">
              <a:ea typeface="Calibri"/>
              <a:cs typeface="Times New Roman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D </a:t>
            </a:r>
            <a:r>
              <a:rPr lang="uk-UA" sz="4000" b="1" dirty="0" err="1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год</a:t>
            </a: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– середня одночасна густота рекреантів впродовж години, люд. / га; </a:t>
            </a:r>
            <a:endParaRPr lang="ru-RU" sz="4000" b="1" dirty="0">
              <a:ea typeface="Calibri"/>
              <a:cs typeface="Times New Roman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uk-UA" sz="4000" b="1" dirty="0" smtClean="0">
                <a:effectLst/>
                <a:latin typeface="Times New Roman"/>
                <a:ea typeface="Calibri"/>
                <a:cs typeface="Times New Roman"/>
              </a:rPr>
              <a:t> – тривалість перебування рекреантів на об’єкті (одна година).</a:t>
            </a:r>
            <a:endParaRPr lang="ru-RU" sz="40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2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8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uk-UA" sz="4400" b="1" i="1" dirty="0" smtClean="0">
                <a:solidFill>
                  <a:srgbClr val="0070C0"/>
                </a:solidFill>
              </a:rPr>
              <a:t>Кореспонденти газети «5х5=25»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3732768" cy="493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28"/>
    </mc:Choice>
    <mc:Fallback xmlns="">
      <p:transition spd="slow" advTm="5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9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Т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абл.№1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6577177"/>
              </p:ext>
            </p:extLst>
          </p:nvPr>
        </p:nvGraphicFramePr>
        <p:xfrm>
          <a:off x="467544" y="2204863"/>
          <a:ext cx="8136903" cy="2926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123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12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123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589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Час дослідження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Кількість рекреантів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Середня густота рекреантів впродовж  15 хв.(люд./га)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12.00 – 12.15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45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11.25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20.5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26.25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144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8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effectLst/>
                <a:latin typeface="Times New Roman"/>
                <a:ea typeface="Times New Roman"/>
              </a:rPr>
              <a:t>Табл.№2</a:t>
            </a:r>
            <a:r>
              <a:rPr lang="ru-RU" sz="4000" b="1" i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000" b="1" i="1" dirty="0" smtClean="0">
                <a:effectLst/>
                <a:latin typeface="Times New Roman"/>
                <a:ea typeface="Times New Roman"/>
              </a:rPr>
            </a:br>
            <a:endParaRPr lang="ru-RU" sz="40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635227"/>
              </p:ext>
            </p:extLst>
          </p:nvPr>
        </p:nvGraphicFramePr>
        <p:xfrm>
          <a:off x="683568" y="1844824"/>
          <a:ext cx="7848873" cy="2926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162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162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162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149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Час дослідження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Кількість рекреантів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Середня густота рекреантів впродовж  15 хв. люд./га)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12.15 – 12.30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165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41.25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165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41.25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170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42.5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172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75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i="1" dirty="0" smtClean="0"/>
              <a:t>Табл.№3</a:t>
            </a:r>
            <a:endParaRPr lang="ru-RU" sz="40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2339786"/>
              </p:ext>
            </p:extLst>
          </p:nvPr>
        </p:nvGraphicFramePr>
        <p:xfrm>
          <a:off x="539551" y="1844824"/>
          <a:ext cx="8208912" cy="32632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363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84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Час дослідження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Кількість рекреантів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Середня густота рекреантів впродовж  15 хв. люд./га)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9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12.30 – 12.45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172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9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177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44.25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9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180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9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180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2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i="1" dirty="0" smtClean="0"/>
              <a:t>Табл.№4</a:t>
            </a:r>
            <a:endParaRPr lang="ru-RU" sz="40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4417838"/>
              </p:ext>
            </p:extLst>
          </p:nvPr>
        </p:nvGraphicFramePr>
        <p:xfrm>
          <a:off x="755577" y="2132857"/>
          <a:ext cx="7920879" cy="2926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40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02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402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Час дослідження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Кількість рекреантів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Середня густота рекреантів впродовж  15 хв. люд./га)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12.45 – 13.00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195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48.75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198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49.5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207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51.75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Times New Roman"/>
                        </a:rPr>
                        <a:t>211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Times New Roman"/>
                        </a:rPr>
                        <a:t>52.75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148478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txBody>
          <a:bodyPr>
            <a:normAutofit fontScale="90000"/>
          </a:bodyPr>
          <a:lstStyle/>
          <a:p>
            <a:pPr indent="0" algn="ctr">
              <a:lnSpc>
                <a:spcPct val="150000"/>
              </a:lnSpc>
              <a:buNone/>
            </a:pPr>
            <a:r>
              <a:rPr lang="uk-UA" sz="3600" i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Середня  чисельність рекреантів, які впливають на природний комплекс протягом години</a:t>
            </a:r>
            <a:r>
              <a:rPr lang="ru-RU" sz="3600" i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i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</a:br>
            <a:r>
              <a:rPr lang="uk-UA" sz="2700" i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N </a:t>
            </a:r>
            <a:r>
              <a:rPr lang="uk-UA" sz="2700" i="1" dirty="0" err="1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год</a:t>
            </a:r>
            <a:r>
              <a:rPr lang="uk-UA" sz="2700" i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= D </a:t>
            </a:r>
            <a:r>
              <a:rPr lang="uk-UA" sz="2700" i="1" dirty="0" err="1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год</a:t>
            </a:r>
            <a:r>
              <a:rPr lang="uk-UA" sz="2700" i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 * T</a:t>
            </a:r>
            <a:r>
              <a:rPr lang="ru-RU" sz="2700" i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700" i="1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uk-UA" sz="3100" dirty="0" smtClean="0">
                <a:effectLst/>
                <a:latin typeface="Times New Roman"/>
                <a:ea typeface="Times New Roman"/>
              </a:rPr>
              <a:t/>
            </a:r>
            <a:br>
              <a:rPr lang="uk-UA" sz="3100" dirty="0" smtClean="0">
                <a:effectLst/>
                <a:latin typeface="Times New Roman"/>
                <a:ea typeface="Times New Roman"/>
              </a:rPr>
            </a:br>
            <a:r>
              <a:rPr lang="uk-UA" sz="3100" dirty="0">
                <a:latin typeface="Times New Roman"/>
                <a:ea typeface="Times New Roman"/>
              </a:rPr>
              <a:t/>
            </a:r>
            <a:br>
              <a:rPr lang="uk-UA" sz="3100" dirty="0">
                <a:latin typeface="Times New Roman"/>
                <a:ea typeface="Times New Roman"/>
              </a:rPr>
            </a:br>
            <a:r>
              <a:rPr lang="uk-UA" sz="2700" dirty="0" smtClean="0">
                <a:effectLst/>
                <a:latin typeface="Times New Roman"/>
                <a:ea typeface="Times New Roman"/>
              </a:rPr>
              <a:t> </a:t>
            </a:r>
            <a:r>
              <a:rPr lang="ru-RU" sz="27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2700" dirty="0" smtClean="0">
                <a:effectLst/>
                <a:latin typeface="Times New Roman"/>
                <a:ea typeface="Times New Roman"/>
              </a:rPr>
            </a:br>
            <a:endParaRPr lang="ru-RU" sz="27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25548449"/>
              </p:ext>
            </p:extLst>
          </p:nvPr>
        </p:nvGraphicFramePr>
        <p:xfrm>
          <a:off x="827584" y="3429000"/>
          <a:ext cx="7776864" cy="27264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922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103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Час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>
                          <a:effectLst/>
                          <a:latin typeface="Times New Roman"/>
                          <a:ea typeface="Times New Roman"/>
                        </a:rPr>
                        <a:t>Середня кількість рекреантів</a:t>
                      </a:r>
                      <a:endParaRPr lang="ru-RU" sz="3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Середня густота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 err="1">
                          <a:effectLst/>
                          <a:latin typeface="Times New Roman"/>
                          <a:ea typeface="Times New Roman"/>
                        </a:rPr>
                        <a:t>люд.-</a:t>
                      </a: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 год. / га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3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>
                          <a:effectLst/>
                          <a:latin typeface="Times New Roman"/>
                          <a:ea typeface="Times New Roman"/>
                        </a:rPr>
                        <a:t>1 година</a:t>
                      </a:r>
                      <a:endParaRPr lang="ru-RU" sz="3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2494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Times New Roman"/>
                          <a:ea typeface="Times New Roman"/>
                        </a:rPr>
                        <a:t>41,6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09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74"/>
            <a:ext cx="3779912" cy="28349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69246"/>
            <a:ext cx="4158902" cy="30157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"/>
            <a:ext cx="3726854" cy="27942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0028"/>
            <a:ext cx="4139952" cy="3104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3777643" cy="26594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06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апка МАМЫ\фото\DSCN03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6108" y="5805264"/>
            <a:ext cx="48717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Прибирання сміття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3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815751" cy="743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5373216"/>
            <a:ext cx="39036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FFFF00"/>
                </a:solidFill>
              </a:rPr>
              <a:t>Гасіння пожежі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0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376" y="4293096"/>
            <a:ext cx="8147248" cy="10103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3" y="692696"/>
            <a:ext cx="8394104" cy="6021288"/>
          </a:xfrm>
        </p:spPr>
      </p:pic>
    </p:spTree>
    <p:extLst>
      <p:ext uri="{BB962C8B-B14F-4D97-AF65-F5344CB8AC3E}">
        <p14:creationId xmlns:p14="http://schemas.microsoft.com/office/powerpoint/2010/main" val="180357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25144"/>
            <a:ext cx="8229600" cy="1154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8517632" cy="5688632"/>
          </a:xfrm>
        </p:spPr>
      </p:pic>
    </p:spTree>
    <p:extLst>
      <p:ext uri="{BB962C8B-B14F-4D97-AF65-F5344CB8AC3E}">
        <p14:creationId xmlns:p14="http://schemas.microsoft.com/office/powerpoint/2010/main" val="387004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8" y="764704"/>
            <a:ext cx="6408711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8750" y="1687488"/>
            <a:ext cx="6817512" cy="48378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43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2"/>
    </mc:Choice>
    <mc:Fallback xmlns="">
      <p:transition spd="slow" advTm="1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6712"/>
            <a:ext cx="8363272" cy="6021288"/>
          </a:xfrm>
        </p:spPr>
      </p:pic>
    </p:spTree>
    <p:extLst>
      <p:ext uri="{BB962C8B-B14F-4D97-AF65-F5344CB8AC3E}">
        <p14:creationId xmlns:p14="http://schemas.microsoft.com/office/powerpoint/2010/main" val="9110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35163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6" y="883444"/>
            <a:ext cx="8345415" cy="5974556"/>
          </a:xfrm>
        </p:spPr>
      </p:pic>
    </p:spTree>
    <p:extLst>
      <p:ext uri="{BB962C8B-B14F-4D97-AF65-F5344CB8AC3E}">
        <p14:creationId xmlns:p14="http://schemas.microsoft.com/office/powerpoint/2010/main" val="18798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6512511" cy="1143000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</a:pPr>
            <a:r>
              <a:rPr lang="uk-UA" sz="4000" b="1" i="1" dirty="0">
                <a:solidFill>
                  <a:schemeClr val="accent1"/>
                </a:solidFill>
                <a:latin typeface="Times New Roman"/>
                <a:ea typeface="Calibri"/>
                <a:cs typeface="Times New Roman"/>
              </a:rPr>
              <a:t>Здоров’я – криниця сили</a:t>
            </a:r>
            <a:r>
              <a:rPr lang="ru-RU" sz="4000" b="1" i="1" dirty="0">
                <a:solidFill>
                  <a:schemeClr val="accent1"/>
                </a:solidFill>
                <a:ea typeface="Calibri"/>
                <a:cs typeface="Times New Roman"/>
              </a:rPr>
              <a:t/>
            </a:r>
            <a:br>
              <a:rPr lang="ru-RU" sz="4000" b="1" i="1" dirty="0">
                <a:solidFill>
                  <a:schemeClr val="accent1"/>
                </a:solidFill>
                <a:ea typeface="Calibri"/>
                <a:cs typeface="Times New Roman"/>
              </a:rPr>
            </a:br>
            <a:endParaRPr lang="uk-UA" sz="4000" i="1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https://im0-tub-ua.yandex.net/i?id=3c418735d24ed029915153a82fc56127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2476" y="1700809"/>
            <a:ext cx="4065083" cy="46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67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2"/>
    </mc:Choice>
    <mc:Fallback xmlns="">
      <p:transition spd="slow" advTm="2252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280920" cy="5400600"/>
          </a:xfrm>
          <a:effectLst/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  <a:t>Головним скарбом життя є здоров'я і щоб його зберегти, потрібно багато що знати</a:t>
            </a:r>
            <a:b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</a:br>
            <a: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  <a:t/>
            </a:r>
            <a:b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</a:br>
            <a: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  <a:t>				</a:t>
            </a:r>
            <a:r>
              <a:rPr lang="uk-UA" b="1" i="1" dirty="0" err="1" smtClean="0">
                <a:solidFill>
                  <a:srgbClr val="0070C0"/>
                </a:solidFill>
                <a:latin typeface="+mn-lt"/>
                <a:cs typeface="Gisha" pitchFamily="34" charset="-79"/>
              </a:rPr>
              <a:t>Авіцена</a:t>
            </a:r>
            <a:r>
              <a:rPr lang="uk-UA" b="1" i="1" dirty="0" smtClean="0">
                <a:solidFill>
                  <a:srgbClr val="0070C0"/>
                </a:solidFill>
                <a:latin typeface="+mn-lt"/>
                <a:cs typeface="Gisha" pitchFamily="34" charset="-79"/>
              </a:rPr>
              <a:t> </a:t>
            </a:r>
            <a:endParaRPr lang="ru-RU" b="1" i="1" dirty="0">
              <a:solidFill>
                <a:srgbClr val="0070C0"/>
              </a:solidFill>
              <a:latin typeface="+mn-lt"/>
              <a:cs typeface="Gisha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723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</a:rPr>
              <a:t>Здоров'я – криниця сили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image.jpgак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63888" y="2564904"/>
            <a:ext cx="2181225" cy="2181225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image.jpgр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412776"/>
            <a:ext cx="2181225" cy="218122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B w="152400" h="50800" prst="softRound"/>
          </a:sp3d>
        </p:spPr>
      </p:pic>
      <p:pic>
        <p:nvPicPr>
          <p:cNvPr id="6" name="Рисунок 5" descr="ак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1484784"/>
            <a:ext cx="2181225" cy="218122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здор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221088"/>
            <a:ext cx="2181225" cy="218122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ш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4293096"/>
            <a:ext cx="2181225" cy="218122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837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etnoxata.com.ua/image/catalog/stat2/21_03_16/a00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93404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mid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4896544" cy="3232484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5" name="Рисунок 4" descr="1392062475_zdorovoe-pitanie-principy-menyu-recepty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340768"/>
            <a:ext cx="3933056" cy="3933056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4" name="Содержимое 3" descr="022799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88640"/>
            <a:ext cx="4392488" cy="3294367"/>
          </a:xfrm>
          <a:scene3d>
            <a:camera prst="perspectiveRight"/>
            <a:lightRig rig="threePt" dir="t"/>
          </a:scene3d>
          <a:sp3d prstMaterial="flat"/>
        </p:spPr>
      </p:pic>
    </p:spTree>
    <p:extLst>
      <p:ext uri="{BB962C8B-B14F-4D97-AF65-F5344CB8AC3E}">
        <p14:creationId xmlns:p14="http://schemas.microsoft.com/office/powerpoint/2010/main" val="98730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ezhim-dn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568952" cy="6426714"/>
          </a:xfrm>
        </p:spPr>
      </p:pic>
    </p:spTree>
    <p:extLst>
      <p:ext uri="{BB962C8B-B14F-4D97-AF65-F5344CB8AC3E}">
        <p14:creationId xmlns:p14="http://schemas.microsoft.com/office/powerpoint/2010/main" val="177712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</a:rPr>
              <a:t>Режим дня</a:t>
            </a:r>
            <a:endParaRPr lang="ru-RU" b="1" i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14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5516405"/>
              </p:ext>
            </p:extLst>
          </p:nvPr>
        </p:nvGraphicFramePr>
        <p:xfrm>
          <a:off x="251520" y="188640"/>
          <a:ext cx="871296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228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b="1" i="1" dirty="0">
                <a:solidFill>
                  <a:srgbClr val="0070C0"/>
                </a:solidFill>
              </a:rPr>
              <a:t>Науковці – екологи</a:t>
            </a:r>
            <a:br>
              <a:rPr lang="uk-UA" b="1" i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490486"/>
            <a:ext cx="5256584" cy="48877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4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4"/>
    </mc:Choice>
    <mc:Fallback xmlns="">
      <p:transition spd="slow" advTm="1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1657073"/>
              </p:ext>
            </p:extLst>
          </p:nvPr>
        </p:nvGraphicFramePr>
        <p:xfrm>
          <a:off x="0" y="260648"/>
          <a:ext cx="91440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4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88a57a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2348880"/>
            <a:ext cx="3285715" cy="3943901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564763"/>
              </p:ext>
            </p:extLst>
          </p:nvPr>
        </p:nvGraphicFramePr>
        <p:xfrm>
          <a:off x="0" y="476672"/>
          <a:ext cx="8937835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78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Перевтома від навчальних занять </a:t>
            </a:r>
            <a:endParaRPr lang="ru-RU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488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</a:rPr>
              <a:t>Повноцінне харчування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Razdelnoe_pitanie_po_Sheltonu-_osnovi_i_tablica_pitaniya_Eveheal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700808"/>
            <a:ext cx="5760640" cy="4262874"/>
          </a:xfrm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8998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</a:rPr>
              <a:t>Режим харчування</a:t>
            </a:r>
            <a:endParaRPr lang="ru-RU" b="1" i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062162"/>
              </p:ext>
            </p:extLst>
          </p:nvPr>
        </p:nvGraphicFramePr>
        <p:xfrm>
          <a:off x="304800" y="1554162"/>
          <a:ext cx="8686800" cy="5187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5487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zdorove_harchuvannya_dlya_muzhchin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573016"/>
            <a:ext cx="4327459" cy="27363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013354"/>
              </p:ext>
            </p:extLst>
          </p:nvPr>
        </p:nvGraphicFramePr>
        <p:xfrm>
          <a:off x="-1" y="0"/>
          <a:ext cx="8971467" cy="6453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438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30306863_vector-children-sports-2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4941168"/>
            <a:ext cx="1298352" cy="17281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iл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797152"/>
            <a:ext cx="2512903" cy="186534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0070C0"/>
                </a:solidFill>
              </a:rPr>
              <a:t>Зайнятість у спортивних  гуртках</a:t>
            </a:r>
            <a:endParaRPr lang="ru-RU" b="1" i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268760"/>
          <a:ext cx="878497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 descr="iоmage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725144"/>
            <a:ext cx="1586967" cy="188741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27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26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923928" cy="2598966"/>
          </a:xfrm>
          <a:effectLst>
            <a:softEdge rad="127000"/>
          </a:effectLst>
        </p:spPr>
      </p:pic>
      <p:pic>
        <p:nvPicPr>
          <p:cNvPr id="5" name="Рисунок 4" descr="DSC_44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924944"/>
            <a:ext cx="2448272" cy="36964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DSC_45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0"/>
            <a:ext cx="3923928" cy="259896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DSC_55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2780928"/>
            <a:ext cx="2592288" cy="391384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FV2A2312 -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2780928"/>
            <a:ext cx="2592288" cy="38884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705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Rectified_Languages_of_Europe_map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8" cy="6858000"/>
          </a:xfrm>
        </p:spPr>
      </p:pic>
      <p:sp>
        <p:nvSpPr>
          <p:cNvPr id="9" name="4-конечная звезда 8"/>
          <p:cNvSpPr/>
          <p:nvPr/>
        </p:nvSpPr>
        <p:spPr>
          <a:xfrm>
            <a:off x="7596336" y="5445224"/>
            <a:ext cx="576064" cy="576064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5364088" y="5157192"/>
            <a:ext cx="324544" cy="360040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5076056" y="4149080"/>
            <a:ext cx="324544" cy="360040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3923928" y="3212976"/>
            <a:ext cx="432048" cy="432048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5436096" y="4437112"/>
            <a:ext cx="360040" cy="360040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5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404664"/>
            <a:ext cx="5544616" cy="6198462"/>
          </a:xfrm>
          <a:prstGeom prst="rect">
            <a:avLst/>
          </a:prstGeom>
          <a:ln>
            <a:noFill/>
          </a:ln>
          <a:effectLst>
            <a:glow rad="101600">
              <a:schemeClr val="bg2">
                <a:lumMod val="75000"/>
                <a:alpha val="60000"/>
              </a:schemeClr>
            </a:glo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03297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21" y="404664"/>
            <a:ext cx="76819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912767" cy="55072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85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1"/>
    </mc:Choice>
    <mc:Fallback xmlns="">
      <p:transition spd="slow" advTm="2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uk-UA" sz="3200" b="1" i="1" dirty="0">
                <a:solidFill>
                  <a:srgbClr val="FF0000"/>
                </a:solidFill>
              </a:rPr>
              <a:t>Під час відпочинку у лісовій зоні </a:t>
            </a:r>
            <a:r>
              <a:rPr lang="uk-UA" sz="3200" b="1" i="1" dirty="0" smtClean="0">
                <a:solidFill>
                  <a:srgbClr val="FF0000"/>
                </a:solidFill>
              </a:rPr>
              <a:t>пам'ятайте  про </a:t>
            </a:r>
            <a:r>
              <a:rPr lang="uk-UA" sz="3200" b="1" i="1" dirty="0">
                <a:solidFill>
                  <a:srgbClr val="FF0000"/>
                </a:solidFill>
              </a:rPr>
              <a:t>наших друзів </a:t>
            </a:r>
            <a:r>
              <a:rPr lang="uk-UA" sz="3200" b="1" i="1" dirty="0" smtClean="0">
                <a:solidFill>
                  <a:srgbClr val="FF0000"/>
                </a:solidFill>
              </a:rPr>
              <a:t>птахів</a:t>
            </a:r>
          </a:p>
          <a:p>
            <a:r>
              <a:rPr lang="uk-UA" sz="3200" b="1" i="1" dirty="0" smtClean="0">
                <a:solidFill>
                  <a:srgbClr val="FF0000"/>
                </a:solidFill>
              </a:rPr>
              <a:t>Не порушуйте тишу</a:t>
            </a:r>
          </a:p>
          <a:p>
            <a:r>
              <a:rPr lang="uk-UA" sz="3200" b="1" i="1" dirty="0" smtClean="0">
                <a:solidFill>
                  <a:srgbClr val="FF0000"/>
                </a:solidFill>
              </a:rPr>
              <a:t>Дбайте про красу зеленого вбрання</a:t>
            </a:r>
          </a:p>
          <a:p>
            <a:r>
              <a:rPr lang="uk-UA" sz="3200" b="1" i="1" dirty="0" smtClean="0">
                <a:solidFill>
                  <a:srgbClr val="FF0000"/>
                </a:solidFill>
              </a:rPr>
              <a:t>Не залишайте сміття, адже ми сюди повернемося</a:t>
            </a:r>
          </a:p>
          <a:p>
            <a:r>
              <a:rPr lang="uk-UA" sz="3200" b="1" i="1" dirty="0" smtClean="0">
                <a:solidFill>
                  <a:srgbClr val="FF0000"/>
                </a:solidFill>
              </a:rPr>
              <a:t>Не залишайте багаття</a:t>
            </a:r>
          </a:p>
          <a:p>
            <a:r>
              <a:rPr lang="uk-UA" sz="3200" b="1" i="1" dirty="0" smtClean="0">
                <a:solidFill>
                  <a:srgbClr val="FF0000"/>
                </a:solidFill>
              </a:rPr>
              <a:t>І не забувайте дбати про своє здоров'я та довкілля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49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ліп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5575.3296"/>
                </p14:media>
              </p:ext>
            </p:extLst>
          </p:nvPr>
        </p:nvPicPr>
        <p:blipFill rotWithShape="1">
          <a:blip r:embed="rId5"/>
          <a:srcRect l="2049" r="-2049"/>
          <a:stretch>
            <a:fillRect/>
          </a:stretch>
        </p:blipFill>
        <p:spPr>
          <a:xfrm>
            <a:off x="180600" y="332656"/>
            <a:ext cx="8963399" cy="5760640"/>
          </a:xfr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4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6470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i="1" dirty="0" smtClean="0">
                <a:solidFill>
                  <a:schemeClr val="bg2">
                    <a:lumMod val="50000"/>
                  </a:schemeClr>
                </a:solidFill>
              </a:rPr>
              <a:t>До нових зустрічей в ефірі!</a:t>
            </a:r>
            <a:endParaRPr lang="uk-UA" sz="6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21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Ми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всі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несемося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вдалину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на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одній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і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тій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же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планеті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- ми </a:t>
            </a:r>
            <a:r>
              <a:rPr lang="ru-RU" sz="2400" b="1" u="sng" dirty="0" err="1">
                <a:solidFill>
                  <a:srgbClr val="FF0000"/>
                </a:solidFill>
                <a:latin typeface="Arial" panose="020B0604020202020204" pitchFamily="34" charset="0"/>
              </a:rPr>
              <a:t>екіпаж</a:t>
            </a:r>
            <a:r>
              <a:rPr lang="ru-RU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 одного корабля</a:t>
            </a:r>
            <a:r>
              <a:rPr lang="ru-RU" sz="2400" b="1" dirty="0">
                <a:solidFill>
                  <a:srgbClr val="444444"/>
                </a:solidFill>
                <a:latin typeface="Arial" panose="020B0604020202020204" pitchFamily="34" charset="0"/>
              </a:rPr>
              <a:t>.</a:t>
            </a:r>
          </a:p>
          <a:p>
            <a:pPr algn="r"/>
            <a:r>
              <a:rPr lang="ru-RU" sz="2400" b="1" i="1" dirty="0">
                <a:solidFill>
                  <a:srgbClr val="444444"/>
                </a:solidFill>
                <a:latin typeface="Arial" panose="020B0604020202020204" pitchFamily="34" charset="0"/>
              </a:rPr>
              <a:t>Антуан де </a:t>
            </a:r>
            <a:r>
              <a:rPr lang="ru-RU" sz="2400" b="1" i="1" dirty="0" err="1" smtClean="0">
                <a:solidFill>
                  <a:srgbClr val="444444"/>
                </a:solidFill>
                <a:latin typeface="Arial" panose="020B0604020202020204" pitchFamily="34" charset="0"/>
              </a:rPr>
              <a:t>Сент-Екзюпері</a:t>
            </a:r>
            <a:endParaRPr lang="ru-RU" sz="2400" b="1" i="0" dirty="0">
              <a:solidFill>
                <a:srgbClr val="4444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581128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u="sng" dirty="0">
                <a:solidFill>
                  <a:srgbClr val="0070C0"/>
                </a:solidFill>
                <a:latin typeface="Arial" panose="020B0604020202020204" pitchFamily="34" charset="0"/>
              </a:rPr>
              <a:t>Природа - </a:t>
            </a:r>
            <a:r>
              <a:rPr lang="ru-RU" sz="2400" b="1" u="sng" dirty="0" err="1">
                <a:solidFill>
                  <a:srgbClr val="0070C0"/>
                </a:solidFill>
                <a:latin typeface="Arial" panose="020B0604020202020204" pitchFamily="34" charset="0"/>
              </a:rPr>
              <a:t>будинок</a:t>
            </a:r>
            <a:r>
              <a:rPr lang="ru-RU" sz="2400" b="1" u="sng" dirty="0">
                <a:solidFill>
                  <a:srgbClr val="0070C0"/>
                </a:solidFill>
                <a:latin typeface="Arial" panose="020B0604020202020204" pitchFamily="34" charset="0"/>
              </a:rPr>
              <a:t>, в </a:t>
            </a:r>
            <a:r>
              <a:rPr lang="ru-RU" sz="2400" b="1" u="sng" dirty="0" err="1">
                <a:solidFill>
                  <a:srgbClr val="0070C0"/>
                </a:solidFill>
                <a:latin typeface="Arial" panose="020B0604020202020204" pitchFamily="34" charset="0"/>
              </a:rPr>
              <a:t>якому</a:t>
            </a:r>
            <a:r>
              <a:rPr lang="ru-RU" sz="2400" b="1" u="sng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70C0"/>
                </a:solidFill>
                <a:latin typeface="Arial" panose="020B0604020202020204" pitchFamily="34" charset="0"/>
              </a:rPr>
              <a:t>живе</a:t>
            </a:r>
            <a:r>
              <a:rPr lang="ru-RU" sz="2400" b="1" u="sng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70C0"/>
                </a:solidFill>
                <a:latin typeface="Arial" panose="020B0604020202020204" pitchFamily="34" charset="0"/>
              </a:rPr>
              <a:t>людина</a:t>
            </a:r>
            <a:r>
              <a:rPr lang="ru-RU" sz="2400" b="1" u="sng" dirty="0">
                <a:solidFill>
                  <a:srgbClr val="0070C0"/>
                </a:solidFill>
                <a:latin typeface="Arial" panose="020B0604020202020204" pitchFamily="34" charset="0"/>
              </a:rPr>
              <a:t>.</a:t>
            </a:r>
          </a:p>
          <a:p>
            <a:pPr algn="r"/>
            <a:r>
              <a:rPr lang="ru-RU" sz="2400" b="1" i="1" dirty="0" err="1">
                <a:solidFill>
                  <a:srgbClr val="444444"/>
                </a:solidFill>
                <a:latin typeface="Arial" panose="020B0604020202020204" pitchFamily="34" charset="0"/>
              </a:rPr>
              <a:t>Дмитро</a:t>
            </a:r>
            <a:r>
              <a:rPr lang="ru-RU" sz="2400" b="1" i="1" dirty="0">
                <a:solidFill>
                  <a:srgbClr val="444444"/>
                </a:solidFill>
                <a:latin typeface="Arial" panose="020B0604020202020204" pitchFamily="34" charset="0"/>
              </a:rPr>
              <a:t> Лихачов</a:t>
            </a:r>
            <a:endParaRPr lang="ru-RU" sz="2400" b="1" i="0" dirty="0">
              <a:solidFill>
                <a:srgbClr val="4444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08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У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людини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цілком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достатньо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об'єктивних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причин,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щоб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прагнути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до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збереження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дикої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природи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. Але,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зрештою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, природу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може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врятувати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тільки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її</a:t>
            </a:r>
            <a:r>
              <a:rPr lang="ru-RU" sz="2400" b="1" u="sng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2400" b="1" u="sng" dirty="0" err="1">
                <a:solidFill>
                  <a:srgbClr val="00B050"/>
                </a:solidFill>
                <a:latin typeface="Arial" panose="020B0604020202020204" pitchFamily="34" charset="0"/>
              </a:rPr>
              <a:t>любов</a:t>
            </a:r>
            <a:r>
              <a:rPr lang="ru-RU" sz="2400" u="sng" dirty="0">
                <a:solidFill>
                  <a:srgbClr val="444444"/>
                </a:solidFill>
                <a:latin typeface="Arial" panose="020B0604020202020204" pitchFamily="34" charset="0"/>
              </a:rPr>
              <a:t>.</a:t>
            </a:r>
          </a:p>
          <a:p>
            <a:pPr algn="r"/>
            <a:r>
              <a:rPr lang="ru-RU" sz="2400" b="1" i="1" dirty="0">
                <a:solidFill>
                  <a:srgbClr val="444444"/>
                </a:solidFill>
                <a:latin typeface="Arial" panose="020B0604020202020204" pitchFamily="34" charset="0"/>
              </a:rPr>
              <a:t>Жан </a:t>
            </a:r>
            <a:r>
              <a:rPr lang="ru-RU" sz="2400" b="1" i="1" dirty="0" err="1">
                <a:solidFill>
                  <a:srgbClr val="444444"/>
                </a:solidFill>
                <a:latin typeface="Arial" panose="020B0604020202020204" pitchFamily="34" charset="0"/>
              </a:rPr>
              <a:t>Дорст</a:t>
            </a:r>
            <a:endParaRPr lang="ru-RU" sz="2400" b="0" i="0" dirty="0">
              <a:solidFill>
                <a:srgbClr val="44444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75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62"/>
    </mc:Choice>
    <mc:Fallback xmlns="">
      <p:transition spd="slow" advTm="16362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697" y="155788"/>
            <a:ext cx="8229600" cy="749089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uk-UA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527976" cy="6048672"/>
          </a:xfrm>
        </p:spPr>
        <p:txBody>
          <a:bodyPr/>
          <a:lstStyle/>
          <a:p>
            <a:pPr marL="0" lvl="0" indent="0">
              <a:lnSpc>
                <a:spcPct val="107000"/>
              </a:lnSpc>
              <a:buNone/>
            </a:pPr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                  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412776"/>
            <a:ext cx="6584648" cy="53247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95736" y="764704"/>
            <a:ext cx="3716530" cy="583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07000"/>
              </a:lnSpc>
              <a:spcBef>
                <a:spcPct val="20000"/>
              </a:spcBef>
            </a:pPr>
            <a:r>
              <a:rPr lang="uk-UA" sz="3200" b="1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Птахи – наші друзі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90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7"/>
    </mc:Choice>
    <mc:Fallback xmlns="">
      <p:transition spd="slow" advTm="7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.6|1.2"/>
</p:tagLst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і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Офіс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Офіс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Офі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Офіс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Офіс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1318</TotalTime>
  <Words>743</Words>
  <Application>Microsoft Office PowerPoint</Application>
  <PresentationFormat>Экран (4:3)</PresentationFormat>
  <Paragraphs>237</Paragraphs>
  <Slides>72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72</vt:i4>
      </vt:variant>
    </vt:vector>
  </HeadingPairs>
  <TitlesOfParts>
    <vt:vector size="82" baseType="lpstr">
      <vt:lpstr>Воздушный поток</vt:lpstr>
      <vt:lpstr>Апекс</vt:lpstr>
      <vt:lpstr>1_Апекс</vt:lpstr>
      <vt:lpstr>2_Апекс</vt:lpstr>
      <vt:lpstr>3_Апекс</vt:lpstr>
      <vt:lpstr>4_Апекс</vt:lpstr>
      <vt:lpstr>Поток</vt:lpstr>
      <vt:lpstr>1_Воздушный поток</vt:lpstr>
      <vt:lpstr>Волна</vt:lpstr>
      <vt:lpstr>Трек</vt:lpstr>
      <vt:lpstr>Презентация PowerPoint</vt:lpstr>
      <vt:lpstr> </vt:lpstr>
      <vt:lpstr>Презентация PowerPoint</vt:lpstr>
      <vt:lpstr>Кореспонденти газети «5х5=25»</vt:lpstr>
      <vt:lpstr>Презентация PowerPoint</vt:lpstr>
      <vt:lpstr>Науковці – екологи </vt:lpstr>
      <vt:lpstr>Презентация PowerPoint</vt:lpstr>
      <vt:lpstr>Презентация PowerPoint</vt:lpstr>
      <vt:lpstr> </vt:lpstr>
      <vt:lpstr>  Екологічні проблеми лісової зони лівобережжя </vt:lpstr>
      <vt:lpstr>Здоров’я – криниця сили </vt:lpstr>
      <vt:lpstr>Птахи - божі створіння</vt:lpstr>
      <vt:lpstr>Результати акції «Годівничка» учні 3-7 класів (13 класів) </vt:lpstr>
      <vt:lpstr>Результати   акції «Будиночок  для птахів»  Учні 3-7 класів(13 класів) </vt:lpstr>
      <vt:lpstr>Презентация PowerPoint</vt:lpstr>
      <vt:lpstr>Презентация PowerPoint</vt:lpstr>
      <vt:lpstr> Чи важко зробити штучну гніздівлю? </vt:lpstr>
      <vt:lpstr>  Розміри штучної гніздівлі для певного виду птахів   </vt:lpstr>
      <vt:lpstr>Презентация PowerPoint</vt:lpstr>
      <vt:lpstr>Презентация PowerPoint</vt:lpstr>
      <vt:lpstr>Дослідження орнітологів</vt:lpstr>
      <vt:lpstr>Презентация PowerPoint</vt:lpstr>
      <vt:lpstr>Презентация PowerPoint</vt:lpstr>
      <vt:lpstr>     Правила підгодовування пташок </vt:lpstr>
      <vt:lpstr> Навіщо потрібні штучні гніздівлі? </vt:lpstr>
      <vt:lpstr>  Чи будуть птахи використовувати штучні гніздівлі? ??гніздівлі?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Науковці – екологи </vt:lpstr>
      <vt:lpstr>Дослідження рекреаційного навантаження на лісову зону </vt:lpstr>
      <vt:lpstr>Ліси Дніпропетровщини </vt:lpstr>
      <vt:lpstr>Презентация PowerPoint</vt:lpstr>
      <vt:lpstr>Презентация PowerPoint</vt:lpstr>
      <vt:lpstr>Рекреаційне навантаження:</vt:lpstr>
      <vt:lpstr>Презентация PowerPoint</vt:lpstr>
      <vt:lpstr>Презентация PowerPoint</vt:lpstr>
      <vt:lpstr> Табл.№1</vt:lpstr>
      <vt:lpstr>Табл.№2 </vt:lpstr>
      <vt:lpstr>Табл.№3</vt:lpstr>
      <vt:lpstr>Табл.№4</vt:lpstr>
      <vt:lpstr>Середня  чисельність рекреантів, які впливають на природний комплекс протягом години N год = D год * T 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Здоров’я – криниця сили </vt:lpstr>
      <vt:lpstr>Головним скарбом життя є здоров'я і щоб його зберегти, потрібно багато що знати      Авіцена </vt:lpstr>
      <vt:lpstr>Здоров'я – криниця сили</vt:lpstr>
      <vt:lpstr>Презентация PowerPoint</vt:lpstr>
      <vt:lpstr>Презентация PowerPoint</vt:lpstr>
      <vt:lpstr>Презентация PowerPoint</vt:lpstr>
      <vt:lpstr>Режим дня</vt:lpstr>
      <vt:lpstr>Презентация PowerPoint</vt:lpstr>
      <vt:lpstr>Презентация PowerPoint</vt:lpstr>
      <vt:lpstr>Презентация PowerPoint</vt:lpstr>
      <vt:lpstr>Перевтома від навчальних занять </vt:lpstr>
      <vt:lpstr>Повноцінне харчування</vt:lpstr>
      <vt:lpstr>Режим харчування</vt:lpstr>
      <vt:lpstr>Презентация PowerPoint</vt:lpstr>
      <vt:lpstr>Зайнятість у спортивних  гуртках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і ми</dc:title>
  <dc:creator>Admin</dc:creator>
  <cp:lastModifiedBy>Сергей</cp:lastModifiedBy>
  <cp:revision>92</cp:revision>
  <dcterms:created xsi:type="dcterms:W3CDTF">2017-03-15T17:14:27Z</dcterms:created>
  <dcterms:modified xsi:type="dcterms:W3CDTF">2018-03-06T16:37:04Z</dcterms:modified>
</cp:coreProperties>
</file>