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75" r:id="rId2"/>
  </p:sldMasterIdLst>
  <p:notesMasterIdLst>
    <p:notesMasterId r:id="rId65"/>
  </p:notesMasterIdLst>
  <p:sldIdLst>
    <p:sldId id="32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7" r:id="rId60"/>
    <p:sldId id="313" r:id="rId61"/>
    <p:sldId id="314" r:id="rId62"/>
    <p:sldId id="315" r:id="rId63"/>
    <p:sldId id="316" r:id="rId6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6633"/>
    <a:srgbClr val="FFFFFF"/>
    <a:srgbClr val="DCE6F2"/>
    <a:srgbClr val="9900CC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5255" autoAdjust="0"/>
  </p:normalViewPr>
  <p:slideViewPr>
    <p:cSldViewPr>
      <p:cViewPr varScale="1">
        <p:scale>
          <a:sx n="71" d="100"/>
          <a:sy n="71" d="100"/>
        </p:scale>
        <p:origin x="-4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F8651B3-6755-4026-B4A3-D1AF09C38BB3}" type="datetimeFigureOut">
              <a:rPr lang="ru-RU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9B0D0AB-B8F4-44B7-81AC-54DFFEA7CE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6816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83961E3-9E23-4DFE-BC49-6AF5E6B61FE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27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3F85B0B-DC7B-403A-82FE-25E1AE03AB9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17FD1E-4BE4-43F4-AA11-CA21F2357FB6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55BF662-82F7-48E4-A153-442A02342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2DD6D7-0774-4AFB-8E40-D917EF1B4FA5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765984-0697-483E-B74C-ED4BC1CD08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831B10-A3D9-43FA-9AF8-4FDE0EAB4AC7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422811-33D5-4D78-BEC4-C32687AD45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C5CB2-A8A8-4982-87D5-955491268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17FD1E-4BE4-43F4-AA11-CA21F2357FB6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5BF662-82F7-48E4-A153-442A02342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D2B90F-20FF-41BD-94CF-EF3EBD0BDF5E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AC2C08-E922-4BB6-8025-57D0BD0293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3BD454-8531-4A98-B3E7-F63AF99E9111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A94CA5-1E66-49B8-9A0A-2DD683DE67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EB3F2A-881A-401B-A9B7-FFE69104B5E7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89D33D-3A7D-4DDD-BD4A-ACD14C62DE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BFCE2C-3217-4177-B4C4-1D5E3CE6BBF6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7F9C9C-B9F2-414D-8E10-FFBA1C6B28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606127-5185-4893-BDCA-464AF42930A3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4AE71B-062B-4AAC-B036-300408993C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1B8B03-56F8-475A-998F-98AECF8BD7D3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94E5D-B175-4343-9BF0-9E433BB559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47D2B90F-20FF-41BD-94CF-EF3EBD0BDF5E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BAC2C08-E922-4BB6-8025-57D0BD0293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1E68DA-19BF-47EB-BC21-C3591F313172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1E1A3F-766E-42C9-A902-4102124473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9D2454-2AF6-4FFA-B0EE-1B8027F93C55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C79FAB-30AB-4A3D-A84C-BC02990E14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2DD6D7-0774-4AFB-8E40-D917EF1B4FA5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765984-0697-483E-B74C-ED4BC1CD08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831B10-A3D9-43FA-9AF8-4FDE0EAB4AC7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422811-33D5-4D78-BEC4-C32687AD45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C5CB2-A8A8-4982-87D5-955491268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3BD454-8531-4A98-B3E7-F63AF99E9111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A94CA5-1E66-49B8-9A0A-2DD683DE67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EB3F2A-881A-401B-A9B7-FFE69104B5E7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89D33D-3A7D-4DDD-BD4A-ACD14C62DE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7F9C9C-B9F2-414D-8E10-FFBA1C6B28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BFCE2C-3217-4177-B4C4-1D5E3CE6BBF6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606127-5185-4893-BDCA-464AF42930A3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4AE71B-062B-4AAC-B036-300408993C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1B8B03-56F8-475A-998F-98AECF8BD7D3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94E5D-B175-4343-9BF0-9E433BB559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791E68DA-19BF-47EB-BC21-C3591F313172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11E1A3F-766E-42C9-A902-4102124473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9D2454-2AF6-4FFA-B0EE-1B8027F93C55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7C79FAB-30AB-4A3D-A84C-BC02990E14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62FB5A7-268B-46F4-99A0-1734D8AF5CF6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029A22D-D845-499C-BEB8-B70CF78168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562FB5A7-268B-46F4-99A0-1734D8AF5CF6}" type="datetimeFigureOut">
              <a:rPr lang="ru-RU" smtClean="0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6029A22D-D845-499C-BEB8-B70CF78168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gif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gif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gif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6.xml"/><Relationship Id="rId18" Type="http://schemas.openxmlformats.org/officeDocument/2006/relationships/slide" Target="slide26.xml"/><Relationship Id="rId26" Type="http://schemas.openxmlformats.org/officeDocument/2006/relationships/image" Target="../media/image9.jpeg"/><Relationship Id="rId3" Type="http://schemas.openxmlformats.org/officeDocument/2006/relationships/slide" Target="slide3.xml"/><Relationship Id="rId21" Type="http://schemas.openxmlformats.org/officeDocument/2006/relationships/slide" Target="slide33.xml"/><Relationship Id="rId34" Type="http://schemas.openxmlformats.org/officeDocument/2006/relationships/slide" Target="slide54.xml"/><Relationship Id="rId7" Type="http://schemas.openxmlformats.org/officeDocument/2006/relationships/slide" Target="slide6.xml"/><Relationship Id="rId12" Type="http://schemas.openxmlformats.org/officeDocument/2006/relationships/slide" Target="slide15.xml"/><Relationship Id="rId17" Type="http://schemas.openxmlformats.org/officeDocument/2006/relationships/slide" Target="slide25.xml"/><Relationship Id="rId25" Type="http://schemas.openxmlformats.org/officeDocument/2006/relationships/slide" Target="slide37.xml"/><Relationship Id="rId33" Type="http://schemas.openxmlformats.org/officeDocument/2006/relationships/slide" Target="slide53.xml"/><Relationship Id="rId38" Type="http://schemas.openxmlformats.org/officeDocument/2006/relationships/image" Target="../media/image11.png"/><Relationship Id="rId2" Type="http://schemas.openxmlformats.org/officeDocument/2006/relationships/image" Target="../media/image5.jpeg"/><Relationship Id="rId16" Type="http://schemas.openxmlformats.org/officeDocument/2006/relationships/slide" Target="slide24.xml"/><Relationship Id="rId20" Type="http://schemas.openxmlformats.org/officeDocument/2006/relationships/image" Target="../media/image8.jpeg"/><Relationship Id="rId29" Type="http://schemas.openxmlformats.org/officeDocument/2006/relationships/slide" Target="slide45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5.xml"/><Relationship Id="rId11" Type="http://schemas.openxmlformats.org/officeDocument/2006/relationships/slide" Target="slide14.xml"/><Relationship Id="rId24" Type="http://schemas.openxmlformats.org/officeDocument/2006/relationships/slide" Target="slide36.xml"/><Relationship Id="rId32" Type="http://schemas.openxmlformats.org/officeDocument/2006/relationships/image" Target="../media/image10.jpeg"/><Relationship Id="rId37" Type="http://schemas.openxmlformats.org/officeDocument/2006/relationships/slide" Target="slide57.xml"/><Relationship Id="rId5" Type="http://schemas.openxmlformats.org/officeDocument/2006/relationships/slide" Target="slide4.xml"/><Relationship Id="rId15" Type="http://schemas.openxmlformats.org/officeDocument/2006/relationships/slide" Target="slide23.xml"/><Relationship Id="rId23" Type="http://schemas.openxmlformats.org/officeDocument/2006/relationships/slide" Target="slide35.xml"/><Relationship Id="rId28" Type="http://schemas.openxmlformats.org/officeDocument/2006/relationships/slide" Target="slide44.xml"/><Relationship Id="rId36" Type="http://schemas.openxmlformats.org/officeDocument/2006/relationships/slide" Target="slide56.xml"/><Relationship Id="rId10" Type="http://schemas.openxmlformats.org/officeDocument/2006/relationships/slide" Target="slide13.xml"/><Relationship Id="rId19" Type="http://schemas.openxmlformats.org/officeDocument/2006/relationships/slide" Target="slide27.xml"/><Relationship Id="rId31" Type="http://schemas.openxmlformats.org/officeDocument/2006/relationships/slide" Target="slide47.xml"/><Relationship Id="rId4" Type="http://schemas.openxmlformats.org/officeDocument/2006/relationships/image" Target="../media/image6.jpeg"/><Relationship Id="rId9" Type="http://schemas.openxmlformats.org/officeDocument/2006/relationships/image" Target="../media/image7.jpeg"/><Relationship Id="rId14" Type="http://schemas.openxmlformats.org/officeDocument/2006/relationships/slide" Target="slide17.xml"/><Relationship Id="rId22" Type="http://schemas.openxmlformats.org/officeDocument/2006/relationships/slide" Target="slide34.xml"/><Relationship Id="rId27" Type="http://schemas.openxmlformats.org/officeDocument/2006/relationships/slide" Target="slide43.xml"/><Relationship Id="rId30" Type="http://schemas.openxmlformats.org/officeDocument/2006/relationships/slide" Target="slide46.xml"/><Relationship Id="rId35" Type="http://schemas.openxmlformats.org/officeDocument/2006/relationships/slide" Target="slide5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gif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slide" Target="slide32.xml"/><Relationship Id="rId4" Type="http://schemas.openxmlformats.org/officeDocument/2006/relationships/image" Target="../media/image34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4%D0%B0%D0%B9%D0%BB:%D0%A0%D1%83%D0%B8%D0%BD%D1%8B_%D0%A5%D0%B5%D1%80%D1%81%D0%BE%D0%BD%D0%B5%D1%81%D0%B0.JPG" TargetMode="External"/><Relationship Id="rId3" Type="http://schemas.openxmlformats.org/officeDocument/2006/relationships/hyperlink" Target="http://ru.wikipedia.org/wiki/%D0%A4%D0%B0%D0%B9%D0%BB:Ships_of_Ukrainian_Navy_in_Sevastopol,_2007.jpg" TargetMode="External"/><Relationship Id="rId7" Type="http://schemas.openxmlformats.org/officeDocument/2006/relationships/image" Target="../media/image4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0%D0%B9%D0%BB:Balaclava_bay.jpg" TargetMode="External"/><Relationship Id="rId11" Type="http://schemas.openxmlformats.org/officeDocument/2006/relationships/image" Target="../media/image44.jpeg"/><Relationship Id="rId5" Type="http://schemas.openxmlformats.org/officeDocument/2006/relationships/image" Target="../media/image40.png"/><Relationship Id="rId10" Type="http://schemas.openxmlformats.org/officeDocument/2006/relationships/image" Target="../media/image43.jpeg"/><Relationship Id="rId4" Type="http://schemas.openxmlformats.org/officeDocument/2006/relationships/image" Target="../media/image39.jpeg"/><Relationship Id="rId9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art-on-web.ru/UPLOAD/2009/10/29/chernyi_kvadrat_1000_800.jpg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art-on-web.ru/UPLOAD/2009/11/11/devochka_na_share_1000_800.jpg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7" Type="http://schemas.openxmlformats.org/officeDocument/2006/relationships/image" Target="../media/image68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5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slide" Target="slide5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slide" Target="slide5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hotwalls.ru/honda_cbr250r-wallpapers.html" TargetMode="External"/><Relationship Id="rId2" Type="http://schemas.openxmlformats.org/officeDocument/2006/relationships/slide" Target="slide6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dikal.ru/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80000"/>
            <a:lum/>
            <a:extLst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Группа 5"/>
          <p:cNvGrpSpPr>
            <a:grpSpLocks/>
          </p:cNvGrpSpPr>
          <p:nvPr/>
        </p:nvGrpSpPr>
        <p:grpSpPr bwMode="auto">
          <a:xfrm>
            <a:off x="71438" y="1143000"/>
            <a:ext cx="9001125" cy="3214688"/>
            <a:chOff x="71470" y="1142984"/>
            <a:chExt cx="9001124" cy="3214710"/>
          </a:xfrm>
        </p:grpSpPr>
        <p:sp>
          <p:nvSpPr>
            <p:cNvPr id="4" name="Овал 3"/>
            <p:cNvSpPr/>
            <p:nvPr/>
          </p:nvSpPr>
          <p:spPr>
            <a:xfrm>
              <a:off x="71470" y="1142984"/>
              <a:ext cx="9001124" cy="321471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5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freezing" dir="t"/>
            </a:scene3d>
            <a:sp3d prstMaterial="dkEdge"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6600" b="1" dirty="0">
                <a:ln w="11430"/>
                <a:solidFill>
                  <a:srgbClr val="0000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85782" y="1685913"/>
              <a:ext cx="8572499" cy="25558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000" b="1" dirty="0" err="1" smtClean="0">
                  <a:ln w="11430"/>
                  <a:solidFill>
                    <a:srgbClr val="C00000"/>
                  </a:solidFill>
                  <a:effectLst>
                    <a:glow rad="228600">
                      <a:schemeClr val="accent2">
                        <a:lumMod val="20000"/>
                        <a:lumOff val="80000"/>
                        <a:alpha val="40000"/>
                      </a:schemeClr>
                    </a:glow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Математичний</a:t>
              </a:r>
              <a:endParaRPr lang="ru-RU" sz="8000" b="1" dirty="0">
                <a:ln w="11430"/>
                <a:solidFill>
                  <a:srgbClr val="C00000"/>
                </a:solidFill>
                <a:effectLst>
                  <a:glow rad="228600">
                    <a:schemeClr val="accent2">
                      <a:lumMod val="20000"/>
                      <a:lumOff val="80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000" b="1" dirty="0" err="1" smtClean="0">
                  <a:ln w="11430"/>
                  <a:solidFill>
                    <a:srgbClr val="C00000"/>
                  </a:solidFill>
                  <a:effectLst>
                    <a:glow rad="228600">
                      <a:schemeClr val="accent2">
                        <a:lumMod val="20000"/>
                        <a:lumOff val="80000"/>
                        <a:alpha val="40000"/>
                      </a:schemeClr>
                    </a:glow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бій</a:t>
              </a:r>
              <a:endParaRPr lang="ru-RU" sz="8000" b="1" dirty="0">
                <a:ln w="11430"/>
                <a:solidFill>
                  <a:srgbClr val="C00000"/>
                </a:solidFill>
                <a:effectLst>
                  <a:glow rad="228600">
                    <a:schemeClr val="accent2">
                      <a:lumMod val="20000"/>
                      <a:lumOff val="80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16387" name="Picture 4" descr="C:\Documents and Settings\Admin\Рабочий стол\Рисунок1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13" y="5330825"/>
            <a:ext cx="214312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357313" y="5214938"/>
            <a:ext cx="6500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АРХІМЕД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 l="38818" t="36133" r="38477" b="26758"/>
          <a:stretch>
            <a:fillRect/>
          </a:stretch>
        </p:blipFill>
        <p:spPr bwMode="auto">
          <a:xfrm>
            <a:off x="2889446" y="642917"/>
            <a:ext cx="3325628" cy="4357719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254000">
              <a:prstClr val="black"/>
            </a:inn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6572250" y="5926138"/>
            <a:ext cx="2571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ФАЛЕС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 cstate="print"/>
          <a:srcRect l="14648" t="7812" r="12842" b="25781"/>
          <a:stretch>
            <a:fillRect/>
          </a:stretch>
        </p:blipFill>
        <p:spPr bwMode="auto">
          <a:xfrm>
            <a:off x="857224" y="466560"/>
            <a:ext cx="7786742" cy="534847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114300">
              <a:prstClr val="black"/>
            </a:inn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 l="2648"/>
          <a:stretch>
            <a:fillRect/>
          </a:stretch>
        </p:blipFill>
        <p:spPr bwMode="auto">
          <a:xfrm flipH="1">
            <a:off x="528610" y="214290"/>
            <a:ext cx="2357454" cy="2714644"/>
          </a:xfrm>
          <a:prstGeom prst="rect">
            <a:avLst/>
          </a:prstGeom>
          <a:noFill/>
          <a:ln w="28575" cmpd="tri">
            <a:solidFill>
              <a:schemeClr val="tx2">
                <a:lumMod val="75000"/>
              </a:schemeClr>
            </a:solidFill>
            <a:miter lim="800000"/>
            <a:headEnd type="none" w="sm" len="sm"/>
            <a:tailEnd type="none" w="sm" len="sm"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254000">
              <a:prstClr val="black"/>
            </a:innerShdw>
          </a:effectLst>
        </p:spPr>
      </p:pic>
      <p:pic>
        <p:nvPicPr>
          <p:cNvPr id="17410" name="Picture 2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11.jpg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528612" y="5072074"/>
            <a:ext cx="2122749" cy="1423989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114300">
              <a:prstClr val="black"/>
            </a:inn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857375" y="5500688"/>
            <a:ext cx="5643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err="1" smtClean="0">
                <a:solidFill>
                  <a:schemeClr val="bg1"/>
                </a:solidFill>
                <a:latin typeface="Georgia" pitchFamily="18" charset="0"/>
              </a:rPr>
              <a:t>М.В.Ломоносов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714612" y="357166"/>
            <a:ext cx="3714776" cy="4829206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-6000" t="-1000" r="-8000" b="-6000"/>
            </a:stretch>
          </a:blipFill>
          <a:ln w="190500" cmpd="tri"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ребус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0328"/>
            <a:ext cx="3312368" cy="4906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ребус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220" y="5556257"/>
            <a:ext cx="897756" cy="43789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4355976" y="5371591"/>
            <a:ext cx="12634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4  = Б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ребус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157" y="371411"/>
            <a:ext cx="2270546" cy="3256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ребус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922" y="726381"/>
            <a:ext cx="509192" cy="263629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ребус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114" y="726382"/>
            <a:ext cx="504056" cy="2635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ребус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726382"/>
            <a:ext cx="432048" cy="2636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ребус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726381"/>
            <a:ext cx="2933080" cy="2636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ребуси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94" y="3752065"/>
            <a:ext cx="1224136" cy="43789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195736" y="3617068"/>
            <a:ext cx="15877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О+</a:t>
            </a:r>
            <a:r>
              <a:rPr lang="ru-RU" sz="4000" dirty="0"/>
              <a:t> Р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7429499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ребус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268760"/>
            <a:ext cx="4047504" cy="3815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ребус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256" y="1268760"/>
            <a:ext cx="799133" cy="3815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ребус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389" y="1268760"/>
            <a:ext cx="799133" cy="38156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7420867" y="6065837"/>
            <a:ext cx="1643063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evtuh-12.ucoz.ua/avatar/septembre/rebus_2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0689"/>
            <a:ext cx="6840759" cy="4002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ребус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156" y="476672"/>
            <a:ext cx="2628818" cy="2895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ребус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658" y="658790"/>
            <a:ext cx="3057526" cy="2709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ребус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71850"/>
            <a:ext cx="901064" cy="49758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985297" y="3374306"/>
            <a:ext cx="113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Н</a:t>
            </a:r>
            <a:r>
              <a:rPr lang="ru-RU" sz="3200" dirty="0" smtClean="0"/>
              <a:t>+</a:t>
            </a:r>
            <a:r>
              <a:rPr lang="ru-RU" sz="3200" dirty="0"/>
              <a:t> Н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300699" y="5146998"/>
            <a:ext cx="4429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ДРІБ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4" name="Рисунок 3" descr="ребус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0329"/>
            <a:ext cx="2808312" cy="41867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ребус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689" y="4562732"/>
            <a:ext cx="897756" cy="43789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4383732" y="4562223"/>
            <a:ext cx="12634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4  = Б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857375" y="5926138"/>
            <a:ext cx="55006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600" b="1" dirty="0">
                <a:solidFill>
                  <a:schemeClr val="bg1"/>
                </a:solidFill>
              </a:rPr>
              <a:t>Ордината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4" name="Рисунок 3" descr="ребус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4664"/>
            <a:ext cx="2270546" cy="3256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ребус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039" y="379677"/>
            <a:ext cx="509192" cy="3256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ребус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148" y="404664"/>
            <a:ext cx="509192" cy="3256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ребус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40" y="404664"/>
            <a:ext cx="509192" cy="3256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ребус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04664"/>
            <a:ext cx="2933080" cy="3256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ребуси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279" y="4062005"/>
            <a:ext cx="1224136" cy="43789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2860415" y="3927008"/>
            <a:ext cx="15442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О+</a:t>
            </a:r>
            <a:r>
              <a:rPr lang="ru-RU" sz="4000" dirty="0"/>
              <a:t> Р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92" name="Group 45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666419268"/>
              </p:ext>
            </p:extLst>
          </p:nvPr>
        </p:nvGraphicFramePr>
        <p:xfrm>
          <a:off x="113379" y="142852"/>
          <a:ext cx="8944467" cy="5939966"/>
        </p:xfrm>
        <a:graphic>
          <a:graphicData uri="http://schemas.openxmlformats.org/drawingml/2006/table">
            <a:tbl>
              <a:tblPr/>
              <a:tblGrid>
                <a:gridCol w="4228995"/>
                <a:gridCol w="939581"/>
                <a:gridCol w="944851"/>
                <a:gridCol w="943095"/>
                <a:gridCol w="944851"/>
                <a:gridCol w="943094"/>
              </a:tblGrid>
              <a:tr h="101617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spc="300" normalizeH="0" baseline="0" dirty="0" err="1" smtClean="0">
                          <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Великі</a:t>
                      </a:r>
                      <a:endParaRPr kumimoji="0" lang="ru-RU" sz="2800" b="1" i="0" u="none" strike="noStrike" cap="none" spc="300" normalizeH="0" baseline="0" dirty="0" smtClean="0">
                        <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spc="300" normalizeH="0" baseline="0" dirty="0" smtClean="0">
                          <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та відомі</a:t>
                      </a:r>
                      <a:endParaRPr kumimoji="0" lang="ru-RU" sz="2800" b="0" i="0" u="none" strike="noStrike" cap="none" spc="300" normalizeH="0" baseline="0" dirty="0" smtClean="0">
                        <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</a:tr>
              <a:tr h="984117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spc="300" normalizeH="0" baseline="0" dirty="0" err="1" smtClean="0">
                          <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Шифрувальник</a:t>
                      </a:r>
                      <a:endParaRPr kumimoji="0" lang="ru-RU" sz="2800" b="0" i="0" u="none" strike="noStrike" cap="none" spc="300" normalizeH="0" baseline="0" dirty="0" smtClean="0">
                        <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eorgia" pitchFamily="18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9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</a:tr>
              <a:tr h="98572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spc="300" normalizeH="0" baseline="0" dirty="0" smtClean="0">
                          <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Карта </a:t>
                      </a:r>
                      <a:r>
                        <a:rPr kumimoji="0" lang="ru-RU" sz="2800" b="1" i="0" u="none" strike="noStrike" cap="none" spc="300" normalizeH="0" baseline="0" dirty="0" err="1" smtClean="0">
                          <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світу</a:t>
                      </a:r>
                      <a:endParaRPr kumimoji="0" lang="ru-RU" sz="2800" b="0" i="0" u="none" strike="noStrike" cap="none" spc="300" normalizeH="0" baseline="0" dirty="0" smtClean="0">
                        <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7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8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9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</a:tr>
              <a:tr h="984117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spc="300" normalizeH="0" baseline="0" dirty="0" err="1" smtClean="0">
                          <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Світ</a:t>
                      </a:r>
                      <a:r>
                        <a:rPr kumimoji="0" lang="ru-RU" sz="2800" b="1" i="0" u="none" strike="noStrike" cap="none" spc="300" normalizeH="0" baseline="0" dirty="0" smtClean="0">
                          <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800" b="1" i="0" u="none" strike="noStrike" cap="none" spc="300" normalizeH="0" baseline="0" dirty="0" err="1" smtClean="0">
                          <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культури</a:t>
                      </a:r>
                      <a:endParaRPr kumimoji="0" lang="ru-RU" sz="2800" b="0" i="0" u="none" strike="noStrike" cap="none" spc="300" normalizeH="0" baseline="0" dirty="0" smtClean="0">
                        <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0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1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2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3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4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5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</a:tr>
              <a:tr h="984117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spc="300" normalizeH="0" baseline="0" dirty="0" smtClean="0">
                          <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Дива </a:t>
                      </a:r>
                      <a:r>
                        <a:rPr kumimoji="0" lang="ru-RU" sz="2800" b="1" i="0" u="none" strike="noStrike" cap="none" spc="300" normalizeH="0" baseline="0" dirty="0" err="1" smtClean="0">
                          <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природи</a:t>
                      </a:r>
                      <a:endParaRPr kumimoji="0" lang="ru-RU" sz="2800" b="0" i="0" u="none" strike="noStrike" cap="none" spc="300" normalizeH="0" baseline="0" dirty="0" smtClean="0">
                        <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6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7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8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9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0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1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</a:tr>
              <a:tr h="98572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spc="300" normalizeH="0" baseline="0" dirty="0" err="1" smtClean="0">
                          <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Среднє</a:t>
                      </a:r>
                      <a:endParaRPr kumimoji="0" lang="ru-RU" sz="2800" b="1" i="0" u="none" strike="noStrike" cap="none" spc="300" normalizeH="0" baseline="0" dirty="0" smtClean="0">
                        <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spc="300" normalizeH="0" baseline="0" dirty="0" err="1" smtClean="0">
                          <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арифметичне</a:t>
                      </a:r>
                      <a:endParaRPr kumimoji="0" lang="ru-RU" sz="2800" b="0" i="0" u="none" strike="noStrike" cap="none" spc="300" normalizeH="0" baseline="0" dirty="0" smtClean="0">
                        <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2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3" action="ppaction://hlinksldjump"/>
                        </a:rPr>
                        <a:t>10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4" action="ppaction://hlinksldjump"/>
                        </a:rPr>
                        <a:t>20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5" action="ppaction://hlinksldjump"/>
                        </a:rPr>
                        <a:t>30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6" action="ppaction://hlinksldjump"/>
                        </a:rPr>
                        <a:t>40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7" action="ppaction://hlinksldjump"/>
                        </a:rPr>
                        <a:t>50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30000"/>
                      </a:blip>
                      <a:srcRect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18434" name="Picture 3" descr="E:\Документы\1. КОВАЛЕВА И. М\8. Презентации\5. Коллекция картинок\2. Картинки для презентаций\Знаки, иконки, стрелки\Знаки\стрелки. кнопки\9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8"/>
          <a:srcRect t="78099" r="66772"/>
          <a:stretch>
            <a:fillRect/>
          </a:stretch>
        </p:blipFill>
        <p:spPr bwMode="auto">
          <a:xfrm>
            <a:off x="7500938" y="6186488"/>
            <a:ext cx="1382712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714625" y="5997575"/>
            <a:ext cx="3786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КУБ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4" name="Рисунок 3" descr="ребус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268760"/>
            <a:ext cx="4047504" cy="3815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ребус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256" y="1255638"/>
            <a:ext cx="509192" cy="3828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ребус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448" y="1247651"/>
            <a:ext cx="509192" cy="38487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714625" y="5500688"/>
            <a:ext cx="3786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ОДИНИЦЯ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4" name="Рисунок 3" descr="http://evtuh-12.ucoz.ua/avatar/septembre/rebus_2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0689"/>
            <a:ext cx="6840759" cy="4002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571625" y="5715000"/>
            <a:ext cx="6072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ЗМІННА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4" name="Рисунок 3" descr="ребус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156" y="476672"/>
            <a:ext cx="2628818" cy="2895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ребус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658" y="658790"/>
            <a:ext cx="3057526" cy="2709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ребус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71850"/>
            <a:ext cx="901064" cy="49758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5985297" y="3374306"/>
            <a:ext cx="113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Н</a:t>
            </a:r>
            <a:r>
              <a:rPr lang="ru-RU" sz="3200" dirty="0" smtClean="0"/>
              <a:t>+</a:t>
            </a:r>
            <a:r>
              <a:rPr lang="ru-RU" sz="3200" dirty="0"/>
              <a:t> Н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250825" y="2781300"/>
            <a:ext cx="86407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Многогранник з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Єгипту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-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це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…</a:t>
            </a: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357188" y="2071688"/>
            <a:ext cx="84296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Назва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якого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міста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в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Криму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складається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з одного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чоловічого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і ста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жіночих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імен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77273" y="6143625"/>
            <a:ext cx="226672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214313" y="2276475"/>
            <a:ext cx="8715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Яке число входить в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назву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корінного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населення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Мордовії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? 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250825" y="2420938"/>
            <a:ext cx="86407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Сплячий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або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безсонний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географічний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конус -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це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…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Grp="1" noChangeAspect="1"/>
          </p:cNvGraphicFramePr>
          <p:nvPr>
            <p:ph/>
          </p:nvPr>
        </p:nvGraphicFramePr>
        <p:xfrm>
          <a:off x="3779838" y="2857500"/>
          <a:ext cx="1368425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Формула" r:id="rId3" imgW="203112" imgH="190417" progId="Equation.3">
                  <p:embed/>
                </p:oleObj>
              </mc:Choice>
              <mc:Fallback>
                <p:oleObj name="Формула" r:id="rId3" imgW="203112" imgH="190417" progId="Equation.3">
                  <p:embed/>
                  <p:pic>
                    <p:nvPicPr>
                      <p:cNvPr id="0" name="Picture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2857500"/>
                        <a:ext cx="1368425" cy="1282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250825" y="1214438"/>
            <a:ext cx="8640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Назва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якої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держави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ховається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в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математичному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виразі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TextBox 4">
            <a:hlinkClick r:id="rId5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Box 7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714625" y="6069013"/>
            <a:ext cx="3786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ПІРАМІДА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45058" name="Picture 2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928934"/>
            <a:ext cx="3952876" cy="308483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45059" name="Picture 3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9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285720" y="285728"/>
            <a:ext cx="4189092" cy="3143272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45060" name="Picture 4" descr="C:\Documents and Settings\Admin\Рабочий стол\11.4.jpg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5429256" y="285728"/>
            <a:ext cx="2976563" cy="223242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45061" name="Picture 5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11.1.jpg"/>
          <p:cNvPicPr>
            <a:picLocks noChangeAspect="1" noChangeArrowheads="1"/>
          </p:cNvPicPr>
          <p:nvPr/>
        </p:nvPicPr>
        <p:blipFill>
          <a:blip r:embed="rId6" cstate="email">
            <a:extLst/>
          </a:blip>
          <a:srcRect/>
          <a:stretch>
            <a:fillRect/>
          </a:stretch>
        </p:blipFill>
        <p:spPr bwMode="auto">
          <a:xfrm>
            <a:off x="857224" y="3815956"/>
            <a:ext cx="3088449" cy="221338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128838" y="6069013"/>
            <a:ext cx="4071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СЕВАСТОПОЛЬ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6" name="Рисунок 5" descr="Ships of Ukrainian Navy in Sevastopol, 2007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788" y="4586294"/>
            <a:ext cx="2857520" cy="134684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grpSp>
        <p:nvGrpSpPr>
          <p:cNvPr id="9" name="Группа 8"/>
          <p:cNvGrpSpPr/>
          <p:nvPr/>
        </p:nvGrpSpPr>
        <p:grpSpPr>
          <a:xfrm>
            <a:off x="285720" y="285728"/>
            <a:ext cx="6215106" cy="3929090"/>
            <a:chOff x="214282" y="142852"/>
            <a:chExt cx="6587976" cy="4354067"/>
          </a:xfrm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grpSpPr>
        <p:pic>
          <p:nvPicPr>
            <p:cNvPr id="114690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4282" y="142852"/>
              <a:ext cx="6587976" cy="4354067"/>
            </a:xfrm>
            <a:prstGeom prst="rect">
              <a:avLst/>
            </a:prstGeom>
            <a:noFill/>
            <a:ln w="28575" cmpd="thickThin">
              <a:solidFill>
                <a:schemeClr val="accent1"/>
              </a:solidFill>
              <a:miter lim="800000"/>
              <a:headEnd/>
              <a:tailEnd/>
            </a:ln>
            <a:effectLst/>
          </p:spPr>
        </p:pic>
        <p:sp>
          <p:nvSpPr>
            <p:cNvPr id="7" name="TextBox 6"/>
            <p:cNvSpPr txBox="1"/>
            <p:nvPr/>
          </p:nvSpPr>
          <p:spPr>
            <a:xfrm>
              <a:off x="1410719" y="3823648"/>
              <a:ext cx="1060711" cy="289906"/>
            </a:xfrm>
            <a:prstGeom prst="rect">
              <a:avLst/>
            </a:prstGeom>
            <a:solidFill>
              <a:srgbClr val="DCE6F2">
                <a:alpha val="83137"/>
              </a:srgbClr>
            </a:solidFill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00" b="1" u="sng" dirty="0">
                  <a:latin typeface="+mn-lt"/>
                </a:rPr>
                <a:t>Севастополь </a:t>
              </a:r>
            </a:p>
          </p:txBody>
        </p:sp>
        <p:sp>
          <p:nvSpPr>
            <p:cNvPr id="8" name="Овал 7"/>
            <p:cNvSpPr/>
            <p:nvPr/>
          </p:nvSpPr>
          <p:spPr>
            <a:xfrm>
              <a:off x="2477438" y="3917636"/>
              <a:ext cx="142876" cy="142876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10" name="Рисунок 9" descr="Balaclava bay.jp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16" y="428628"/>
            <a:ext cx="2078450" cy="164305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11" name="Рисунок 10" descr="http://upload.wikimedia.org/wikipedia/ru/thumb/5/55/%D0%A0%D1%83%D0%B8%D0%BD%D1%8B_%D0%A5%D0%B5%D1%80%D1%81%D0%BE%D0%BD%D0%B5%D1%81%D0%B0.JPG/300px-%D0%A0%D1%83%D0%B8%D0%BD%D1%8B_%D0%A5%D0%B5%D1%80%D1%81%D0%BE%D0%BD%D0%B5%D1%81%D0%B0.JPG">
            <a:hlinkClick r:id="rId8"/>
          </p:cNvPr>
          <p:cNvPicPr/>
          <p:nvPr/>
        </p:nvPicPr>
        <p:blipFill>
          <a:blip r:embed="rId9" cstate="email">
            <a:extLst/>
          </a:blip>
          <a:srcRect/>
          <a:stretch>
            <a:fillRect/>
          </a:stretch>
        </p:blipFill>
        <p:spPr bwMode="auto">
          <a:xfrm>
            <a:off x="6843728" y="2505104"/>
            <a:ext cx="2085990" cy="156683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46082" name="Picture 2" descr="C:\Documents and Settings\Admin\Рабочий стол\86.jpg"/>
          <p:cNvPicPr>
            <a:picLocks noChangeAspect="1" noChangeArrowheads="1"/>
          </p:cNvPicPr>
          <p:nvPr/>
        </p:nvPicPr>
        <p:blipFill>
          <a:blip r:embed="rId10" cstate="email">
            <a:extLst/>
          </a:blip>
          <a:srcRect/>
          <a:stretch>
            <a:fillRect/>
          </a:stretch>
        </p:blipFill>
        <p:spPr bwMode="auto">
          <a:xfrm>
            <a:off x="6257217" y="4572008"/>
            <a:ext cx="2672501" cy="1714512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46083" name="Picture 3" descr="C:\Documents and Settings\Admin\Рабочий стол\87.jpg"/>
          <p:cNvPicPr>
            <a:picLocks noChangeAspect="1" noChangeArrowheads="1"/>
          </p:cNvPicPr>
          <p:nvPr/>
        </p:nvPicPr>
        <p:blipFill>
          <a:blip r:embed="rId11" cstate="email">
            <a:extLst/>
          </a:blip>
          <a:srcRect/>
          <a:stretch>
            <a:fillRect/>
          </a:stretch>
        </p:blipFill>
        <p:spPr bwMode="auto">
          <a:xfrm>
            <a:off x="257144" y="4572008"/>
            <a:ext cx="2286016" cy="1513682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Хто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з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цих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учених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брав участь в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атлетичних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змаганнях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і на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олімпійських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іграх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був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двічі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увінчаний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лавровим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вінком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за перемогу в кулачному бою?</a:t>
            </a:r>
          </a:p>
        </p:txBody>
      </p:sp>
      <p:grpSp>
        <p:nvGrpSpPr>
          <p:cNvPr id="19458" name="Группа 11"/>
          <p:cNvGrpSpPr>
            <a:grpSpLocks/>
          </p:cNvGrpSpPr>
          <p:nvPr/>
        </p:nvGrpSpPr>
        <p:grpSpPr bwMode="auto">
          <a:xfrm>
            <a:off x="3275013" y="2843213"/>
            <a:ext cx="2641600" cy="3252787"/>
            <a:chOff x="3275318" y="2843226"/>
            <a:chExt cx="2641558" cy="3252134"/>
          </a:xfrm>
        </p:grpSpPr>
        <p:pic>
          <p:nvPicPr>
            <p:cNvPr id="10957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15178" y="2843226"/>
              <a:ext cx="2071702" cy="2514600"/>
            </a:xfrm>
            <a:prstGeom prst="rect">
              <a:avLst/>
            </a:prstGeom>
            <a:noFill/>
            <a:ln w="28575" cmpd="tri">
              <a:solidFill>
                <a:schemeClr val="tx2">
                  <a:lumMod val="75000"/>
                </a:schemeClr>
              </a:solidFill>
              <a:miter lim="800000"/>
              <a:headEnd type="none" w="sm" len="sm"/>
              <a:tailEnd type="none" w="sm" len="sm"/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  <a:innerShdw blurRad="254000">
                <a:prstClr val="black"/>
              </a:innerShdw>
            </a:effectLst>
          </p:spPr>
        </p:pic>
        <p:sp>
          <p:nvSpPr>
            <p:cNvPr id="19467" name="Rectangle 5"/>
            <p:cNvSpPr>
              <a:spLocks noChangeArrowheads="1"/>
            </p:cNvSpPr>
            <p:nvPr/>
          </p:nvSpPr>
          <p:spPr bwMode="auto">
            <a:xfrm>
              <a:off x="3275318" y="5572140"/>
              <a:ext cx="2641558" cy="52322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A50021"/>
                  </a:solidFill>
                  <a:latin typeface="Georgia" pitchFamily="18" charset="0"/>
                </a:rPr>
                <a:t>ПІФАГОР</a:t>
              </a:r>
              <a:endParaRPr lang="ru-RU" dirty="0">
                <a:latin typeface="Georgia" pitchFamily="18" charset="0"/>
              </a:endParaRPr>
            </a:p>
          </p:txBody>
        </p:sp>
      </p:grpSp>
      <p:sp>
        <p:nvSpPr>
          <p:cNvPr id="19459" name="TextBox 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286625" y="6143625"/>
            <a:ext cx="16430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dirty="0">
                <a:solidFill>
                  <a:srgbClr val="002060"/>
                </a:solidFill>
                <a:latin typeface="Georgia" pitchFamily="18" charset="0"/>
              </a:rPr>
              <a:t>В</a:t>
            </a:r>
            <a:r>
              <a:rPr lang="uk-UA" b="1" dirty="0" smtClean="0">
                <a:solidFill>
                  <a:srgbClr val="002060"/>
                </a:solidFill>
                <a:latin typeface="Georgia" pitchFamily="18" charset="0"/>
              </a:rPr>
              <a:t>ідповідь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grpSp>
        <p:nvGrpSpPr>
          <p:cNvPr id="19460" name="Группа 12"/>
          <p:cNvGrpSpPr>
            <a:grpSpLocks/>
          </p:cNvGrpSpPr>
          <p:nvPr/>
        </p:nvGrpSpPr>
        <p:grpSpPr bwMode="auto">
          <a:xfrm>
            <a:off x="6684963" y="2586038"/>
            <a:ext cx="2101850" cy="3451225"/>
            <a:chOff x="6685004" y="2453760"/>
            <a:chExt cx="2101838" cy="3450373"/>
          </a:xfrm>
        </p:grpSpPr>
        <p:pic>
          <p:nvPicPr>
            <p:cNvPr id="10957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648"/>
            <a:stretch>
              <a:fillRect/>
            </a:stretch>
          </p:blipFill>
          <p:spPr bwMode="auto">
            <a:xfrm>
              <a:off x="6685004" y="2453760"/>
              <a:ext cx="2101838" cy="2714644"/>
            </a:xfrm>
            <a:prstGeom prst="rect">
              <a:avLst/>
            </a:prstGeom>
            <a:noFill/>
            <a:ln w="28575" cmpd="tri">
              <a:solidFill>
                <a:schemeClr val="tx2">
                  <a:lumMod val="75000"/>
                </a:schemeClr>
              </a:solidFill>
              <a:miter lim="800000"/>
              <a:headEnd type="none" w="sm" len="sm"/>
              <a:tailEnd type="none" w="sm" len="sm"/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  <a:innerShdw blurRad="254000">
                <a:prstClr val="black"/>
              </a:innerShdw>
            </a:effectLst>
          </p:spPr>
        </p:pic>
        <p:sp>
          <p:nvSpPr>
            <p:cNvPr id="19465" name="Rectangle 5"/>
            <p:cNvSpPr>
              <a:spLocks noChangeArrowheads="1"/>
            </p:cNvSpPr>
            <p:nvPr/>
          </p:nvSpPr>
          <p:spPr bwMode="auto">
            <a:xfrm>
              <a:off x="6918624" y="5385020"/>
              <a:ext cx="1712896" cy="51911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 b="1">
                  <a:solidFill>
                    <a:srgbClr val="A50021"/>
                  </a:solidFill>
                  <a:latin typeface="Georgia" pitchFamily="18" charset="0"/>
                </a:rPr>
                <a:t>ФАЛЕС</a:t>
              </a:r>
              <a:endParaRPr lang="ru-RU">
                <a:latin typeface="Georgia" pitchFamily="18" charset="0"/>
              </a:endParaRPr>
            </a:p>
          </p:txBody>
        </p:sp>
      </p:grpSp>
      <p:grpSp>
        <p:nvGrpSpPr>
          <p:cNvPr id="19461" name="Группа 10"/>
          <p:cNvGrpSpPr>
            <a:grpSpLocks/>
          </p:cNvGrpSpPr>
          <p:nvPr/>
        </p:nvGrpSpPr>
        <p:grpSpPr bwMode="auto">
          <a:xfrm>
            <a:off x="188913" y="2590800"/>
            <a:ext cx="2427287" cy="3446463"/>
            <a:chOff x="188704" y="2487860"/>
            <a:chExt cx="2427276" cy="3445769"/>
          </a:xfrm>
        </p:grpSpPr>
        <p:sp>
          <p:nvSpPr>
            <p:cNvPr id="19462" name="Rectangle 5"/>
            <p:cNvSpPr>
              <a:spLocks noChangeArrowheads="1"/>
            </p:cNvSpPr>
            <p:nvPr/>
          </p:nvSpPr>
          <p:spPr bwMode="auto">
            <a:xfrm>
              <a:off x="188704" y="5414516"/>
              <a:ext cx="2427276" cy="51911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A50021"/>
                  </a:solidFill>
                  <a:latin typeface="Georgia" pitchFamily="18" charset="0"/>
                </a:rPr>
                <a:t>АРХІМЕД</a:t>
              </a:r>
              <a:endParaRPr lang="ru-RU" dirty="0">
                <a:latin typeface="Georgia" pitchFamily="18" charset="0"/>
              </a:endParaRPr>
            </a:p>
          </p:txBody>
        </p:sp>
        <p:pic>
          <p:nvPicPr>
            <p:cNvPr id="25601" name="Picture 1"/>
            <p:cNvPicPr>
              <a:picLocks noChangeAspect="1" noChangeArrowheads="1"/>
            </p:cNvPicPr>
            <p:nvPr/>
          </p:nvPicPr>
          <p:blipFill>
            <a:blip r:embed="rId5" cstate="email">
              <a:extLst/>
            </a:blip>
            <a:srcRect l="38818" t="36133" r="38477" b="26758"/>
            <a:stretch>
              <a:fillRect/>
            </a:stretch>
          </p:blipFill>
          <p:spPr bwMode="auto">
            <a:xfrm>
              <a:off x="357158" y="2487860"/>
              <a:ext cx="2071702" cy="2714644"/>
            </a:xfrm>
            <a:prstGeom prst="rect">
              <a:avLst/>
            </a:prstGeom>
            <a:noFill/>
            <a:ln w="28575">
              <a:solidFill>
                <a:schemeClr val="tx2">
                  <a:lumMod val="75000"/>
                </a:schemeClr>
              </a:solidFill>
              <a:miter lim="800000"/>
              <a:headEnd/>
              <a:tailEnd/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  <a:innerShdw blurRad="254000">
                <a:prstClr val="black"/>
              </a:innerShdw>
            </a:effectLst>
          </p:spPr>
        </p:pic>
      </p:grp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9" name="Picture 5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4429146" cy="590552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190500">
              <a:prstClr val="black"/>
            </a:innerShdw>
          </a:effectLst>
        </p:spPr>
      </p:pic>
      <p:sp>
        <p:nvSpPr>
          <p:cNvPr id="79883" name="Text Box 11"/>
          <p:cNvSpPr txBox="1">
            <a:spLocks noChangeArrowheads="1"/>
          </p:cNvSpPr>
          <p:nvPr/>
        </p:nvSpPr>
        <p:spPr bwMode="auto">
          <a:xfrm>
            <a:off x="5286375" y="714375"/>
            <a:ext cx="3527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МОР</a:t>
            </a:r>
            <a:r>
              <a:rPr lang="ru-RU" sz="3200" b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ДВА</a:t>
            </a:r>
            <a:endParaRPr lang="ru-RU" sz="2000">
              <a:latin typeface="Georgia" pitchFamily="18" charset="0"/>
            </a:endParaRPr>
          </a:p>
        </p:txBody>
      </p:sp>
      <p:sp>
        <p:nvSpPr>
          <p:cNvPr id="48131" name="Text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429375" y="5643563"/>
            <a:ext cx="2643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ДВА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47107" name="Picture 3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14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7315216" y="1658925"/>
            <a:ext cx="1552766" cy="215662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190500">
              <a:prstClr val="black"/>
            </a:innerShdw>
          </a:effectLst>
        </p:spPr>
      </p:pic>
      <p:pic>
        <p:nvPicPr>
          <p:cNvPr id="47108" name="Picture 4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16.jpg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5143504" y="1657338"/>
            <a:ext cx="1714512" cy="2156619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190500">
              <a:prstClr val="black"/>
            </a:inn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600325" y="5643563"/>
            <a:ext cx="3786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ВУЛКАН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48130" name="Picture 2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063" y="285728"/>
            <a:ext cx="7709589" cy="507209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114300">
              <a:prstClr val="black"/>
            </a:inn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7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341438"/>
            <a:ext cx="4484688" cy="5183187"/>
          </a:xfrm>
          <a:prstGeom prst="rect">
            <a:avLst/>
          </a:prstGeom>
          <a:noFill/>
          <a:ln w="19050" cmpd="tri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1136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86077" y="260350"/>
            <a:ext cx="5976937" cy="4105275"/>
          </a:xfrm>
          <a:prstGeom prst="rect">
            <a:avLst/>
          </a:prstGeom>
          <a:noFill/>
          <a:ln w="19050" cmpd="tri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50179" name="Text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071673" y="5671364"/>
            <a:ext cx="3786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600" b="1" u="sng" dirty="0" smtClean="0">
                <a:solidFill>
                  <a:schemeClr val="bg1"/>
                </a:solidFill>
                <a:latin typeface="Georgia" pitchFamily="18" charset="0"/>
              </a:rPr>
              <a:t>Куба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43250" y="428625"/>
            <a:ext cx="5500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Гавана – столица Кубы</a:t>
            </a:r>
          </a:p>
        </p:txBody>
      </p:sp>
      <p:sp>
        <p:nvSpPr>
          <p:cNvPr id="10" name="Полилиния 9"/>
          <p:cNvSpPr/>
          <p:nvPr/>
        </p:nvSpPr>
        <p:spPr>
          <a:xfrm>
            <a:off x="3143240" y="4429125"/>
            <a:ext cx="2957523" cy="785825"/>
          </a:xfrm>
          <a:custGeom>
            <a:avLst/>
            <a:gdLst>
              <a:gd name="connsiteX0" fmla="*/ 2871788 w 2871788"/>
              <a:gd name="connsiteY0" fmla="*/ 0 h 842963"/>
              <a:gd name="connsiteX1" fmla="*/ 2871788 w 2871788"/>
              <a:gd name="connsiteY1" fmla="*/ 600075 h 842963"/>
              <a:gd name="connsiteX2" fmla="*/ 0 w 2871788"/>
              <a:gd name="connsiteY2" fmla="*/ 842963 h 842963"/>
              <a:gd name="connsiteX3" fmla="*/ 0 w 2871788"/>
              <a:gd name="connsiteY3" fmla="*/ 842963 h 84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1788" h="842963">
                <a:moveTo>
                  <a:pt x="2871788" y="0"/>
                </a:moveTo>
                <a:lnTo>
                  <a:pt x="2871788" y="600075"/>
                </a:lnTo>
                <a:lnTo>
                  <a:pt x="0" y="842963"/>
                </a:lnTo>
                <a:lnTo>
                  <a:pt x="0" y="842963"/>
                </a:lnTo>
              </a:path>
            </a:pathLst>
          </a:custGeom>
          <a:ln w="101600">
            <a:solidFill>
              <a:srgbClr val="C00000"/>
            </a:solidFill>
            <a:headEnd type="none" w="med" len="med"/>
            <a:tailEnd type="triangle" w="med" len="med"/>
          </a:ln>
          <a:effectLst>
            <a:glow rad="63500">
              <a:schemeClr val="bg1">
                <a:lumMod val="9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Кому належать слова: "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Натхнення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треба в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геометрії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як і в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поезії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"?</a:t>
            </a:r>
          </a:p>
        </p:txBody>
      </p:sp>
      <p:sp>
        <p:nvSpPr>
          <p:cNvPr id="13" name="TextBox 12">
            <a:hlinkClick r:id="rId2" action="ppaction://hlinksldjump"/>
          </p:cNvPr>
          <p:cNvSpPr txBox="1"/>
          <p:nvPr/>
        </p:nvSpPr>
        <p:spPr>
          <a:xfrm>
            <a:off x="7415213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1203" name="Группа 10"/>
          <p:cNvGrpSpPr>
            <a:grpSpLocks/>
          </p:cNvGrpSpPr>
          <p:nvPr/>
        </p:nvGrpSpPr>
        <p:grpSpPr bwMode="auto">
          <a:xfrm>
            <a:off x="57150" y="1214438"/>
            <a:ext cx="3286125" cy="3843337"/>
            <a:chOff x="57152" y="814370"/>
            <a:chExt cx="3286116" cy="3843360"/>
          </a:xfrm>
        </p:grpSpPr>
        <p:sp>
          <p:nvSpPr>
            <p:cNvPr id="12" name="Овал 11"/>
            <p:cNvSpPr/>
            <p:nvPr/>
          </p:nvSpPr>
          <p:spPr>
            <a:xfrm>
              <a:off x="485746" y="814370"/>
              <a:ext cx="2428892" cy="3286148"/>
            </a:xfrm>
            <a:prstGeom prst="ellipse">
              <a:avLst/>
            </a:prstGeom>
            <a:blipFill dpi="0" rotWithShape="1">
              <a:blip r:embed="rId3" cstate="email">
                <a:extLst/>
              </a:blip>
              <a:srcRect/>
              <a:stretch>
                <a:fillRect l="-18000" r="-9000"/>
              </a:stretch>
            </a:blipFill>
            <a:ln w="190500" cmpd="tri">
              <a:solidFill>
                <a:schemeClr val="tx2">
                  <a:lumMod val="75000"/>
                </a:schemeClr>
              </a:solidFill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51225" name="Группа 28"/>
            <p:cNvGrpSpPr>
              <a:grpSpLocks/>
            </p:cNvGrpSpPr>
            <p:nvPr/>
          </p:nvGrpSpPr>
          <p:grpSpPr bwMode="auto">
            <a:xfrm>
              <a:off x="57152" y="4014788"/>
              <a:ext cx="3286116" cy="642942"/>
              <a:chOff x="2483565" y="4014788"/>
              <a:chExt cx="3857614" cy="642942"/>
            </a:xfrm>
          </p:grpSpPr>
          <p:sp>
            <p:nvSpPr>
              <p:cNvPr id="15" name="Лента лицом вверх 14"/>
              <p:cNvSpPr/>
              <p:nvPr/>
            </p:nvSpPr>
            <p:spPr>
              <a:xfrm>
                <a:off x="2483565" y="4014788"/>
                <a:ext cx="3857614" cy="642942"/>
              </a:xfrm>
              <a:prstGeom prst="ribbon2">
                <a:avLst>
                  <a:gd name="adj1" fmla="val 20000"/>
                  <a:gd name="adj2" fmla="val 69570"/>
                </a:avLst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tx2">
                    <a:lumMod val="75000"/>
                  </a:schemeClr>
                </a:solidFill>
              </a:ln>
              <a:effectLst>
                <a:glow rad="139700">
                  <a:schemeClr val="tx2">
                    <a:lumMod val="40000"/>
                    <a:lumOff val="60000"/>
                    <a:alpha val="40000"/>
                  </a:schemeClr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1229" name="Rectangle 5"/>
              <p:cNvSpPr>
                <a:spLocks noChangeArrowheads="1"/>
              </p:cNvSpPr>
              <p:nvPr/>
            </p:nvSpPr>
            <p:spPr bwMode="auto">
              <a:xfrm>
                <a:off x="3038257" y="4029080"/>
                <a:ext cx="2784434" cy="461665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2400" b="1" dirty="0">
                    <a:solidFill>
                      <a:srgbClr val="A50021"/>
                    </a:solidFill>
                    <a:latin typeface="Georgia" pitchFamily="18" charset="0"/>
                  </a:rPr>
                  <a:t>О</a:t>
                </a:r>
                <a:r>
                  <a:rPr lang="ru-RU" sz="2400" b="1" dirty="0" smtClean="0">
                    <a:solidFill>
                      <a:srgbClr val="A50021"/>
                    </a:solidFill>
                    <a:latin typeface="Georgia" pitchFamily="18" charset="0"/>
                  </a:rPr>
                  <a:t>.С</a:t>
                </a:r>
                <a:r>
                  <a:rPr lang="ru-RU" sz="2400" b="1" dirty="0">
                    <a:solidFill>
                      <a:srgbClr val="A50021"/>
                    </a:solidFill>
                    <a:latin typeface="Georgia" pitchFamily="18" charset="0"/>
                  </a:rPr>
                  <a:t>. </a:t>
                </a:r>
                <a:r>
                  <a:rPr lang="ru-RU" sz="2400" b="1" dirty="0" err="1" smtClean="0">
                    <a:solidFill>
                      <a:srgbClr val="A50021"/>
                    </a:solidFill>
                    <a:latin typeface="Georgia" pitchFamily="18" charset="0"/>
                  </a:rPr>
                  <a:t>Пушкін</a:t>
                </a:r>
                <a:endParaRPr lang="ru-RU" sz="1600" dirty="0">
                  <a:latin typeface="Georgia" pitchFamily="18" charset="0"/>
                </a:endParaRPr>
              </a:p>
            </p:txBody>
          </p:sp>
        </p:grpSp>
      </p:grpSp>
      <p:grpSp>
        <p:nvGrpSpPr>
          <p:cNvPr id="51204" name="Группа 19"/>
          <p:cNvGrpSpPr>
            <a:grpSpLocks/>
          </p:cNvGrpSpPr>
          <p:nvPr/>
        </p:nvGrpSpPr>
        <p:grpSpPr bwMode="auto">
          <a:xfrm>
            <a:off x="5700713" y="1257300"/>
            <a:ext cx="3429000" cy="3786188"/>
            <a:chOff x="2943214" y="285728"/>
            <a:chExt cx="3429024" cy="3786214"/>
          </a:xfrm>
        </p:grpSpPr>
        <p:sp>
          <p:nvSpPr>
            <p:cNvPr id="21" name="Овал 20"/>
            <p:cNvSpPr/>
            <p:nvPr/>
          </p:nvSpPr>
          <p:spPr>
            <a:xfrm>
              <a:off x="3486140" y="285728"/>
              <a:ext cx="2428892" cy="3286148"/>
            </a:xfrm>
            <a:prstGeom prst="ellipse">
              <a:avLst/>
            </a:prstGeom>
            <a:blipFill dpi="0" rotWithShape="1">
              <a:blip r:embed="rId4" cstate="email">
                <a:extLst/>
              </a:blip>
              <a:srcRect/>
              <a:stretch>
                <a:fillRect l="-4000" r="-14000"/>
              </a:stretch>
            </a:blipFill>
            <a:ln w="190500" cmpd="tri">
              <a:solidFill>
                <a:schemeClr val="tx2">
                  <a:lumMod val="75000"/>
                </a:schemeClr>
              </a:solidFill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51217" name="Группа 29"/>
            <p:cNvGrpSpPr>
              <a:grpSpLocks/>
            </p:cNvGrpSpPr>
            <p:nvPr/>
          </p:nvGrpSpPr>
          <p:grpSpPr bwMode="auto">
            <a:xfrm>
              <a:off x="2943214" y="3429000"/>
              <a:ext cx="3429024" cy="642942"/>
              <a:chOff x="2466755" y="4014788"/>
              <a:chExt cx="4025376" cy="642942"/>
            </a:xfrm>
          </p:grpSpPr>
          <p:sp>
            <p:nvSpPr>
              <p:cNvPr id="23" name="Лента лицом вверх 22"/>
              <p:cNvSpPr/>
              <p:nvPr/>
            </p:nvSpPr>
            <p:spPr>
              <a:xfrm>
                <a:off x="2466755" y="4014788"/>
                <a:ext cx="4025376" cy="642942"/>
              </a:xfrm>
              <a:prstGeom prst="ribbon2">
                <a:avLst>
                  <a:gd name="adj1" fmla="val 20000"/>
                  <a:gd name="adj2" fmla="val 69570"/>
                </a:avLst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tx2">
                    <a:lumMod val="75000"/>
                  </a:schemeClr>
                </a:solidFill>
              </a:ln>
              <a:effectLst>
                <a:glow rad="139700">
                  <a:schemeClr val="tx2">
                    <a:lumMod val="40000"/>
                    <a:lumOff val="60000"/>
                    <a:alpha val="40000"/>
                  </a:schemeClr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1221" name="Rectangle 5"/>
              <p:cNvSpPr>
                <a:spLocks noChangeArrowheads="1"/>
              </p:cNvSpPr>
              <p:nvPr/>
            </p:nvSpPr>
            <p:spPr bwMode="auto">
              <a:xfrm>
                <a:off x="2986696" y="4029080"/>
                <a:ext cx="3019032" cy="400113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rgbClr val="A50021"/>
                    </a:solidFill>
                    <a:latin typeface="Georgia" pitchFamily="18" charset="0"/>
                  </a:rPr>
                  <a:t>М.О. </a:t>
                </a:r>
                <a:r>
                  <a:rPr lang="ru-RU" sz="2000" b="1" dirty="0">
                    <a:solidFill>
                      <a:srgbClr val="A50021"/>
                    </a:solidFill>
                    <a:latin typeface="Georgia" pitchFamily="18" charset="0"/>
                  </a:rPr>
                  <a:t>Некрасов</a:t>
                </a:r>
                <a:endParaRPr lang="ru-RU" sz="2000" dirty="0">
                  <a:latin typeface="Georgia" pitchFamily="18" charset="0"/>
                </a:endParaRPr>
              </a:p>
            </p:txBody>
          </p:sp>
        </p:grpSp>
      </p:grpSp>
      <p:grpSp>
        <p:nvGrpSpPr>
          <p:cNvPr id="51205" name="Группа 24"/>
          <p:cNvGrpSpPr>
            <a:grpSpLocks/>
          </p:cNvGrpSpPr>
          <p:nvPr/>
        </p:nvGrpSpPr>
        <p:grpSpPr bwMode="auto">
          <a:xfrm>
            <a:off x="2628900" y="1928813"/>
            <a:ext cx="4057650" cy="3857625"/>
            <a:chOff x="2686038" y="857232"/>
            <a:chExt cx="4057680" cy="3857652"/>
          </a:xfrm>
        </p:grpSpPr>
        <p:sp>
          <p:nvSpPr>
            <p:cNvPr id="26" name="Овал 25"/>
            <p:cNvSpPr/>
            <p:nvPr/>
          </p:nvSpPr>
          <p:spPr>
            <a:xfrm>
              <a:off x="3428992" y="857232"/>
              <a:ext cx="2428892" cy="3357586"/>
            </a:xfrm>
            <a:prstGeom prst="ellipse">
              <a:avLst/>
            </a:prstGeom>
            <a:blipFill dpi="0" rotWithShape="1">
              <a:blip r:embed="rId5" cstate="print"/>
              <a:srcRect/>
              <a:stretch>
                <a:fillRect l="-6000" t="-1000" r="-8000" b="-6000"/>
              </a:stretch>
            </a:blipFill>
            <a:ln w="190500" cmpd="tri">
              <a:solidFill>
                <a:schemeClr val="tx2">
                  <a:lumMod val="75000"/>
                </a:schemeClr>
              </a:solidFill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grpSp>
          <p:nvGrpSpPr>
            <p:cNvPr id="51209" name="Группа 32"/>
            <p:cNvGrpSpPr>
              <a:grpSpLocks/>
            </p:cNvGrpSpPr>
            <p:nvPr/>
          </p:nvGrpSpPr>
          <p:grpSpPr bwMode="auto">
            <a:xfrm>
              <a:off x="2686038" y="4071942"/>
              <a:ext cx="4057680" cy="642942"/>
              <a:chOff x="2400286" y="4014788"/>
              <a:chExt cx="4057680" cy="642942"/>
            </a:xfrm>
          </p:grpSpPr>
          <p:sp>
            <p:nvSpPr>
              <p:cNvPr id="28" name="Лента лицом вверх 27"/>
              <p:cNvSpPr/>
              <p:nvPr/>
            </p:nvSpPr>
            <p:spPr>
              <a:xfrm>
                <a:off x="2400286" y="4014788"/>
                <a:ext cx="4057680" cy="642942"/>
              </a:xfrm>
              <a:prstGeom prst="ribbon2">
                <a:avLst>
                  <a:gd name="adj1" fmla="val 20000"/>
                  <a:gd name="adj2" fmla="val 69570"/>
                </a:avLst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tx2">
                    <a:lumMod val="75000"/>
                  </a:schemeClr>
                </a:solidFill>
              </a:ln>
              <a:effectLst>
                <a:glow rad="139700">
                  <a:schemeClr val="tx2">
                    <a:lumMod val="40000"/>
                    <a:lumOff val="60000"/>
                    <a:alpha val="40000"/>
                  </a:schemeClr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1213" name="Rectangle 5"/>
              <p:cNvSpPr>
                <a:spLocks noChangeArrowheads="1"/>
              </p:cNvSpPr>
              <p:nvPr/>
            </p:nvSpPr>
            <p:spPr bwMode="auto">
              <a:xfrm>
                <a:off x="2709020" y="4029080"/>
                <a:ext cx="3438342" cy="461665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2400" b="1">
                    <a:solidFill>
                      <a:srgbClr val="A50021"/>
                    </a:solidFill>
                    <a:latin typeface="Georgia" pitchFamily="18" charset="0"/>
                  </a:rPr>
                  <a:t>М.Ю. Лермонтов</a:t>
                </a:r>
                <a:endParaRPr lang="ru-RU" sz="2400">
                  <a:latin typeface="Georgia" pitchFamily="18" charset="0"/>
                </a:endParaRPr>
              </a:p>
            </p:txBody>
          </p:sp>
        </p:grpSp>
      </p:grp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250825" y="1700213"/>
            <a:ext cx="86407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Яке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натуральне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число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присутнє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в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назві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відомої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картини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Івана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Айвазовского?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250825" y="1700213"/>
            <a:ext cx="86407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Яка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геометрична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фігура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зображена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на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найвідомішій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картині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Казимира Малевича?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164288" y="6143625"/>
            <a:ext cx="19066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250825" y="1700213"/>
            <a:ext cx="86407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Яка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геометрична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фігура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займає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центральне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місце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на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відомій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картині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Пабло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Пікассо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?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250825" y="1557338"/>
            <a:ext cx="86407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Назвіть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"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математичний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"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напрям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в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образотворчому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мистецтві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початку XX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століття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429499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Box 6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686050" y="5143500"/>
            <a:ext cx="3786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err="1" smtClean="0">
                <a:solidFill>
                  <a:schemeClr val="bg1"/>
                </a:solidFill>
                <a:latin typeface="Georgia" pitchFamily="18" charset="0"/>
              </a:rPr>
              <a:t>О.С.Пушкін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914638" y="500042"/>
            <a:ext cx="3300436" cy="4286278"/>
          </a:xfrm>
          <a:prstGeom prst="ellipse">
            <a:avLst/>
          </a:prstGeom>
          <a:blipFill dpi="0" rotWithShape="1">
            <a:blip r:embed="rId3" cstate="email">
              <a:extLst/>
            </a:blip>
            <a:srcRect/>
            <a:stretch>
              <a:fillRect l="-18000" r="-9000"/>
            </a:stretch>
          </a:blipFill>
          <a:ln w="190500" cmpd="tri"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260350" y="5229225"/>
            <a:ext cx="8640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Картина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І.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Айвазовского «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Дев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’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ятий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вал»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57346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671763" y="5786438"/>
            <a:ext cx="3786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600" b="1" u="sng" dirty="0" err="1" smtClean="0">
                <a:solidFill>
                  <a:schemeClr val="bg1"/>
                </a:solidFill>
                <a:latin typeface="Georgia" pitchFamily="18" charset="0"/>
              </a:rPr>
              <a:t>Дев</a:t>
            </a:r>
            <a:r>
              <a:rPr lang="en-US" sz="3600" b="1" u="sng" dirty="0" smtClean="0">
                <a:solidFill>
                  <a:schemeClr val="bg1"/>
                </a:solidFill>
                <a:latin typeface="Georgia" pitchFamily="18" charset="0"/>
              </a:rPr>
              <a:t>'</a:t>
            </a:r>
            <a:r>
              <a:rPr lang="uk-UA" sz="3600" b="1" u="sng" dirty="0" smtClean="0">
                <a:solidFill>
                  <a:schemeClr val="bg1"/>
                </a:solidFill>
                <a:latin typeface="Georgia" pitchFamily="18" charset="0"/>
              </a:rPr>
              <a:t>ять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49154" name="Picture 2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22.jpg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814360" y="212594"/>
            <a:ext cx="7470083" cy="493091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2"/>
          <p:cNvSpPr txBox="1">
            <a:spLocks noChangeArrowheads="1"/>
          </p:cNvSpPr>
          <p:nvPr/>
        </p:nvSpPr>
        <p:spPr bwMode="auto">
          <a:xfrm>
            <a:off x="900113" y="5805488"/>
            <a:ext cx="3311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Calibri" pitchFamily="34" charset="0"/>
            </a:endParaRPr>
          </a:p>
        </p:txBody>
      </p:sp>
      <p:sp>
        <p:nvSpPr>
          <p:cNvPr id="96269" name="Text Box 13"/>
          <p:cNvSpPr txBox="1">
            <a:spLocks noChangeArrowheads="1"/>
          </p:cNvSpPr>
          <p:nvPr/>
        </p:nvSpPr>
        <p:spPr bwMode="auto">
          <a:xfrm>
            <a:off x="250825" y="4787900"/>
            <a:ext cx="85693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Хто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з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цих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відомих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людей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є автором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підручника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для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дітей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під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назвою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"Арифметика"?</a:t>
            </a:r>
          </a:p>
        </p:txBody>
      </p:sp>
      <p:sp>
        <p:nvSpPr>
          <p:cNvPr id="20483" name="TextBox 1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286625" y="6143625"/>
            <a:ext cx="16430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dirty="0">
                <a:solidFill>
                  <a:srgbClr val="002060"/>
                </a:solidFill>
                <a:latin typeface="Georgia" pitchFamily="18" charset="0"/>
              </a:rPr>
              <a:t>Відповідь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grpSp>
        <p:nvGrpSpPr>
          <p:cNvPr id="20484" name="Группа 35"/>
          <p:cNvGrpSpPr>
            <a:grpSpLocks/>
          </p:cNvGrpSpPr>
          <p:nvPr/>
        </p:nvGrpSpPr>
        <p:grpSpPr bwMode="auto">
          <a:xfrm>
            <a:off x="142875" y="242888"/>
            <a:ext cx="3143250" cy="3843337"/>
            <a:chOff x="142844" y="814370"/>
            <a:chExt cx="3143272" cy="3843360"/>
          </a:xfrm>
        </p:grpSpPr>
        <p:sp>
          <p:nvSpPr>
            <p:cNvPr id="22" name="Овал 21"/>
            <p:cNvSpPr/>
            <p:nvPr/>
          </p:nvSpPr>
          <p:spPr>
            <a:xfrm>
              <a:off x="485746" y="814370"/>
              <a:ext cx="2428892" cy="3286148"/>
            </a:xfrm>
            <a:prstGeom prst="ellipse">
              <a:avLst/>
            </a:prstGeom>
            <a:blipFill dpi="0" rotWithShape="1">
              <a:blip r:embed="rId3" cstate="email">
                <a:extLst/>
              </a:blip>
              <a:srcRect/>
              <a:stretch>
                <a:fillRect l="-18000" r="-9000"/>
              </a:stretch>
            </a:blipFill>
            <a:ln w="190500" cmpd="tri">
              <a:solidFill>
                <a:schemeClr val="tx2">
                  <a:lumMod val="75000"/>
                </a:schemeClr>
              </a:solidFill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20506" name="Группа 28"/>
            <p:cNvGrpSpPr>
              <a:grpSpLocks/>
            </p:cNvGrpSpPr>
            <p:nvPr/>
          </p:nvGrpSpPr>
          <p:grpSpPr bwMode="auto">
            <a:xfrm>
              <a:off x="142844" y="4014788"/>
              <a:ext cx="3143272" cy="642942"/>
              <a:chOff x="2584160" y="4014788"/>
              <a:chExt cx="3689928" cy="642942"/>
            </a:xfrm>
          </p:grpSpPr>
          <p:sp>
            <p:nvSpPr>
              <p:cNvPr id="28" name="Лента лицом вверх 27"/>
              <p:cNvSpPr/>
              <p:nvPr/>
            </p:nvSpPr>
            <p:spPr>
              <a:xfrm>
                <a:off x="2584160" y="4014788"/>
                <a:ext cx="3689928" cy="642942"/>
              </a:xfrm>
              <a:prstGeom prst="ribbon2">
                <a:avLst>
                  <a:gd name="adj1" fmla="val 20000"/>
                  <a:gd name="adj2" fmla="val 69570"/>
                </a:avLst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tx2">
                    <a:lumMod val="75000"/>
                  </a:schemeClr>
                </a:solidFill>
              </a:ln>
              <a:effectLst>
                <a:glow rad="139700">
                  <a:schemeClr val="tx2">
                    <a:lumMod val="40000"/>
                    <a:lumOff val="60000"/>
                    <a:alpha val="40000"/>
                  </a:schemeClr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0510" name="Rectangle 5"/>
              <p:cNvSpPr>
                <a:spLocks noChangeArrowheads="1"/>
              </p:cNvSpPr>
              <p:nvPr/>
            </p:nvSpPr>
            <p:spPr bwMode="auto">
              <a:xfrm>
                <a:off x="3038257" y="4029080"/>
                <a:ext cx="2784434" cy="461665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2400" b="1" dirty="0">
                    <a:solidFill>
                      <a:srgbClr val="A50021"/>
                    </a:solidFill>
                    <a:latin typeface="Georgia" pitchFamily="18" charset="0"/>
                  </a:rPr>
                  <a:t>О</a:t>
                </a:r>
                <a:r>
                  <a:rPr lang="ru-RU" sz="2400" b="1" dirty="0" smtClean="0">
                    <a:solidFill>
                      <a:srgbClr val="A50021"/>
                    </a:solidFill>
                    <a:latin typeface="Georgia" pitchFamily="18" charset="0"/>
                  </a:rPr>
                  <a:t>.С</a:t>
                </a:r>
                <a:r>
                  <a:rPr lang="ru-RU" sz="2400" b="1" dirty="0">
                    <a:solidFill>
                      <a:srgbClr val="A50021"/>
                    </a:solidFill>
                    <a:latin typeface="Georgia" pitchFamily="18" charset="0"/>
                  </a:rPr>
                  <a:t>. </a:t>
                </a:r>
                <a:r>
                  <a:rPr lang="ru-RU" sz="2400" b="1" dirty="0" err="1" smtClean="0">
                    <a:solidFill>
                      <a:srgbClr val="A50021"/>
                    </a:solidFill>
                    <a:latin typeface="Georgia" pitchFamily="18" charset="0"/>
                  </a:rPr>
                  <a:t>Пушкін</a:t>
                </a:r>
                <a:endParaRPr lang="ru-RU" sz="1600" dirty="0">
                  <a:latin typeface="Georgia" pitchFamily="18" charset="0"/>
                </a:endParaRPr>
              </a:p>
            </p:txBody>
          </p:sp>
        </p:grpSp>
      </p:grpSp>
      <p:grpSp>
        <p:nvGrpSpPr>
          <p:cNvPr id="20485" name="Группа 36"/>
          <p:cNvGrpSpPr>
            <a:grpSpLocks/>
          </p:cNvGrpSpPr>
          <p:nvPr/>
        </p:nvGrpSpPr>
        <p:grpSpPr bwMode="auto">
          <a:xfrm>
            <a:off x="5872163" y="285750"/>
            <a:ext cx="3200400" cy="3786188"/>
            <a:chOff x="3114664" y="285728"/>
            <a:chExt cx="3200422" cy="3786214"/>
          </a:xfrm>
        </p:grpSpPr>
        <p:sp>
          <p:nvSpPr>
            <p:cNvPr id="23" name="Овал 22"/>
            <p:cNvSpPr/>
            <p:nvPr/>
          </p:nvSpPr>
          <p:spPr>
            <a:xfrm>
              <a:off x="3486140" y="285728"/>
              <a:ext cx="2428892" cy="3286148"/>
            </a:xfrm>
            <a:prstGeom prst="ellipse">
              <a:avLst/>
            </a:prstGeom>
            <a:blipFill dpi="0" rotWithShape="1">
              <a:blip r:embed="rId4" cstate="email">
                <a:extLst/>
              </a:blip>
              <a:srcRect/>
              <a:stretch>
                <a:fillRect l="-18000" r="-8000"/>
              </a:stretch>
            </a:blipFill>
            <a:ln w="190500" cmpd="tri">
              <a:solidFill>
                <a:schemeClr val="tx2">
                  <a:lumMod val="75000"/>
                </a:schemeClr>
              </a:solidFill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20498" name="Группа 29"/>
            <p:cNvGrpSpPr>
              <a:grpSpLocks/>
            </p:cNvGrpSpPr>
            <p:nvPr/>
          </p:nvGrpSpPr>
          <p:grpSpPr bwMode="auto">
            <a:xfrm>
              <a:off x="3114664" y="3429000"/>
              <a:ext cx="3200422" cy="642942"/>
              <a:chOff x="2668022" y="4014788"/>
              <a:chExt cx="3757017" cy="642942"/>
            </a:xfrm>
          </p:grpSpPr>
          <p:sp>
            <p:nvSpPr>
              <p:cNvPr id="31" name="Лента лицом вверх 30"/>
              <p:cNvSpPr/>
              <p:nvPr/>
            </p:nvSpPr>
            <p:spPr>
              <a:xfrm>
                <a:off x="2668022" y="4014788"/>
                <a:ext cx="3757017" cy="642942"/>
              </a:xfrm>
              <a:prstGeom prst="ribbon2">
                <a:avLst>
                  <a:gd name="adj1" fmla="val 20000"/>
                  <a:gd name="adj2" fmla="val 69570"/>
                </a:avLst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tx2">
                    <a:lumMod val="75000"/>
                  </a:schemeClr>
                </a:solidFill>
              </a:ln>
              <a:effectLst>
                <a:glow rad="139700">
                  <a:schemeClr val="tx2">
                    <a:lumMod val="40000"/>
                    <a:lumOff val="60000"/>
                    <a:alpha val="40000"/>
                  </a:schemeClr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0502" name="Rectangle 5"/>
              <p:cNvSpPr>
                <a:spLocks noChangeArrowheads="1"/>
              </p:cNvSpPr>
              <p:nvPr/>
            </p:nvSpPr>
            <p:spPr bwMode="auto">
              <a:xfrm>
                <a:off x="3102647" y="4029080"/>
                <a:ext cx="2903082" cy="461665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2400" b="1" dirty="0" smtClean="0">
                    <a:solidFill>
                      <a:srgbClr val="A50021"/>
                    </a:solidFill>
                    <a:latin typeface="Georgia" pitchFamily="18" charset="0"/>
                  </a:rPr>
                  <a:t>Л.М. </a:t>
                </a:r>
                <a:r>
                  <a:rPr lang="ru-RU" sz="2400" b="1" dirty="0">
                    <a:solidFill>
                      <a:srgbClr val="A50021"/>
                    </a:solidFill>
                    <a:latin typeface="Georgia" pitchFamily="18" charset="0"/>
                  </a:rPr>
                  <a:t>Толстой</a:t>
                </a:r>
                <a:endParaRPr lang="ru-RU" sz="2400" dirty="0">
                  <a:latin typeface="Georgia" pitchFamily="18" charset="0"/>
                </a:endParaRPr>
              </a:p>
            </p:txBody>
          </p:sp>
        </p:grpSp>
      </p:grpSp>
      <p:grpSp>
        <p:nvGrpSpPr>
          <p:cNvPr id="20486" name="Группа 37"/>
          <p:cNvGrpSpPr>
            <a:grpSpLocks/>
          </p:cNvGrpSpPr>
          <p:nvPr/>
        </p:nvGrpSpPr>
        <p:grpSpPr bwMode="auto">
          <a:xfrm>
            <a:off x="2686050" y="957263"/>
            <a:ext cx="3943350" cy="3857625"/>
            <a:chOff x="2743188" y="857232"/>
            <a:chExt cx="3943378" cy="3857652"/>
          </a:xfrm>
        </p:grpSpPr>
        <p:sp>
          <p:nvSpPr>
            <p:cNvPr id="24" name="Овал 23"/>
            <p:cNvSpPr/>
            <p:nvPr/>
          </p:nvSpPr>
          <p:spPr>
            <a:xfrm>
              <a:off x="3428992" y="857232"/>
              <a:ext cx="2428892" cy="3357586"/>
            </a:xfrm>
            <a:prstGeom prst="ellipse">
              <a:avLst/>
            </a:prstGeom>
            <a:blipFill dpi="0" rotWithShape="1">
              <a:blip r:embed="rId5" cstate="email">
                <a:extLst/>
              </a:blip>
              <a:srcRect/>
              <a:stretch>
                <a:fillRect l="-6000" t="-1000" r="-8000" b="-6000"/>
              </a:stretch>
            </a:blipFill>
            <a:ln w="190500" cmpd="tri">
              <a:solidFill>
                <a:schemeClr val="tx2">
                  <a:lumMod val="75000"/>
                </a:schemeClr>
              </a:solidFill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grpSp>
          <p:nvGrpSpPr>
            <p:cNvPr id="20490" name="Группа 32"/>
            <p:cNvGrpSpPr>
              <a:grpSpLocks/>
            </p:cNvGrpSpPr>
            <p:nvPr/>
          </p:nvGrpSpPr>
          <p:grpSpPr bwMode="auto">
            <a:xfrm>
              <a:off x="2743188" y="4071942"/>
              <a:ext cx="3943378" cy="642942"/>
              <a:chOff x="2457436" y="4014788"/>
              <a:chExt cx="3943378" cy="642942"/>
            </a:xfrm>
          </p:grpSpPr>
          <p:sp>
            <p:nvSpPr>
              <p:cNvPr id="34" name="Лента лицом вверх 33"/>
              <p:cNvSpPr/>
              <p:nvPr/>
            </p:nvSpPr>
            <p:spPr>
              <a:xfrm>
                <a:off x="2457436" y="4014788"/>
                <a:ext cx="3943378" cy="642942"/>
              </a:xfrm>
              <a:prstGeom prst="ribbon2">
                <a:avLst>
                  <a:gd name="adj1" fmla="val 20000"/>
                  <a:gd name="adj2" fmla="val 69570"/>
                </a:avLst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tx2">
                    <a:lumMod val="75000"/>
                  </a:schemeClr>
                </a:solidFill>
              </a:ln>
              <a:effectLst>
                <a:glow rad="139700">
                  <a:schemeClr val="tx2">
                    <a:lumMod val="40000"/>
                    <a:lumOff val="60000"/>
                    <a:alpha val="40000"/>
                  </a:schemeClr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0494" name="Rectangle 5"/>
              <p:cNvSpPr>
                <a:spLocks noChangeArrowheads="1"/>
              </p:cNvSpPr>
              <p:nvPr/>
            </p:nvSpPr>
            <p:spPr bwMode="auto">
              <a:xfrm>
                <a:off x="2709020" y="4029080"/>
                <a:ext cx="3438342" cy="461665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2400" b="1">
                    <a:solidFill>
                      <a:srgbClr val="A50021"/>
                    </a:solidFill>
                    <a:latin typeface="Georgia" pitchFamily="18" charset="0"/>
                  </a:rPr>
                  <a:t>М.В. Ломоносов</a:t>
                </a:r>
                <a:endParaRPr lang="ru-RU" sz="2400">
                  <a:latin typeface="Georgia" pitchFamily="18" charset="0"/>
                </a:endParaRPr>
              </a:p>
            </p:txBody>
          </p:sp>
        </p:grpSp>
      </p:grp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179388" y="5157788"/>
            <a:ext cx="8640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Картина К. Малевича «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Ч</a:t>
            </a:r>
            <a:r>
              <a:rPr lang="uk-UA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рный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квадрат»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58370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714625" y="5786438"/>
            <a:ext cx="3786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600" b="1" u="sng" dirty="0" smtClean="0">
                <a:solidFill>
                  <a:schemeClr val="bg1"/>
                </a:solidFill>
                <a:latin typeface="Georgia" pitchFamily="18" charset="0"/>
              </a:rPr>
              <a:t>Квадрат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6" name="Рисунок 5" descr="Чёрный квадрат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357166"/>
            <a:ext cx="5572164" cy="471490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179388" y="5253038"/>
            <a:ext cx="8640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Картина П. 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Пікассо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"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Дівчинка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на 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кулі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"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59394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663455" y="5786438"/>
            <a:ext cx="3786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Куля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6" name="Рисунок 5" descr="Девочка на шаре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9858" y="142852"/>
            <a:ext cx="2853383" cy="500066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714625" y="4857750"/>
            <a:ext cx="3786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err="1">
                <a:solidFill>
                  <a:schemeClr val="bg1"/>
                </a:solidFill>
                <a:latin typeface="Georgia" pitchFamily="18" charset="0"/>
              </a:rPr>
              <a:t>кубізм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7" name="Рисунок 6" descr="Хуан Грис. Человек в каф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7514" y="142852"/>
            <a:ext cx="3002916" cy="4357718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prstDash val="solid"/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51202" name="Picture 2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25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6449334" y="171428"/>
            <a:ext cx="2524815" cy="307183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51203" name="Picture 3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28.jpg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257144" y="3379043"/>
            <a:ext cx="2433393" cy="3278955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51204" name="Picture 4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30.jpg"/>
          <p:cNvPicPr>
            <a:picLocks noChangeAspect="1" noChangeArrowheads="1"/>
          </p:cNvPicPr>
          <p:nvPr/>
        </p:nvPicPr>
        <p:blipFill>
          <a:blip r:embed="rId6" cstate="email">
            <a:extLst/>
          </a:blip>
          <a:srcRect/>
          <a:stretch>
            <a:fillRect/>
          </a:stretch>
        </p:blipFill>
        <p:spPr bwMode="auto">
          <a:xfrm>
            <a:off x="6600838" y="3587043"/>
            <a:ext cx="2214578" cy="3073177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51206" name="Picture 6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29.jpg"/>
          <p:cNvPicPr>
            <a:picLocks noChangeAspect="1" noChangeArrowheads="1"/>
          </p:cNvPicPr>
          <p:nvPr/>
        </p:nvPicPr>
        <p:blipFill>
          <a:blip r:embed="rId7" cstate="email">
            <a:extLst/>
          </a:blip>
          <a:srcRect/>
          <a:stretch>
            <a:fillRect/>
          </a:stretch>
        </p:blipFill>
        <p:spPr bwMode="auto">
          <a:xfrm>
            <a:off x="285720" y="172812"/>
            <a:ext cx="2357454" cy="2813735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250825" y="2133600"/>
            <a:ext cx="8640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Назвіть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геометричний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вид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тополі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250825" y="2133600"/>
            <a:ext cx="8640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Вічнозелений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конус -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це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323850" y="214313"/>
            <a:ext cx="86407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Яке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математичне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поняття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об'єднує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ці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живі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організми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?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65542" name="Picture 6" descr="63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6853" y="1585236"/>
            <a:ext cx="3955981" cy="3072498"/>
          </a:xfrm>
          <a:prstGeom prst="rect">
            <a:avLst/>
          </a:prstGeom>
          <a:solidFill>
            <a:schemeClr val="accent2"/>
          </a:solidFill>
          <a:ln w="19050" cmpd="thickThin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Picture 2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32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285720" y="1571612"/>
            <a:ext cx="4143570" cy="3109689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3" name="Picture 5"/>
          <p:cNvPicPr>
            <a:picLocks noChangeAspect="1" noChangeArrowheads="1"/>
          </p:cNvPicPr>
          <p:nvPr/>
        </p:nvPicPr>
        <p:blipFill>
          <a:blip r:embed="rId2" cstate="email">
            <a:extLst/>
          </a:blip>
          <a:srcRect l="16228" t="18684" r="13606" b="18317"/>
          <a:stretch>
            <a:fillRect/>
          </a:stretch>
        </p:blipFill>
        <p:spPr bwMode="auto">
          <a:xfrm>
            <a:off x="4463535" y="1255710"/>
            <a:ext cx="4394745" cy="2959108"/>
          </a:xfrm>
          <a:prstGeom prst="rect">
            <a:avLst/>
          </a:prstGeom>
          <a:noFill/>
          <a:ln w="19050" cmpd="tri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135177" name="Text Box 9"/>
          <p:cNvSpPr txBox="1">
            <a:spLocks noChangeArrowheads="1"/>
          </p:cNvSpPr>
          <p:nvPr/>
        </p:nvSpPr>
        <p:spPr bwMode="auto">
          <a:xfrm>
            <a:off x="0" y="47625"/>
            <a:ext cx="892651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Яке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геометричне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перетворення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фігур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демонструють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ці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красуні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?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7643813" y="6143625"/>
            <a:ext cx="1357312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0" name="Picture 2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34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3643306" y="4572008"/>
            <a:ext cx="2586030" cy="193952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53251" name="Picture 3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40.jpg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285718" y="1285860"/>
            <a:ext cx="3429024" cy="257176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53253" name="Picture 5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37.jpg"/>
          <p:cNvPicPr>
            <a:picLocks noChangeAspect="1" noChangeArrowheads="1"/>
          </p:cNvPicPr>
          <p:nvPr/>
        </p:nvPicPr>
        <p:blipFill>
          <a:blip r:embed="rId6" cstate="email">
            <a:extLst/>
          </a:blip>
          <a:srcRect/>
          <a:stretch>
            <a:fillRect/>
          </a:stretch>
        </p:blipFill>
        <p:spPr bwMode="auto">
          <a:xfrm>
            <a:off x="6572264" y="4714884"/>
            <a:ext cx="2286016" cy="114300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53254" name="Picture 6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36.jpg"/>
          <p:cNvPicPr>
            <a:picLocks noChangeAspect="1" noChangeArrowheads="1"/>
          </p:cNvPicPr>
          <p:nvPr/>
        </p:nvPicPr>
        <p:blipFill>
          <a:blip r:embed="rId7" cstate="email">
            <a:extLst/>
          </a:blip>
          <a:srcRect/>
          <a:stretch>
            <a:fillRect/>
          </a:stretch>
        </p:blipFill>
        <p:spPr bwMode="auto">
          <a:xfrm>
            <a:off x="285720" y="4229105"/>
            <a:ext cx="2928958" cy="2343167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323850" y="333375"/>
            <a:ext cx="86407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Яка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геометрична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фігура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дуже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дуже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кусається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іноді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із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смертельним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результатом?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929063" y="5500688"/>
            <a:ext cx="5143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err="1">
                <a:solidFill>
                  <a:schemeClr val="bg1"/>
                </a:solidFill>
                <a:latin typeface="Georgia" pitchFamily="18" charset="0"/>
              </a:rPr>
              <a:t>Пірамідальна</a:t>
            </a:r>
            <a:r>
              <a:rPr lang="ru-RU" sz="3600" b="1" u="sng" dirty="0">
                <a:solidFill>
                  <a:schemeClr val="bg1"/>
                </a:solidFill>
                <a:latin typeface="Georgia" pitchFamily="18" charset="0"/>
              </a:rPr>
              <a:t> тополя</a:t>
            </a:r>
          </a:p>
        </p:txBody>
      </p:sp>
      <p:pic>
        <p:nvPicPr>
          <p:cNvPr id="54274" name="Picture 2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428604"/>
            <a:ext cx="4120394" cy="500066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54275" name="Picture 3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7166"/>
            <a:ext cx="3444455" cy="5857916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643438" y="5929313"/>
            <a:ext cx="3786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Кипарис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55298" name="Picture 2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7166"/>
            <a:ext cx="3357586" cy="550169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55299" name="Picture 3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49.jpe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1000100" y="357166"/>
            <a:ext cx="2571768" cy="617224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79388" y="188913"/>
            <a:ext cx="87852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Він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винайшов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для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захисту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свого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міста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Сіракузи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потужні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машини-катапульти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винайшов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гвинт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Хто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цей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вчений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?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21506" name="TextBox 1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286625" y="6143625"/>
            <a:ext cx="16430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dirty="0">
                <a:solidFill>
                  <a:srgbClr val="002060"/>
                </a:solidFill>
                <a:latin typeface="Georgia" pitchFamily="18" charset="0"/>
              </a:rPr>
              <a:t>Відповідь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grpSp>
        <p:nvGrpSpPr>
          <p:cNvPr id="21507" name="Группа 14"/>
          <p:cNvGrpSpPr>
            <a:grpSpLocks/>
          </p:cNvGrpSpPr>
          <p:nvPr/>
        </p:nvGrpSpPr>
        <p:grpSpPr bwMode="auto">
          <a:xfrm>
            <a:off x="3275013" y="2686050"/>
            <a:ext cx="2641600" cy="3251200"/>
            <a:chOff x="3275318" y="2843226"/>
            <a:chExt cx="2641558" cy="3252134"/>
          </a:xfrm>
        </p:grpSpPr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15178" y="2843226"/>
              <a:ext cx="2071702" cy="2514600"/>
            </a:xfrm>
            <a:prstGeom prst="rect">
              <a:avLst/>
            </a:prstGeom>
            <a:noFill/>
            <a:ln w="28575" cmpd="tri">
              <a:solidFill>
                <a:schemeClr val="tx2">
                  <a:lumMod val="75000"/>
                </a:schemeClr>
              </a:solidFill>
              <a:miter lim="800000"/>
              <a:headEnd type="none" w="sm" len="sm"/>
              <a:tailEnd type="none" w="sm" len="sm"/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  <a:innerShdw blurRad="254000">
                <a:prstClr val="black"/>
              </a:innerShdw>
            </a:effectLst>
          </p:spPr>
        </p:pic>
        <p:sp>
          <p:nvSpPr>
            <p:cNvPr id="21515" name="Rectangle 5"/>
            <p:cNvSpPr>
              <a:spLocks noChangeArrowheads="1"/>
            </p:cNvSpPr>
            <p:nvPr/>
          </p:nvSpPr>
          <p:spPr bwMode="auto">
            <a:xfrm>
              <a:off x="3275318" y="5572140"/>
              <a:ext cx="2641558" cy="52322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A50021"/>
                  </a:solidFill>
                  <a:latin typeface="Georgia" pitchFamily="18" charset="0"/>
                </a:rPr>
                <a:t>ПІФАГОР</a:t>
              </a:r>
              <a:endParaRPr lang="ru-RU" dirty="0">
                <a:latin typeface="Georgia" pitchFamily="18" charset="0"/>
              </a:endParaRPr>
            </a:p>
          </p:txBody>
        </p:sp>
      </p:grpSp>
      <p:grpSp>
        <p:nvGrpSpPr>
          <p:cNvPr id="21508" name="Группа 17"/>
          <p:cNvGrpSpPr>
            <a:grpSpLocks/>
          </p:cNvGrpSpPr>
          <p:nvPr/>
        </p:nvGrpSpPr>
        <p:grpSpPr bwMode="auto">
          <a:xfrm>
            <a:off x="6684963" y="2428875"/>
            <a:ext cx="2101850" cy="3449638"/>
            <a:chOff x="6685004" y="2453760"/>
            <a:chExt cx="2101838" cy="3450373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648"/>
            <a:stretch>
              <a:fillRect/>
            </a:stretch>
          </p:blipFill>
          <p:spPr bwMode="auto">
            <a:xfrm>
              <a:off x="6685004" y="2453760"/>
              <a:ext cx="2101838" cy="2714644"/>
            </a:xfrm>
            <a:prstGeom prst="rect">
              <a:avLst/>
            </a:prstGeom>
            <a:noFill/>
            <a:ln w="28575" cmpd="tri">
              <a:solidFill>
                <a:schemeClr val="tx2">
                  <a:lumMod val="75000"/>
                </a:schemeClr>
              </a:solidFill>
              <a:miter lim="800000"/>
              <a:headEnd type="none" w="sm" len="sm"/>
              <a:tailEnd type="none" w="sm" len="sm"/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  <a:innerShdw blurRad="254000">
                <a:prstClr val="black"/>
              </a:innerShdw>
            </a:effectLst>
          </p:spPr>
        </p:pic>
        <p:sp>
          <p:nvSpPr>
            <p:cNvPr id="21513" name="Rectangle 5"/>
            <p:cNvSpPr>
              <a:spLocks noChangeArrowheads="1"/>
            </p:cNvSpPr>
            <p:nvPr/>
          </p:nvSpPr>
          <p:spPr bwMode="auto">
            <a:xfrm>
              <a:off x="6918624" y="5385020"/>
              <a:ext cx="1712896" cy="51911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 b="1">
                  <a:solidFill>
                    <a:srgbClr val="A50021"/>
                  </a:solidFill>
                  <a:latin typeface="Georgia" pitchFamily="18" charset="0"/>
                </a:rPr>
                <a:t>ФАЛЕС</a:t>
              </a:r>
              <a:endParaRPr lang="ru-RU">
                <a:latin typeface="Georgia" pitchFamily="18" charset="0"/>
              </a:endParaRPr>
            </a:p>
          </p:txBody>
        </p:sp>
      </p:grpSp>
      <p:grpSp>
        <p:nvGrpSpPr>
          <p:cNvPr id="21509" name="Группа 20"/>
          <p:cNvGrpSpPr>
            <a:grpSpLocks/>
          </p:cNvGrpSpPr>
          <p:nvPr/>
        </p:nvGrpSpPr>
        <p:grpSpPr bwMode="auto">
          <a:xfrm>
            <a:off x="188913" y="2433638"/>
            <a:ext cx="2427287" cy="3444875"/>
            <a:chOff x="188704" y="2487860"/>
            <a:chExt cx="2427276" cy="3445769"/>
          </a:xfrm>
        </p:grpSpPr>
        <p:sp>
          <p:nvSpPr>
            <p:cNvPr id="21510" name="Rectangle 5"/>
            <p:cNvSpPr>
              <a:spLocks noChangeArrowheads="1"/>
            </p:cNvSpPr>
            <p:nvPr/>
          </p:nvSpPr>
          <p:spPr bwMode="auto">
            <a:xfrm>
              <a:off x="188704" y="5414516"/>
              <a:ext cx="2427276" cy="51911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A50021"/>
                  </a:solidFill>
                  <a:latin typeface="Georgia" pitchFamily="18" charset="0"/>
                </a:rPr>
                <a:t>АРХІМЕД</a:t>
              </a:r>
              <a:endParaRPr lang="ru-RU" dirty="0">
                <a:latin typeface="Georgia" pitchFamily="18" charset="0"/>
              </a:endParaRPr>
            </a:p>
          </p:txBody>
        </p:sp>
        <p:pic>
          <p:nvPicPr>
            <p:cNvPr id="23" name="Picture 1"/>
            <p:cNvPicPr>
              <a:picLocks noChangeAspect="1" noChangeArrowheads="1"/>
            </p:cNvPicPr>
            <p:nvPr/>
          </p:nvPicPr>
          <p:blipFill>
            <a:blip r:embed="rId5" cstate="email">
              <a:extLst/>
            </a:blip>
            <a:srcRect l="38818" t="36133" r="38477" b="26758"/>
            <a:stretch>
              <a:fillRect/>
            </a:stretch>
          </p:blipFill>
          <p:spPr bwMode="auto">
            <a:xfrm>
              <a:off x="357158" y="2487860"/>
              <a:ext cx="2071702" cy="2714644"/>
            </a:xfrm>
            <a:prstGeom prst="rect">
              <a:avLst/>
            </a:prstGeom>
            <a:noFill/>
            <a:ln w="28575">
              <a:solidFill>
                <a:schemeClr val="tx2">
                  <a:lumMod val="75000"/>
                </a:schemeClr>
              </a:solidFill>
              <a:miter lim="800000"/>
              <a:headEnd/>
              <a:tailEnd/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  <a:innerShdw blurRad="254000">
                <a:prstClr val="black"/>
              </a:innerShdw>
            </a:effectLst>
          </p:spPr>
        </p:pic>
      </p:grp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8" name="Text Box 12"/>
          <p:cNvSpPr txBox="1">
            <a:spLocks noChangeArrowheads="1"/>
          </p:cNvSpPr>
          <p:nvPr/>
        </p:nvSpPr>
        <p:spPr bwMode="auto">
          <a:xfrm>
            <a:off x="5076825" y="4135438"/>
            <a:ext cx="3168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atin typeface="Georgia" pitchFamily="18" charset="0"/>
              </a:rPr>
              <a:t>в</a:t>
            </a:r>
            <a:r>
              <a:rPr lang="ru-RU" sz="3200" b="1" dirty="0" err="1" smtClean="0">
                <a:solidFill>
                  <a:srgbClr val="C00000"/>
                </a:solidFill>
                <a:latin typeface="Georgia" pitchFamily="18" charset="0"/>
              </a:rPr>
              <a:t>ОСЬ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миніг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70669" name="Text Box 13"/>
          <p:cNvSpPr txBox="1">
            <a:spLocks noChangeArrowheads="1"/>
          </p:cNvSpPr>
          <p:nvPr/>
        </p:nvSpPr>
        <p:spPr bwMode="auto">
          <a:xfrm>
            <a:off x="755650" y="4143375"/>
            <a:ext cx="3168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л</a:t>
            </a:r>
            <a:r>
              <a:rPr lang="ru-RU" sz="3200" b="1" dirty="0" err="1">
                <a:solidFill>
                  <a:srgbClr val="C00000"/>
                </a:solidFill>
                <a:latin typeface="Georgia" pitchFamily="18" charset="0"/>
              </a:rPr>
              <a:t>ОСЬ</a:t>
            </a:r>
            <a:endParaRPr lang="ru-RU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68611" name="TextBox 6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571750" y="4857749"/>
            <a:ext cx="3786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Ось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8" name="Picture 6" descr="63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6853" y="857232"/>
            <a:ext cx="3955981" cy="3072498"/>
          </a:xfrm>
          <a:prstGeom prst="rect">
            <a:avLst/>
          </a:prstGeom>
          <a:solidFill>
            <a:schemeClr val="accent2"/>
          </a:solidFill>
          <a:ln w="19050" cmpd="thickThin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9" name="Picture 2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32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285720" y="857232"/>
            <a:ext cx="4143570" cy="3109689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91" name="Picture 7"/>
          <p:cNvPicPr>
            <a:picLocks noChangeAspect="1" noChangeArrowheads="1"/>
          </p:cNvPicPr>
          <p:nvPr/>
        </p:nvPicPr>
        <p:blipFill>
          <a:blip r:embed="rId2" cstate="print"/>
          <a:srcRect l="16228" t="18684" r="13606" b="18317"/>
          <a:stretch>
            <a:fillRect/>
          </a:stretch>
        </p:blipFill>
        <p:spPr bwMode="auto">
          <a:xfrm>
            <a:off x="1016026" y="333375"/>
            <a:ext cx="7270750" cy="4895850"/>
          </a:xfrm>
          <a:prstGeom prst="rect">
            <a:avLst/>
          </a:prstGeom>
          <a:noFill/>
          <a:ln w="12700" cmpd="tri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118792" name="Freeform 8"/>
          <p:cNvSpPr>
            <a:spLocks/>
          </p:cNvSpPr>
          <p:nvPr/>
        </p:nvSpPr>
        <p:spPr bwMode="auto">
          <a:xfrm>
            <a:off x="4500563" y="657225"/>
            <a:ext cx="200025" cy="4427538"/>
          </a:xfrm>
          <a:custGeom>
            <a:avLst/>
            <a:gdLst/>
            <a:ahLst/>
            <a:cxnLst>
              <a:cxn ang="0">
                <a:pos x="126" y="0"/>
              </a:cxn>
              <a:cxn ang="0">
                <a:pos x="0" y="2789"/>
              </a:cxn>
            </a:cxnLst>
            <a:rect l="0" t="0" r="r" b="b"/>
            <a:pathLst>
              <a:path w="126" h="2789">
                <a:moveTo>
                  <a:pt x="126" y="0"/>
                </a:moveTo>
                <a:lnTo>
                  <a:pt x="0" y="2789"/>
                </a:lnTo>
              </a:path>
            </a:pathLst>
          </a:custGeom>
          <a:noFill/>
          <a:ln w="57150" cap="flat" cmpd="sng">
            <a:solidFill>
              <a:schemeClr val="bg1">
                <a:lumMod val="95000"/>
              </a:schemeClr>
            </a:solidFill>
            <a:prstDash val="lgDashDot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8793" name="Freeform 9"/>
          <p:cNvSpPr>
            <a:spLocks/>
          </p:cNvSpPr>
          <p:nvPr/>
        </p:nvSpPr>
        <p:spPr bwMode="auto">
          <a:xfrm>
            <a:off x="2128838" y="1171575"/>
            <a:ext cx="5057775" cy="142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186" y="90"/>
              </a:cxn>
            </a:cxnLst>
            <a:rect l="0" t="0" r="r" b="b"/>
            <a:pathLst>
              <a:path w="3186" h="90">
                <a:moveTo>
                  <a:pt x="0" y="0"/>
                </a:moveTo>
                <a:lnTo>
                  <a:pt x="3186" y="90"/>
                </a:lnTo>
              </a:path>
            </a:pathLst>
          </a:custGeom>
          <a:noFill/>
          <a:ln w="57150" cap="flat" cmpd="sng">
            <a:solidFill>
              <a:schemeClr val="bg1">
                <a:lumMod val="95000"/>
              </a:schemeClr>
            </a:solidFill>
            <a:prstDash val="lg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8794" name="Freeform 10"/>
          <p:cNvSpPr>
            <a:spLocks/>
          </p:cNvSpPr>
          <p:nvPr/>
        </p:nvSpPr>
        <p:spPr bwMode="auto">
          <a:xfrm>
            <a:off x="3857625" y="4343400"/>
            <a:ext cx="1385888" cy="428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3" y="27"/>
              </a:cxn>
            </a:cxnLst>
            <a:rect l="0" t="0" r="r" b="b"/>
            <a:pathLst>
              <a:path w="873" h="27">
                <a:moveTo>
                  <a:pt x="0" y="0"/>
                </a:moveTo>
                <a:lnTo>
                  <a:pt x="873" y="27"/>
                </a:lnTo>
              </a:path>
            </a:pathLst>
          </a:custGeom>
          <a:noFill/>
          <a:ln w="57150" cap="flat" cmpd="sng">
            <a:solidFill>
              <a:schemeClr val="bg1">
                <a:lumMod val="95000"/>
              </a:schemeClr>
            </a:solidFill>
            <a:prstDash val="lg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9637" name="Text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571750" y="5286375"/>
            <a:ext cx="37861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err="1">
                <a:solidFill>
                  <a:srgbClr val="7030A0"/>
                </a:solidFill>
                <a:latin typeface="Georgia" pitchFamily="18" charset="0"/>
              </a:rPr>
              <a:t>Осьова</a:t>
            </a:r>
            <a:r>
              <a:rPr lang="ru-RU" sz="3600" b="1" u="sng" dirty="0"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3600" b="1" u="sng" dirty="0" err="1">
                <a:solidFill>
                  <a:srgbClr val="7030A0"/>
                </a:solidFill>
                <a:latin typeface="Georgia" pitchFamily="18" charset="0"/>
              </a:rPr>
              <a:t>симетрія</a:t>
            </a:r>
            <a:endParaRPr lang="ru-RU" sz="3600" b="1" u="sng" dirty="0"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999044" y="6021388"/>
            <a:ext cx="3527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A50021"/>
                </a:solidFill>
                <a:latin typeface="Georgia" pitchFamily="18" charset="0"/>
                <a:hlinkClick r:id="rId2" action="ppaction://hlinksldjump"/>
              </a:rPr>
              <a:t>КОНУС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250825" y="71438"/>
            <a:ext cx="86407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Georgia" pitchFamily="18" charset="0"/>
              </a:rPr>
              <a:t>Конус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- </a:t>
            </a:r>
            <a:r>
              <a:rPr lang="ru-RU" sz="3200" b="1" dirty="0" err="1">
                <a:solidFill>
                  <a:schemeClr val="bg1"/>
                </a:solidFill>
                <a:latin typeface="Georgia" pitchFamily="18" charset="0"/>
              </a:rPr>
              <a:t>хижий</a:t>
            </a:r>
            <a:r>
              <a:rPr lang="ru-RU" sz="3200" b="1" dirty="0">
                <a:solidFill>
                  <a:schemeClr val="bg1"/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Georgia" pitchFamily="18" charset="0"/>
              </a:rPr>
              <a:t>морський</a:t>
            </a:r>
            <a:r>
              <a:rPr lang="ru-RU" sz="3200" b="1" dirty="0">
                <a:solidFill>
                  <a:schemeClr val="bg1"/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Georgia" pitchFamily="18" charset="0"/>
              </a:rPr>
              <a:t>молюск</a:t>
            </a:r>
            <a:r>
              <a:rPr lang="ru-RU" sz="3200" b="1" dirty="0">
                <a:solidFill>
                  <a:schemeClr val="bg1"/>
                </a:solidFill>
                <a:latin typeface="Georgia" pitchFamily="18" charset="0"/>
              </a:rPr>
              <a:t> з </a:t>
            </a:r>
            <a:r>
              <a:rPr lang="ru-RU" sz="3200" b="1" dirty="0" err="1">
                <a:solidFill>
                  <a:schemeClr val="bg1"/>
                </a:solidFill>
                <a:latin typeface="Georgia" pitchFamily="18" charset="0"/>
              </a:rPr>
              <a:t>конічною</a:t>
            </a:r>
            <a:r>
              <a:rPr lang="ru-RU" sz="3200" b="1" dirty="0">
                <a:solidFill>
                  <a:schemeClr val="bg1"/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Georgia" pitchFamily="18" charset="0"/>
              </a:rPr>
              <a:t>яскравою</a:t>
            </a:r>
            <a:r>
              <a:rPr lang="ru-RU" sz="3200" b="1" dirty="0">
                <a:solidFill>
                  <a:schemeClr val="bg1"/>
                </a:solidFill>
                <a:latin typeface="Georgia" pitchFamily="18" charset="0"/>
              </a:rPr>
              <a:t> раковиною, </a:t>
            </a:r>
            <a:r>
              <a:rPr lang="ru-RU" sz="3200" b="1" dirty="0" err="1">
                <a:solidFill>
                  <a:schemeClr val="bg1"/>
                </a:solidFill>
                <a:latin typeface="Georgia" pitchFamily="18" charset="0"/>
              </a:rPr>
              <a:t>що</a:t>
            </a:r>
            <a:r>
              <a:rPr lang="ru-RU" sz="3200" b="1" dirty="0">
                <a:solidFill>
                  <a:schemeClr val="bg1"/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Georgia" pitchFamily="18" charset="0"/>
              </a:rPr>
              <a:t>має</a:t>
            </a:r>
            <a:r>
              <a:rPr lang="ru-RU" sz="3200" b="1" dirty="0">
                <a:solidFill>
                  <a:schemeClr val="bg1"/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Georgia" pitchFamily="18" charset="0"/>
              </a:rPr>
              <a:t>отруйну</a:t>
            </a:r>
            <a:r>
              <a:rPr lang="ru-RU" sz="3200" b="1" dirty="0">
                <a:solidFill>
                  <a:schemeClr val="bg1"/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Georgia" pitchFamily="18" charset="0"/>
              </a:rPr>
              <a:t>залозу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56322" name="Picture 2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55.jpg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4786314" y="1785926"/>
            <a:ext cx="3952886" cy="407937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56323" name="Picture 3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54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380970" y="1785926"/>
            <a:ext cx="3619526" cy="271464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56324" name="Picture 4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57.jpg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1000100" y="4929198"/>
            <a:ext cx="2357454" cy="169592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 Box 8"/>
          <p:cNvSpPr txBox="1">
            <a:spLocks noChangeArrowheads="1"/>
          </p:cNvSpPr>
          <p:nvPr/>
        </p:nvSpPr>
        <p:spPr bwMode="auto">
          <a:xfrm>
            <a:off x="4344988" y="2492375"/>
            <a:ext cx="5032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A50021"/>
                </a:solidFill>
                <a:latin typeface="Georgia" pitchFamily="18" charset="0"/>
              </a:rPr>
              <a:t>+</a:t>
            </a:r>
            <a:endParaRPr lang="ru-RU">
              <a:latin typeface="Georgia" pitchFamily="18" charset="0"/>
            </a:endParaRPr>
          </a:p>
        </p:txBody>
      </p:sp>
      <p:sp>
        <p:nvSpPr>
          <p:cNvPr id="71682" name="Line 9"/>
          <p:cNvSpPr>
            <a:spLocks noChangeShapeType="1"/>
          </p:cNvSpPr>
          <p:nvPr/>
        </p:nvSpPr>
        <p:spPr bwMode="auto">
          <a:xfrm>
            <a:off x="142875" y="5308600"/>
            <a:ext cx="8785225" cy="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83" name="Text Box 10"/>
          <p:cNvSpPr txBox="1">
            <a:spLocks noChangeArrowheads="1"/>
          </p:cNvSpPr>
          <p:nvPr/>
        </p:nvSpPr>
        <p:spPr bwMode="auto">
          <a:xfrm>
            <a:off x="4014788" y="5300663"/>
            <a:ext cx="11525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solidFill>
                  <a:srgbClr val="A50021"/>
                </a:solidFill>
                <a:latin typeface="Georgia" pitchFamily="18" charset="0"/>
              </a:rPr>
              <a:t>2</a:t>
            </a:r>
            <a:endParaRPr lang="ru-RU">
              <a:latin typeface="Georgia" pitchFamily="18" charset="0"/>
            </a:endParaRPr>
          </a:p>
        </p:txBody>
      </p:sp>
      <p:pic>
        <p:nvPicPr>
          <p:cNvPr id="130059" name="Picture 11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395288" y="1557338"/>
            <a:ext cx="3816350" cy="3167062"/>
          </a:xfrm>
          <a:prstGeom prst="rect">
            <a:avLst/>
          </a:prstGeom>
          <a:noFill/>
          <a:ln w="19050" cmpd="tri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795384" y="365919"/>
            <a:ext cx="74847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ереднє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арифметичне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їжака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і дроту...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6" name="Picture 2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60.jpg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5071310" y="1655673"/>
            <a:ext cx="3808493" cy="3059211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7"/>
          <p:cNvSpPr txBox="1">
            <a:spLocks noChangeArrowheads="1"/>
          </p:cNvSpPr>
          <p:nvPr/>
        </p:nvSpPr>
        <p:spPr bwMode="auto">
          <a:xfrm>
            <a:off x="4314825" y="2492375"/>
            <a:ext cx="5032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>
                <a:solidFill>
                  <a:srgbClr val="A50021"/>
                </a:solidFill>
                <a:latin typeface="Georgia" pitchFamily="18" charset="0"/>
              </a:rPr>
              <a:t>+</a:t>
            </a:r>
          </a:p>
        </p:txBody>
      </p:sp>
      <p:sp>
        <p:nvSpPr>
          <p:cNvPr id="73730" name="Line 8"/>
          <p:cNvSpPr>
            <a:spLocks noChangeShapeType="1"/>
          </p:cNvSpPr>
          <p:nvPr/>
        </p:nvSpPr>
        <p:spPr bwMode="auto">
          <a:xfrm>
            <a:off x="179388" y="5219700"/>
            <a:ext cx="8785225" cy="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731" name="Text Box 9"/>
          <p:cNvSpPr txBox="1">
            <a:spLocks noChangeArrowheads="1"/>
          </p:cNvSpPr>
          <p:nvPr/>
        </p:nvSpPr>
        <p:spPr bwMode="auto">
          <a:xfrm>
            <a:off x="4043363" y="5229225"/>
            <a:ext cx="11525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600" b="1">
                <a:solidFill>
                  <a:srgbClr val="A50021"/>
                </a:solidFill>
                <a:latin typeface="Georgia" pitchFamily="18" charset="0"/>
              </a:rPr>
              <a:t>2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964393" y="0"/>
            <a:ext cx="762740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Середнє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арифметичне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жінки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і 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риби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...  </a:t>
            </a:r>
          </a:p>
        </p:txBody>
      </p:sp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395" name="Picture 3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64.jpg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964393" y="714356"/>
            <a:ext cx="3178979" cy="423863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59396" name="Picture 4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66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5000628" y="1357298"/>
            <a:ext cx="3795281" cy="2853329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 Box 9"/>
          <p:cNvSpPr txBox="1">
            <a:spLocks noChangeArrowheads="1"/>
          </p:cNvSpPr>
          <p:nvPr/>
        </p:nvSpPr>
        <p:spPr bwMode="auto">
          <a:xfrm>
            <a:off x="4273550" y="2781300"/>
            <a:ext cx="5032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A50021"/>
                </a:solidFill>
                <a:latin typeface="Georgia" pitchFamily="18" charset="0"/>
              </a:rPr>
              <a:t>+</a:t>
            </a:r>
            <a:endParaRPr lang="ru-RU">
              <a:latin typeface="Georgia" pitchFamily="18" charset="0"/>
            </a:endParaRPr>
          </a:p>
        </p:txBody>
      </p:sp>
      <p:sp>
        <p:nvSpPr>
          <p:cNvPr id="74754" name="Line 8"/>
          <p:cNvSpPr>
            <a:spLocks noChangeShapeType="1"/>
          </p:cNvSpPr>
          <p:nvPr/>
        </p:nvSpPr>
        <p:spPr bwMode="auto">
          <a:xfrm>
            <a:off x="179388" y="5219700"/>
            <a:ext cx="8785225" cy="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55" name="Text Box 9"/>
          <p:cNvSpPr txBox="1">
            <a:spLocks noChangeArrowheads="1"/>
          </p:cNvSpPr>
          <p:nvPr/>
        </p:nvSpPr>
        <p:spPr bwMode="auto">
          <a:xfrm>
            <a:off x="3971925" y="5229225"/>
            <a:ext cx="11525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600" b="1">
                <a:solidFill>
                  <a:srgbClr val="A50021"/>
                </a:solidFill>
                <a:latin typeface="Georgia" pitchFamily="18" charset="0"/>
              </a:rPr>
              <a:t>2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71438" y="71765"/>
            <a:ext cx="80009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Середнє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арифметичне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коня і 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чоловіка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.. 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13" name="TextBox 12">
            <a:hlinkClick r:id="rId2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8" name="Picture 2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67.jpg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4951140" y="785794"/>
            <a:ext cx="3888782" cy="414340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  <p:pic>
        <p:nvPicPr>
          <p:cNvPr id="60419" name="Picture 3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69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285720" y="1571612"/>
            <a:ext cx="3891176" cy="2786082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 Box 7"/>
          <p:cNvSpPr txBox="1">
            <a:spLocks noChangeArrowheads="1"/>
          </p:cNvSpPr>
          <p:nvPr/>
        </p:nvSpPr>
        <p:spPr bwMode="auto">
          <a:xfrm>
            <a:off x="3857625" y="5229225"/>
            <a:ext cx="11525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solidFill>
                  <a:srgbClr val="A50021"/>
                </a:solidFill>
                <a:latin typeface="Georgia" pitchFamily="18" charset="0"/>
              </a:rPr>
              <a:t>2</a:t>
            </a:r>
            <a:endParaRPr lang="ru-RU">
              <a:latin typeface="Georgia" pitchFamily="18" charset="0"/>
            </a:endParaRPr>
          </a:p>
        </p:txBody>
      </p:sp>
      <p:sp>
        <p:nvSpPr>
          <p:cNvPr id="75778" name="Text Box 8"/>
          <p:cNvSpPr txBox="1">
            <a:spLocks noChangeArrowheads="1"/>
          </p:cNvSpPr>
          <p:nvPr/>
        </p:nvSpPr>
        <p:spPr bwMode="auto">
          <a:xfrm>
            <a:off x="4252913" y="2492375"/>
            <a:ext cx="5032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A50021"/>
                </a:solidFill>
                <a:latin typeface="Georgia" pitchFamily="18" charset="0"/>
              </a:rPr>
              <a:t>+</a:t>
            </a:r>
            <a:endParaRPr lang="ru-RU">
              <a:latin typeface="Georgia" pitchFamily="18" charset="0"/>
            </a:endParaRPr>
          </a:p>
        </p:txBody>
      </p:sp>
      <p:sp>
        <p:nvSpPr>
          <p:cNvPr id="75779" name="Line 9"/>
          <p:cNvSpPr>
            <a:spLocks noChangeShapeType="1"/>
          </p:cNvSpPr>
          <p:nvPr/>
        </p:nvSpPr>
        <p:spPr bwMode="auto">
          <a:xfrm>
            <a:off x="179388" y="5172075"/>
            <a:ext cx="8785225" cy="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042625" y="71428"/>
            <a:ext cx="693651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Середнє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арифметичне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велосипеда 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і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мотоцикла.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2" name="TextBox 11">
            <a:hlinkClick r:id="rId2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Обои Honda CBR250R фото и картинки">
            <a:hlinkClick r:id="rId3" tooltip="&quot;Обои Honda CBR250R фото и картинки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80935" y="1214423"/>
            <a:ext cx="4048783" cy="3143272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114300">
              <a:prstClr val="black"/>
            </a:innerShdw>
          </a:effectLst>
        </p:spPr>
      </p:pic>
      <p:pic>
        <p:nvPicPr>
          <p:cNvPr id="46082" name="Picture 2" descr="C:\Documents and Settings\Admin\Рабочий стол\велос.jpg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257146" y="1571612"/>
            <a:ext cx="3968683" cy="2643206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114300">
              <a:prstClr val="black"/>
            </a:inn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 Box 7"/>
          <p:cNvSpPr txBox="1">
            <a:spLocks noChangeArrowheads="1"/>
          </p:cNvSpPr>
          <p:nvPr/>
        </p:nvSpPr>
        <p:spPr bwMode="auto">
          <a:xfrm>
            <a:off x="4283075" y="2492375"/>
            <a:ext cx="5032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rgbClr val="A50021"/>
                </a:solidFill>
                <a:latin typeface="Georgia" pitchFamily="18" charset="0"/>
              </a:rPr>
              <a:t>+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76802" name="Line 8"/>
          <p:cNvSpPr>
            <a:spLocks noChangeShapeType="1"/>
          </p:cNvSpPr>
          <p:nvPr/>
        </p:nvSpPr>
        <p:spPr bwMode="auto">
          <a:xfrm>
            <a:off x="358775" y="5373688"/>
            <a:ext cx="8785225" cy="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6803" name="Text Box 9"/>
          <p:cNvSpPr txBox="1">
            <a:spLocks noChangeArrowheads="1"/>
          </p:cNvSpPr>
          <p:nvPr/>
        </p:nvSpPr>
        <p:spPr bwMode="auto">
          <a:xfrm>
            <a:off x="3929063" y="5445125"/>
            <a:ext cx="11525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solidFill>
                  <a:srgbClr val="A50021"/>
                </a:solidFill>
                <a:latin typeface="Georgia" pitchFamily="18" charset="0"/>
              </a:rPr>
              <a:t>2</a:t>
            </a:r>
            <a:endParaRPr lang="ru-RU">
              <a:latin typeface="Georgia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Середнє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арифметичне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холодильника і вентилятора.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0" name="TextBox 9">
            <a:hlinkClick r:id="rId2" action="ppaction://hlinksldjump"/>
          </p:cNvPr>
          <p:cNvSpPr txBox="1"/>
          <p:nvPr/>
        </p:nvSpPr>
        <p:spPr>
          <a:xfrm>
            <a:off x="7429500" y="6143625"/>
            <a:ext cx="16414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5429256" y="1428736"/>
            <a:ext cx="2985689" cy="35004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114300">
              <a:prstClr val="black"/>
            </a:innerShdw>
          </a:effectLst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1335019" y="1142984"/>
            <a:ext cx="2236849" cy="400050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114300">
              <a:prstClr val="black"/>
            </a:inn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000125" y="5354638"/>
            <a:ext cx="7143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>
                <a:solidFill>
                  <a:schemeClr val="bg1"/>
                </a:solidFill>
                <a:latin typeface="Georgia" pitchFamily="18" charset="0"/>
              </a:rPr>
              <a:t>КОЛЮЧИЙ ДРІТ</a:t>
            </a:r>
          </a:p>
        </p:txBody>
      </p:sp>
      <p:pic>
        <p:nvPicPr>
          <p:cNvPr id="58370" name="Picture 2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99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7000" y="214290"/>
            <a:ext cx="6350000" cy="500380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ext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745838" y="5286375"/>
            <a:ext cx="3786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РУСАЛКА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4" name="Рисунок 3" descr="Изображение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572" y="428604"/>
            <a:ext cx="6500858" cy="4714908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114300">
              <a:prstClr val="black"/>
            </a:inn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18877" y="-1"/>
            <a:ext cx="86042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Цей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відомий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чений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виміряв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висоту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єгипетської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піраміди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не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влізаючи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на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неї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Хто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він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? </a:t>
            </a:r>
          </a:p>
        </p:txBody>
      </p:sp>
      <p:sp>
        <p:nvSpPr>
          <p:cNvPr id="22530" name="Text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286625" y="6143625"/>
            <a:ext cx="16430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29" name="Picture 1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7747" y="1959025"/>
            <a:ext cx="6206087" cy="3970305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114300">
              <a:prstClr val="black"/>
            </a:inn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Box 2"/>
          <p:cNvSpPr txBox="1">
            <a:spLocks noChangeArrowheads="1"/>
          </p:cNvSpPr>
          <p:nvPr/>
        </p:nvSpPr>
        <p:spPr bwMode="auto">
          <a:xfrm>
            <a:off x="2714625" y="5426074"/>
            <a:ext cx="3786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КЕНТАВР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48130" name="Picture 2" descr="C:\Documents and Settings\Admin\Рабочий стол\кен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5866" y="254000"/>
            <a:ext cx="6310330" cy="505485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114300">
              <a:prstClr val="black"/>
            </a:inn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ext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714625" y="5283200"/>
            <a:ext cx="3786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МОПЕД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88925" y="-6350"/>
            <a:ext cx="86407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latin typeface="Georgia" pitchFamily="18" charset="0"/>
              </a:rPr>
              <a:t>Мопед -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велосипед з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двигуном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внутрішнього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згорання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47106" name="Picture 2" descr="C:\Documents and Settings\Admin\Рабочий стол\моп.jpg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2528872" y="1313567"/>
            <a:ext cx="4071966" cy="385208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114300">
              <a:prstClr val="black"/>
            </a:inn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E:\Документы\1. КОВАЛЕВА И. М\5. Внеклассная работа по математике\1. МЕРОПРИЯТИЯ ПО ВНЕКЛ. РАБОТЕ (КИМ)\1. МАТЕМ. МОЗАИКА (9 - 11 КЛ)\РАБОЧИЙ МАТЕРИАЛ\Картинки\75.jpg"/>
          <p:cNvPicPr>
            <a:picLocks noChangeAspect="1" noChangeArrowheads="1"/>
          </p:cNvPicPr>
          <p:nvPr/>
        </p:nvPicPr>
        <p:blipFill>
          <a:blip r:embed="rId2" cstate="email">
            <a:extLst/>
          </a:blip>
          <a:srcRect/>
          <a:stretch>
            <a:fillRect/>
          </a:stretch>
        </p:blipFill>
        <p:spPr bwMode="auto">
          <a:xfrm>
            <a:off x="1400152" y="285728"/>
            <a:ext cx="6286544" cy="467640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114300">
              <a:prstClr val="black"/>
            </a:innerShdw>
          </a:effectLst>
        </p:spPr>
      </p:pic>
      <p:sp>
        <p:nvSpPr>
          <p:cNvPr id="81922" name="Text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14500" y="5219700"/>
            <a:ext cx="60007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>
                <a:solidFill>
                  <a:schemeClr val="bg1"/>
                </a:solidFill>
                <a:latin typeface="Georgia" pitchFamily="18" charset="0"/>
              </a:rPr>
              <a:t>КОНДИЦІОНЕР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93" name="Text Box 13"/>
          <p:cNvSpPr txBox="1">
            <a:spLocks noChangeArrowheads="1"/>
          </p:cNvSpPr>
          <p:nvPr/>
        </p:nvSpPr>
        <p:spPr bwMode="auto">
          <a:xfrm>
            <a:off x="250825" y="4868863"/>
            <a:ext cx="85693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 ким з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цих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відомих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людей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стався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наступний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випадок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</p:txBody>
      </p:sp>
      <p:sp>
        <p:nvSpPr>
          <p:cNvPr id="23554" name="TextBox 2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286625" y="6143625"/>
            <a:ext cx="16430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555" name="Группа 12"/>
          <p:cNvGrpSpPr>
            <a:grpSpLocks/>
          </p:cNvGrpSpPr>
          <p:nvPr/>
        </p:nvGrpSpPr>
        <p:grpSpPr bwMode="auto">
          <a:xfrm>
            <a:off x="142875" y="242888"/>
            <a:ext cx="3143250" cy="3843337"/>
            <a:chOff x="142844" y="814370"/>
            <a:chExt cx="3143272" cy="3843360"/>
          </a:xfrm>
        </p:grpSpPr>
        <p:sp>
          <p:nvSpPr>
            <p:cNvPr id="14" name="Овал 13"/>
            <p:cNvSpPr/>
            <p:nvPr/>
          </p:nvSpPr>
          <p:spPr>
            <a:xfrm>
              <a:off x="485746" y="814370"/>
              <a:ext cx="2428892" cy="3286148"/>
            </a:xfrm>
            <a:prstGeom prst="ellipse">
              <a:avLst/>
            </a:prstGeom>
            <a:blipFill dpi="0" rotWithShape="1">
              <a:blip r:embed="rId3" cstate="email">
                <a:extLst/>
              </a:blip>
              <a:srcRect/>
              <a:stretch>
                <a:fillRect l="-18000" r="-9000"/>
              </a:stretch>
            </a:blipFill>
            <a:ln w="190500" cmpd="tri">
              <a:solidFill>
                <a:schemeClr val="tx2">
                  <a:lumMod val="75000"/>
                </a:schemeClr>
              </a:solidFill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23581" name="Группа 28"/>
            <p:cNvGrpSpPr>
              <a:grpSpLocks/>
            </p:cNvGrpSpPr>
            <p:nvPr/>
          </p:nvGrpSpPr>
          <p:grpSpPr bwMode="auto">
            <a:xfrm>
              <a:off x="142844" y="4014788"/>
              <a:ext cx="3143272" cy="642942"/>
              <a:chOff x="2584160" y="4014788"/>
              <a:chExt cx="3689928" cy="642942"/>
            </a:xfrm>
          </p:grpSpPr>
          <p:sp>
            <p:nvSpPr>
              <p:cNvPr id="16" name="Лента лицом вверх 15"/>
              <p:cNvSpPr/>
              <p:nvPr/>
            </p:nvSpPr>
            <p:spPr>
              <a:xfrm>
                <a:off x="2584160" y="4014788"/>
                <a:ext cx="3689928" cy="642942"/>
              </a:xfrm>
              <a:prstGeom prst="ribbon2">
                <a:avLst>
                  <a:gd name="adj1" fmla="val 20000"/>
                  <a:gd name="adj2" fmla="val 69570"/>
                </a:avLst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tx2">
                    <a:lumMod val="75000"/>
                  </a:schemeClr>
                </a:solidFill>
              </a:ln>
              <a:effectLst>
                <a:glow rad="139700">
                  <a:schemeClr val="tx2">
                    <a:lumMod val="40000"/>
                    <a:lumOff val="60000"/>
                    <a:alpha val="40000"/>
                  </a:schemeClr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3585" name="Rectangle 5"/>
              <p:cNvSpPr>
                <a:spLocks noChangeArrowheads="1"/>
              </p:cNvSpPr>
              <p:nvPr/>
            </p:nvSpPr>
            <p:spPr bwMode="auto">
              <a:xfrm>
                <a:off x="3038257" y="4029080"/>
                <a:ext cx="2784434" cy="461665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2400" b="1" dirty="0">
                    <a:solidFill>
                      <a:srgbClr val="A50021"/>
                    </a:solidFill>
                    <a:latin typeface="Georgia" pitchFamily="18" charset="0"/>
                  </a:rPr>
                  <a:t>О</a:t>
                </a:r>
                <a:r>
                  <a:rPr lang="ru-RU" sz="2400" b="1" dirty="0" smtClean="0">
                    <a:solidFill>
                      <a:srgbClr val="A50021"/>
                    </a:solidFill>
                    <a:latin typeface="Georgia" pitchFamily="18" charset="0"/>
                  </a:rPr>
                  <a:t>.С</a:t>
                </a:r>
                <a:r>
                  <a:rPr lang="ru-RU" sz="2400" b="1" dirty="0">
                    <a:solidFill>
                      <a:srgbClr val="A50021"/>
                    </a:solidFill>
                    <a:latin typeface="Georgia" pitchFamily="18" charset="0"/>
                  </a:rPr>
                  <a:t>. </a:t>
                </a:r>
                <a:r>
                  <a:rPr lang="ru-RU" sz="2400" b="1" dirty="0" err="1" smtClean="0">
                    <a:solidFill>
                      <a:srgbClr val="A50021"/>
                    </a:solidFill>
                    <a:latin typeface="Georgia" pitchFamily="18" charset="0"/>
                  </a:rPr>
                  <a:t>Пушкін</a:t>
                </a:r>
                <a:endParaRPr lang="ru-RU" sz="1600" dirty="0">
                  <a:latin typeface="Georgia" pitchFamily="18" charset="0"/>
                </a:endParaRPr>
              </a:p>
            </p:txBody>
          </p:sp>
        </p:grpSp>
      </p:grpSp>
      <p:grpSp>
        <p:nvGrpSpPr>
          <p:cNvPr id="23556" name="Группа 17"/>
          <p:cNvGrpSpPr>
            <a:grpSpLocks/>
          </p:cNvGrpSpPr>
          <p:nvPr/>
        </p:nvGrpSpPr>
        <p:grpSpPr bwMode="auto">
          <a:xfrm>
            <a:off x="5872163" y="285750"/>
            <a:ext cx="3200400" cy="3786188"/>
            <a:chOff x="3114664" y="285728"/>
            <a:chExt cx="3200422" cy="3786214"/>
          </a:xfrm>
        </p:grpSpPr>
        <p:sp>
          <p:nvSpPr>
            <p:cNvPr id="19" name="Овал 18"/>
            <p:cNvSpPr/>
            <p:nvPr/>
          </p:nvSpPr>
          <p:spPr>
            <a:xfrm>
              <a:off x="3486140" y="285728"/>
              <a:ext cx="2428892" cy="3286148"/>
            </a:xfrm>
            <a:prstGeom prst="ellipse">
              <a:avLst/>
            </a:prstGeom>
            <a:blipFill dpi="0" rotWithShape="1">
              <a:blip r:embed="rId4" cstate="email">
                <a:extLst/>
              </a:blip>
              <a:srcRect/>
              <a:stretch>
                <a:fillRect l="-18000" r="-8000"/>
              </a:stretch>
            </a:blipFill>
            <a:ln w="190500" cmpd="tri">
              <a:solidFill>
                <a:schemeClr val="tx2">
                  <a:lumMod val="75000"/>
                </a:schemeClr>
              </a:solidFill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23573" name="Группа 29"/>
            <p:cNvGrpSpPr>
              <a:grpSpLocks/>
            </p:cNvGrpSpPr>
            <p:nvPr/>
          </p:nvGrpSpPr>
          <p:grpSpPr bwMode="auto">
            <a:xfrm>
              <a:off x="3114664" y="3429000"/>
              <a:ext cx="3200422" cy="642942"/>
              <a:chOff x="2668022" y="4014788"/>
              <a:chExt cx="3757017" cy="642942"/>
            </a:xfrm>
          </p:grpSpPr>
          <p:sp>
            <p:nvSpPr>
              <p:cNvPr id="21" name="Лента лицом вверх 20"/>
              <p:cNvSpPr/>
              <p:nvPr/>
            </p:nvSpPr>
            <p:spPr>
              <a:xfrm>
                <a:off x="2668022" y="4014788"/>
                <a:ext cx="3757017" cy="642942"/>
              </a:xfrm>
              <a:prstGeom prst="ribbon2">
                <a:avLst>
                  <a:gd name="adj1" fmla="val 20000"/>
                  <a:gd name="adj2" fmla="val 69570"/>
                </a:avLst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tx2">
                    <a:lumMod val="75000"/>
                  </a:schemeClr>
                </a:solidFill>
              </a:ln>
              <a:effectLst>
                <a:glow rad="139700">
                  <a:schemeClr val="tx2">
                    <a:lumMod val="40000"/>
                    <a:lumOff val="60000"/>
                    <a:alpha val="40000"/>
                  </a:schemeClr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3577" name="Rectangle 5"/>
              <p:cNvSpPr>
                <a:spLocks noChangeArrowheads="1"/>
              </p:cNvSpPr>
              <p:nvPr/>
            </p:nvSpPr>
            <p:spPr bwMode="auto">
              <a:xfrm>
                <a:off x="3102647" y="4029080"/>
                <a:ext cx="2903082" cy="461665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2400" b="1" dirty="0" smtClean="0">
                    <a:solidFill>
                      <a:srgbClr val="A50021"/>
                    </a:solidFill>
                    <a:latin typeface="Georgia" pitchFamily="18" charset="0"/>
                  </a:rPr>
                  <a:t>Л.М. </a:t>
                </a:r>
                <a:r>
                  <a:rPr lang="ru-RU" sz="2400" b="1" dirty="0">
                    <a:solidFill>
                      <a:srgbClr val="A50021"/>
                    </a:solidFill>
                    <a:latin typeface="Georgia" pitchFamily="18" charset="0"/>
                  </a:rPr>
                  <a:t>Толстой</a:t>
                </a:r>
                <a:endParaRPr lang="ru-RU" sz="2400" dirty="0">
                  <a:latin typeface="Georgia" pitchFamily="18" charset="0"/>
                </a:endParaRPr>
              </a:p>
            </p:txBody>
          </p:sp>
        </p:grpSp>
      </p:grpSp>
      <p:grpSp>
        <p:nvGrpSpPr>
          <p:cNvPr id="23557" name="Группа 22"/>
          <p:cNvGrpSpPr>
            <a:grpSpLocks/>
          </p:cNvGrpSpPr>
          <p:nvPr/>
        </p:nvGrpSpPr>
        <p:grpSpPr bwMode="auto">
          <a:xfrm>
            <a:off x="2686050" y="957263"/>
            <a:ext cx="3943350" cy="3857625"/>
            <a:chOff x="2743188" y="857232"/>
            <a:chExt cx="3943378" cy="3857652"/>
          </a:xfrm>
        </p:grpSpPr>
        <p:sp>
          <p:nvSpPr>
            <p:cNvPr id="24" name="Овал 23"/>
            <p:cNvSpPr/>
            <p:nvPr/>
          </p:nvSpPr>
          <p:spPr>
            <a:xfrm>
              <a:off x="3428992" y="857232"/>
              <a:ext cx="2428892" cy="3357586"/>
            </a:xfrm>
            <a:prstGeom prst="ellipse">
              <a:avLst/>
            </a:prstGeom>
            <a:blipFill dpi="0" rotWithShape="1">
              <a:blip r:embed="rId5" cstate="email">
                <a:extLst/>
              </a:blip>
              <a:srcRect/>
              <a:stretch>
                <a:fillRect l="-6000" t="-1000" r="-8000" b="-6000"/>
              </a:stretch>
            </a:blipFill>
            <a:ln w="190500" cmpd="tri">
              <a:solidFill>
                <a:schemeClr val="tx2">
                  <a:lumMod val="75000"/>
                </a:schemeClr>
              </a:solidFill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grpSp>
          <p:nvGrpSpPr>
            <p:cNvPr id="23565" name="Группа 32"/>
            <p:cNvGrpSpPr>
              <a:grpSpLocks/>
            </p:cNvGrpSpPr>
            <p:nvPr/>
          </p:nvGrpSpPr>
          <p:grpSpPr bwMode="auto">
            <a:xfrm>
              <a:off x="2743188" y="4071942"/>
              <a:ext cx="3943378" cy="642942"/>
              <a:chOff x="2457436" y="4014788"/>
              <a:chExt cx="3943378" cy="642942"/>
            </a:xfrm>
          </p:grpSpPr>
          <p:sp>
            <p:nvSpPr>
              <p:cNvPr id="36" name="Лента лицом вверх 35"/>
              <p:cNvSpPr/>
              <p:nvPr/>
            </p:nvSpPr>
            <p:spPr>
              <a:xfrm>
                <a:off x="2457436" y="4014788"/>
                <a:ext cx="3943378" cy="642942"/>
              </a:xfrm>
              <a:prstGeom prst="ribbon2">
                <a:avLst>
                  <a:gd name="adj1" fmla="val 20000"/>
                  <a:gd name="adj2" fmla="val 69570"/>
                </a:avLst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tx2">
                    <a:lumMod val="75000"/>
                  </a:schemeClr>
                </a:solidFill>
              </a:ln>
              <a:effectLst>
                <a:glow rad="139700">
                  <a:schemeClr val="tx2">
                    <a:lumMod val="40000"/>
                    <a:lumOff val="60000"/>
                    <a:alpha val="40000"/>
                  </a:schemeClr>
                </a:glow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3569" name="Rectangle 5"/>
              <p:cNvSpPr>
                <a:spLocks noChangeArrowheads="1"/>
              </p:cNvSpPr>
              <p:nvPr/>
            </p:nvSpPr>
            <p:spPr bwMode="auto">
              <a:xfrm>
                <a:off x="2709020" y="4029080"/>
                <a:ext cx="3438342" cy="461665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2400" b="1">
                    <a:solidFill>
                      <a:srgbClr val="A50021"/>
                    </a:solidFill>
                    <a:latin typeface="Georgia" pitchFamily="18" charset="0"/>
                  </a:rPr>
                  <a:t>М.В. Ломоносов</a:t>
                </a:r>
                <a:endParaRPr lang="ru-RU" sz="2400">
                  <a:latin typeface="Georgia" pitchFamily="18" charset="0"/>
                </a:endParaRPr>
              </a:p>
            </p:txBody>
          </p:sp>
        </p:grpSp>
      </p:grpSp>
      <p:sp>
        <p:nvSpPr>
          <p:cNvPr id="32" name="Овал 31"/>
          <p:cNvSpPr/>
          <p:nvPr/>
        </p:nvSpPr>
        <p:spPr>
          <a:xfrm>
            <a:off x="3372794" y="6097924"/>
            <a:ext cx="2571768" cy="571504"/>
          </a:xfrm>
          <a:prstGeom prst="ellipse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freezing" dir="t"/>
          </a:scene3d>
          <a:sp3d prstMaterial="dkEdge"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ln w="11430"/>
              <a:solidFill>
                <a:srgbClr val="0000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Скругленная прямоугольная выноска 30"/>
          <p:cNvSpPr/>
          <p:nvPr/>
        </p:nvSpPr>
        <p:spPr>
          <a:xfrm>
            <a:off x="300346" y="-12196"/>
            <a:ext cx="8571880" cy="6069349"/>
          </a:xfrm>
          <a:prstGeom prst="wedgeRoundRectCallout">
            <a:avLst>
              <a:gd name="adj1" fmla="val -4641"/>
              <a:gd name="adj2" fmla="val 56498"/>
              <a:gd name="adj3" fmla="val 1666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Georgia" pitchFamily="18" charset="0"/>
              </a:rPr>
              <a:t>…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Georgia" pitchFamily="18" charset="0"/>
              </a:rPr>
              <a:t>На его камзоле протерлись локти. Повстречавший его придворный щёголь ехидно заметил по этому поводу: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Georgia" pitchFamily="18" charset="0"/>
              </a:rPr>
              <a:t>– Учёность выглядывает оттуда …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Georgia" pitchFamily="18" charset="0"/>
              </a:rPr>
              <a:t>— Нисколько, сударь, – немедленно ответил он, – глупость заглядывает туда!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786063" y="5286375"/>
            <a:ext cx="3786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ПІФАГОР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1054" y="571480"/>
            <a:ext cx="3636896" cy="4414408"/>
          </a:xfrm>
          <a:prstGeom prst="rect">
            <a:avLst/>
          </a:prstGeom>
          <a:noFill/>
          <a:ln w="28575" cmpd="tri">
            <a:solidFill>
              <a:schemeClr val="tx2">
                <a:lumMod val="75000"/>
              </a:schemeClr>
            </a:solidFill>
            <a:miter lim="800000"/>
            <a:headEnd type="none" w="sm" len="sm"/>
            <a:tailEnd type="none" w="sm" len="sm"/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  <a:innerShdw blurRad="254000">
              <a:prstClr val="black"/>
            </a:inn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226316" y="5572124"/>
            <a:ext cx="5000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  <a:latin typeface="Georgia" pitchFamily="18" charset="0"/>
              </a:rPr>
              <a:t>Л.М.ТОЛСТОЙ</a:t>
            </a:r>
            <a:endParaRPr lang="ru-RU" sz="3600" b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714612" y="285728"/>
            <a:ext cx="3714776" cy="5072098"/>
          </a:xfrm>
          <a:prstGeom prst="ellipse">
            <a:avLst/>
          </a:prstGeom>
          <a:blipFill dpi="0" rotWithShape="1">
            <a:blip r:embed="rId3" cstate="email">
              <a:extLst/>
            </a:blip>
            <a:srcRect/>
            <a:stretch>
              <a:fillRect l="-18000" r="-8000"/>
            </a:stretch>
          </a:blipFill>
          <a:ln w="190500" cmpd="tri">
            <a:solidFill>
              <a:schemeClr val="tx2">
                <a:lumMod val="75000"/>
              </a:schemeClr>
            </a:solidFill>
          </a:ln>
          <a:effectLst>
            <a:glow rad="228600">
              <a:schemeClr val="tx2">
                <a:lumMod val="40000"/>
                <a:lumOff val="6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1316</TotalTime>
  <Words>512</Words>
  <Application>Microsoft Office PowerPoint</Application>
  <PresentationFormat>Экран (4:3)</PresentationFormat>
  <Paragraphs>172</Paragraphs>
  <Slides>62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5" baseType="lpstr">
      <vt:lpstr>Бумажная</vt:lpstr>
      <vt:lpstr>Воздушный поток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PK</dc:creator>
  <cp:lastModifiedBy>Юля</cp:lastModifiedBy>
  <cp:revision>354</cp:revision>
  <dcterms:modified xsi:type="dcterms:W3CDTF">2018-02-16T18:08:36Z</dcterms:modified>
</cp:coreProperties>
</file>