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71" r:id="rId2"/>
    <p:sldId id="268" r:id="rId3"/>
    <p:sldId id="257" r:id="rId4"/>
    <p:sldId id="270" r:id="rId5"/>
    <p:sldId id="258" r:id="rId6"/>
    <p:sldId id="259" r:id="rId7"/>
    <p:sldId id="273" r:id="rId8"/>
    <p:sldId id="274" r:id="rId9"/>
    <p:sldId id="275" r:id="rId10"/>
    <p:sldId id="269" r:id="rId11"/>
    <p:sldId id="265" r:id="rId12"/>
    <p:sldId id="260" r:id="rId13"/>
    <p:sldId id="261" r:id="rId14"/>
    <p:sldId id="264" r:id="rId15"/>
    <p:sldId id="276" r:id="rId16"/>
    <p:sldId id="277" r:id="rId17"/>
    <p:sldId id="262" r:id="rId18"/>
    <p:sldId id="266" r:id="rId19"/>
    <p:sldId id="278" r:id="rId20"/>
    <p:sldId id="279" r:id="rId21"/>
    <p:sldId id="26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AFAFA"/>
    <a:srgbClr val="FF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06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-84" y="-1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9" d="100"/>
          <a:sy n="69" d="100"/>
        </p:scale>
        <p:origin x="326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D0DF-48D5-4684-8096-31748A7D21F7}" type="datetimeFigureOut">
              <a:rPr lang="ru-RU" smtClean="0"/>
              <a:t>23.11.2017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32C423-004B-4D5F-AD3F-0D2C021461D8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11205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AC96E1-F310-40CB-9DFB-809ECEDB7FA6}" type="datetimeFigureOut">
              <a:rPr lang="uk-UA" smtClean="0"/>
              <a:t>23.11.2017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95DB65-6562-4207-89E5-DDBB02413D0F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733991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23.11.2017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0874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23.11.2017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8004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7" y="365125"/>
            <a:ext cx="1478756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8" y="365125"/>
            <a:ext cx="432196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23.11.2017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7074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23.11.2017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442655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23.11.2017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9550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7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86150" y="1825625"/>
            <a:ext cx="2900363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23.11.2017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90839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23.11.2017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860005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23.11.2017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43509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23.11.2017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492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23.11.2017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1012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0BB889-9D34-4BBB-8EBF-7B432ADE08F0}" type="datetimeFigureOut">
              <a:rPr lang="ru-RU" smtClean="0"/>
              <a:t>23.11.2017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173F88-3387-453B-9303-AC0210B95CB8}" type="slidenum">
              <a:rPr lang="ru-RU" smtClean="0"/>
              <a:t>‹№›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41405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0BB889-9D34-4BBB-8EBF-7B432ADE08F0}" type="datetimeFigureOut">
              <a:rPr lang="ru-RU" smtClean="0"/>
              <a:t>23.11.2017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173F88-3387-453B-9303-AC0210B95CB8}" type="slidenum">
              <a:rPr lang="ru-RU" smtClean="0"/>
              <a:t>‹№›</a:t>
            </a:fld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180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g"/><Relationship Id="rId3" Type="http://schemas.openxmlformats.org/officeDocument/2006/relationships/image" Target="../media/image29.jpg"/><Relationship Id="rId7" Type="http://schemas.openxmlformats.org/officeDocument/2006/relationships/image" Target="../media/image33.jp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9" Type="http://schemas.openxmlformats.org/officeDocument/2006/relationships/image" Target="../media/image35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9826" y="417677"/>
            <a:ext cx="7624272" cy="1325563"/>
          </a:xfrm>
        </p:spPr>
        <p:txBody>
          <a:bodyPr>
            <a:noAutofit/>
          </a:bodyPr>
          <a:lstStyle/>
          <a:p>
            <a:pPr algn="ctr"/>
            <a:r>
              <a:rPr lang="de-DE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Bundesrepublik</a:t>
            </a:r>
            <a:r>
              <a:rPr 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MV Boli" panose="02000500030200090000" pitchFamily="2" charset="0"/>
                <a:cs typeface="MV Boli" panose="02000500030200090000" pitchFamily="2" charset="0"/>
              </a:rPr>
              <a:t> Deutschland</a:t>
            </a:r>
            <a:endParaRPr lang="uk-UA" sz="4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47"/>
          <a:stretch/>
        </p:blipFill>
        <p:spPr>
          <a:xfrm>
            <a:off x="872359" y="1743240"/>
            <a:ext cx="7678791" cy="4645507"/>
          </a:xfrm>
        </p:spPr>
      </p:pic>
      <p:pic>
        <p:nvPicPr>
          <p:cNvPr id="8" name="gimn-germanii-einigkeit-und-recht-und-freiheit_(mp3CC.com)-0-83.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19550" y="635905"/>
            <a:ext cx="314362" cy="299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01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325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3890" y="-94592"/>
            <a:ext cx="8240110" cy="2235554"/>
          </a:xfrm>
        </p:spPr>
        <p:txBody>
          <a:bodyPr>
            <a:normAutofit/>
          </a:bodyPr>
          <a:lstStyle/>
          <a:p>
            <a:pPr algn="ctr"/>
            <a:r>
              <a:rPr lang="de-DE" sz="2900" dirty="0" smtClean="0">
                <a:latin typeface="MV Boli" panose="02000500030200090000" pitchFamily="2" charset="0"/>
                <a:cs typeface="MV Boli" panose="02000500030200090000" pitchFamily="2" charset="0"/>
              </a:rPr>
              <a:t>Die Hauptstadt ist Berlin</a:t>
            </a:r>
            <a:r>
              <a:rPr lang="de-DE" sz="29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.</a:t>
            </a:r>
            <a:r>
              <a:rPr lang="de-DE" sz="2900" dirty="0" smtClean="0">
                <a:latin typeface="MV Boli" panose="02000500030200090000" pitchFamily="2" charset="0"/>
                <a:cs typeface="MV Boli" panose="02000500030200090000" pitchFamily="2" charset="0"/>
              </a:rPr>
              <a:t/>
            </a:r>
            <a:br>
              <a:rPr lang="de-DE" sz="2900" dirty="0" smtClean="0">
                <a:latin typeface="MV Boli" panose="02000500030200090000" pitchFamily="2" charset="0"/>
                <a:cs typeface="MV Boli" panose="02000500030200090000" pitchFamily="2" charset="0"/>
              </a:rPr>
            </a:br>
            <a:r>
              <a:rPr lang="de-DE" sz="2900" dirty="0" smtClean="0">
                <a:latin typeface="MV Boli" panose="02000500030200090000" pitchFamily="2" charset="0"/>
                <a:cs typeface="MV Boli" panose="02000500030200090000" pitchFamily="2" charset="0"/>
              </a:rPr>
              <a:t>Auf </a:t>
            </a:r>
            <a:r>
              <a:rPr lang="de-DE" sz="2900" dirty="0">
                <a:latin typeface="MV Boli" panose="02000500030200090000" pitchFamily="2" charset="0"/>
                <a:cs typeface="MV Boli" panose="02000500030200090000" pitchFamily="2" charset="0"/>
              </a:rPr>
              <a:t>dem Wappen der </a:t>
            </a:r>
            <a:r>
              <a:rPr lang="de-DE" sz="2900" dirty="0" smtClean="0">
                <a:latin typeface="MV Boli" panose="02000500030200090000" pitchFamily="2" charset="0"/>
                <a:cs typeface="MV Boli" panose="02000500030200090000" pitchFamily="2" charset="0"/>
              </a:rPr>
              <a:t>Stadt </a:t>
            </a:r>
            <a:r>
              <a:rPr lang="en-US" sz="2900" dirty="0" err="1" smtClean="0">
                <a:latin typeface="MV Boli" panose="02000500030200090000" pitchFamily="2" charset="0"/>
                <a:cs typeface="MV Boli" panose="02000500030200090000" pitchFamily="2" charset="0"/>
              </a:rPr>
              <a:t>ist</a:t>
            </a:r>
            <a:r>
              <a:rPr lang="en-US" sz="2900" dirty="0" smtClean="0">
                <a:latin typeface="MV Boli" panose="02000500030200090000" pitchFamily="2" charset="0"/>
                <a:cs typeface="MV Boli" panose="02000500030200090000" pitchFamily="2" charset="0"/>
              </a:rPr>
              <a:t> </a:t>
            </a:r>
            <a:r>
              <a:rPr lang="de-DE" sz="2900" dirty="0" smtClean="0">
                <a:latin typeface="MV Boli" panose="02000500030200090000" pitchFamily="2" charset="0"/>
                <a:cs typeface="MV Boli" panose="02000500030200090000" pitchFamily="2" charset="0"/>
              </a:rPr>
              <a:t>der </a:t>
            </a:r>
            <a:r>
              <a:rPr lang="de-DE" sz="2900" dirty="0" smtClean="0">
                <a:latin typeface="MV Boli" panose="02000500030200090000" pitchFamily="2" charset="0"/>
                <a:cs typeface="MV Boli" panose="02000500030200090000" pitchFamily="2" charset="0"/>
              </a:rPr>
              <a:t>Bär</a:t>
            </a:r>
            <a:r>
              <a:rPr lang="de-DE" sz="29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.</a:t>
            </a:r>
            <a:endParaRPr lang="uk-UA" sz="2900" dirty="0">
              <a:cs typeface="MV Boli" panose="02000500030200090000" pitchFamily="2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6288" y="1646976"/>
            <a:ext cx="4125521" cy="4484263"/>
          </a:xfrm>
        </p:spPr>
      </p:pic>
    </p:spTree>
    <p:extLst>
      <p:ext uri="{BB962C8B-B14F-4D97-AF65-F5344CB8AC3E}">
        <p14:creationId xmlns:p14="http://schemas.microsoft.com/office/powerpoint/2010/main" val="11179289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5940" y="315311"/>
            <a:ext cx="7886700" cy="1711710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de-DE" sz="3600" b="1" dirty="0">
                <a:solidFill>
                  <a:srgbClr val="000000"/>
                </a:solidFill>
                <a:latin typeface="MV Boli"/>
              </a:rPr>
              <a:t>Reichstagsgebäude</a:t>
            </a:r>
            <a:r>
              <a:rPr lang="de-DE" sz="2800" b="1" dirty="0">
                <a:solidFill>
                  <a:srgbClr val="000000"/>
                </a:solidFill>
                <a:latin typeface="MV Boli"/>
              </a:rPr>
              <a:t> </a:t>
            </a:r>
            <a:r>
              <a:rPr lang="de-DE" sz="2800" dirty="0">
                <a:solidFill>
                  <a:srgbClr val="000000"/>
                </a:solidFill>
                <a:latin typeface="MV Boli"/>
              </a:rPr>
              <a:t>
Hier tagt das </a:t>
            </a:r>
            <a:r>
              <a:rPr lang="de-DE" sz="2800" dirty="0" smtClean="0">
                <a:solidFill>
                  <a:srgbClr val="000000"/>
                </a:solidFill>
                <a:latin typeface="MV Boli"/>
              </a:rPr>
              <a:t>Parlament </a:t>
            </a:r>
            <a:r>
              <a:rPr lang="de-DE" sz="2400" dirty="0">
                <a:solidFill>
                  <a:srgbClr val="000000"/>
                </a:solidFill>
                <a:latin typeface="Arial Black"/>
                <a:ea typeface="Arial Black"/>
              </a:rPr>
              <a:t>(</a:t>
            </a:r>
            <a:r>
              <a:rPr lang="de-DE" sz="2800" dirty="0" smtClean="0">
                <a:solidFill>
                  <a:srgbClr val="000000"/>
                </a:solidFill>
                <a:latin typeface="MV Boli"/>
              </a:rPr>
              <a:t>der </a:t>
            </a:r>
            <a:r>
              <a:rPr lang="de-DE" sz="2800" dirty="0">
                <a:solidFill>
                  <a:srgbClr val="000000"/>
                </a:solidFill>
                <a:latin typeface="MV Boli"/>
              </a:rPr>
              <a:t>Bundestag</a:t>
            </a:r>
            <a:r>
              <a:rPr lang="de-DE" sz="2400" dirty="0">
                <a:solidFill>
                  <a:srgbClr val="000000"/>
                </a:solidFill>
                <a:latin typeface="Arial Black"/>
                <a:ea typeface="Arial Black"/>
              </a:rPr>
              <a:t>)</a:t>
            </a:r>
            <a:r>
              <a:rPr lang="de-DE" sz="2400" dirty="0">
                <a:solidFill>
                  <a:srgbClr val="000000"/>
                </a:solidFill>
                <a:latin typeface="MV Boli"/>
              </a:rPr>
              <a:t> </a:t>
            </a:r>
            <a:r>
              <a:rPr lang="de-DE" sz="2800" dirty="0">
                <a:solidFill>
                  <a:srgbClr val="000000"/>
                </a:solidFill>
                <a:latin typeface="MV Boli"/>
              </a:rPr>
              <a:t>Deutschlands</a:t>
            </a:r>
            <a:endParaRPr lang="de-DE" sz="28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360" y="2530861"/>
            <a:ext cx="8481280" cy="3207787"/>
          </a:xfrm>
        </p:spPr>
      </p:pic>
    </p:spTree>
    <p:extLst>
      <p:ext uri="{BB962C8B-B14F-4D97-AF65-F5344CB8AC3E}">
        <p14:creationId xmlns:p14="http://schemas.microsoft.com/office/powerpoint/2010/main" val="25883138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5053" y="84083"/>
            <a:ext cx="7368837" cy="1345324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de-DE" sz="3600" b="1" dirty="0">
                <a:solidFill>
                  <a:srgbClr val="000000"/>
                </a:solidFill>
                <a:latin typeface="MV Boli"/>
              </a:rPr>
              <a:t>Alexanderplatz </a:t>
            </a:r>
            <a:r>
              <a:rPr lang="de-DE" sz="2000" dirty="0">
                <a:solidFill>
                  <a:srgbClr val="000000"/>
                </a:solidFill>
                <a:latin typeface="MV Boli"/>
              </a:rPr>
              <a:t>
</a:t>
            </a:r>
            <a:r>
              <a:rPr lang="de-DE" sz="2800" dirty="0">
                <a:solidFill>
                  <a:srgbClr val="000000"/>
                </a:solidFill>
                <a:latin typeface="MV Boli"/>
              </a:rPr>
              <a:t>den Alexanderplatz </a:t>
            </a:r>
            <a:r>
              <a:rPr lang="de-DE" sz="2800" dirty="0" smtClean="0">
                <a:solidFill>
                  <a:srgbClr val="000000"/>
                </a:solidFill>
                <a:latin typeface="MV Boli"/>
              </a:rPr>
              <a:t>nennen </a:t>
            </a:r>
            <a:r>
              <a:rPr lang="de-DE" sz="2800" dirty="0">
                <a:solidFill>
                  <a:srgbClr val="000000"/>
                </a:solidFill>
                <a:latin typeface="MV Boli"/>
              </a:rPr>
              <a:t>Berliner «Alex»</a:t>
            </a:r>
            <a:endParaRPr lang="de-DE" sz="2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440" y="1686644"/>
            <a:ext cx="3557974" cy="2335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41" b="14585"/>
          <a:stretch/>
        </p:blipFill>
        <p:spPr>
          <a:xfrm>
            <a:off x="440349" y="1686644"/>
            <a:ext cx="3660447" cy="2335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4108" y="4127684"/>
            <a:ext cx="3910725" cy="2573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5402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0717" y="365127"/>
            <a:ext cx="6609714" cy="1253466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de-DE" sz="3600" b="1" dirty="0">
                <a:solidFill>
                  <a:srgbClr val="000000"/>
                </a:solidFill>
                <a:latin typeface="MV Boli"/>
              </a:rPr>
              <a:t>Brandenburger Tor </a:t>
            </a:r>
            <a:r>
              <a:rPr lang="de-DE" sz="3200" dirty="0">
                <a:solidFill>
                  <a:srgbClr val="000000"/>
                </a:solidFill>
                <a:latin typeface="MV Boli"/>
              </a:rPr>
              <a:t>ist das  Symbol von Berlin</a:t>
            </a:r>
            <a:endParaRPr lang="de-DE" sz="32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4" b="1358"/>
          <a:stretch/>
        </p:blipFill>
        <p:spPr>
          <a:xfrm>
            <a:off x="362336" y="2065651"/>
            <a:ext cx="4730894" cy="3801488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38" r="11798"/>
          <a:stretch/>
        </p:blipFill>
        <p:spPr>
          <a:xfrm>
            <a:off x="5174353" y="2231450"/>
            <a:ext cx="3790971" cy="3469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64557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5166" y="294107"/>
            <a:ext cx="8188834" cy="165030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de-DE" sz="2400" dirty="0">
                <a:solidFill>
                  <a:srgbClr val="000000"/>
                </a:solidFill>
                <a:latin typeface="MV Boli"/>
              </a:rPr>
              <a:t>Die bekannte Straße Berlins ist </a:t>
            </a:r>
            <a:r>
              <a:rPr lang="de-DE" sz="2800" b="1" dirty="0">
                <a:solidFill>
                  <a:srgbClr val="000000"/>
                </a:solidFill>
                <a:latin typeface="MV Boli"/>
              </a:rPr>
              <a:t>Unter den Linden</a:t>
            </a:r>
            <a:r>
              <a:rPr lang="de-DE" sz="2400" b="1" dirty="0">
                <a:solidFill>
                  <a:srgbClr val="000000"/>
                </a:solidFill>
                <a:latin typeface="Arial"/>
              </a:rPr>
              <a:t>.</a:t>
            </a:r>
            <a:r>
              <a:rPr lang="de-DE" sz="2400" dirty="0">
                <a:solidFill>
                  <a:srgbClr val="000000"/>
                </a:solidFill>
                <a:latin typeface="Arial"/>
              </a:rPr>
              <a:t> </a:t>
            </a:r>
            <a:r>
              <a:rPr lang="de-DE" sz="2400" dirty="0" smtClean="0">
                <a:solidFill>
                  <a:srgbClr val="000000"/>
                </a:solidFill>
                <a:latin typeface="MV Boli"/>
              </a:rPr>
              <a:t>Sie </a:t>
            </a:r>
            <a:r>
              <a:rPr lang="de-DE" sz="2400" dirty="0">
                <a:solidFill>
                  <a:srgbClr val="000000"/>
                </a:solidFill>
                <a:latin typeface="MV Boli"/>
              </a:rPr>
              <a:t>wurde zum Synonym f</a:t>
            </a:r>
            <a:r>
              <a:rPr lang="de-DE" sz="2400" i="1" dirty="0">
                <a:solidFill>
                  <a:srgbClr val="000000"/>
                </a:solidFill>
                <a:latin typeface="Arial"/>
                <a:ea typeface="Arial"/>
              </a:rPr>
              <a:t>ü</a:t>
            </a:r>
            <a:r>
              <a:rPr lang="de-DE" sz="2400" dirty="0">
                <a:solidFill>
                  <a:srgbClr val="000000"/>
                </a:solidFill>
                <a:latin typeface="MV Boli"/>
                <a:ea typeface="Arial"/>
              </a:rPr>
              <a:t>r die Metropole an der Spree</a:t>
            </a:r>
            <a:r>
              <a:rPr lang="de-DE" sz="2400" dirty="0">
                <a:solidFill>
                  <a:srgbClr val="000000"/>
                </a:solidFill>
                <a:latin typeface="MV Boli"/>
              </a:rPr>
              <a:t>
</a:t>
            </a:r>
            <a:endParaRPr lang="de-DE" sz="2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0141" y="2270235"/>
            <a:ext cx="4301051" cy="3153285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407" y="2270235"/>
            <a:ext cx="4478448" cy="3153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67584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8623" y="729775"/>
            <a:ext cx="8202012" cy="920349"/>
          </a:xfrm>
        </p:spPr>
        <p:txBody>
          <a:bodyPr>
            <a:noAutofit/>
          </a:bodyPr>
          <a:lstStyle/>
          <a:p>
            <a:r>
              <a:rPr lang="de-DE" sz="3200" dirty="0" smtClean="0">
                <a:latin typeface="MV Boli" panose="02000500030200090000" pitchFamily="2" charset="0"/>
                <a:cs typeface="MV Boli" panose="02000500030200090000" pitchFamily="2" charset="0"/>
              </a:rPr>
              <a:t>1990 wurde der Berliner Mauer zerstört</a:t>
            </a:r>
            <a:r>
              <a:rPr lang="de-DE" sz="3200" dirty="0" smtClean="0">
                <a:cs typeface="Andalus" panose="02020603050405020304" pitchFamily="18" charset="-78"/>
              </a:rPr>
              <a:t>.</a:t>
            </a:r>
            <a:r>
              <a:rPr lang="ru-RU" sz="3200" dirty="0">
                <a:cs typeface="MV Boli" panose="02000500030200090000" pitchFamily="2" charset="0"/>
              </a:rPr>
              <a:t/>
            </a:r>
            <a:br>
              <a:rPr lang="ru-RU" sz="3200" dirty="0">
                <a:cs typeface="MV Boli" panose="02000500030200090000" pitchFamily="2" charset="0"/>
              </a:rPr>
            </a:br>
            <a:endParaRPr lang="uk-UA" sz="3200" dirty="0">
              <a:cs typeface="MV Boli" panose="02000500030200090000" pitchFamily="2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95"/>
          <a:stretch/>
        </p:blipFill>
        <p:spPr>
          <a:xfrm>
            <a:off x="756745" y="1502981"/>
            <a:ext cx="8285404" cy="4356048"/>
          </a:xfrm>
        </p:spPr>
      </p:pic>
    </p:spTree>
    <p:extLst>
      <p:ext uri="{BB962C8B-B14F-4D97-AF65-F5344CB8AC3E}">
        <p14:creationId xmlns:p14="http://schemas.microsoft.com/office/powerpoint/2010/main" val="345239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6275" y="175500"/>
            <a:ext cx="5059946" cy="6487365"/>
          </a:xfrm>
        </p:spPr>
      </p:pic>
    </p:spTree>
    <p:extLst>
      <p:ext uri="{BB962C8B-B14F-4D97-AF65-F5344CB8AC3E}">
        <p14:creationId xmlns:p14="http://schemas.microsoft.com/office/powerpoint/2010/main" val="2405168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4096" y="0"/>
            <a:ext cx="7641019" cy="1783282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de-DE" sz="4400" b="1" dirty="0">
                <a:solidFill>
                  <a:srgbClr val="000000"/>
                </a:solidFill>
                <a:latin typeface="MV Boli"/>
              </a:rPr>
              <a:t> </a:t>
            </a:r>
            <a:r>
              <a:rPr lang="de-DE" sz="3600" b="1" dirty="0">
                <a:solidFill>
                  <a:srgbClr val="000000"/>
                </a:solidFill>
                <a:latin typeface="MV Boli"/>
              </a:rPr>
              <a:t>Zwinger</a:t>
            </a:r>
            <a:r>
              <a:rPr lang="de-DE" sz="4400" b="1" dirty="0">
                <a:solidFill>
                  <a:srgbClr val="000000"/>
                </a:solidFill>
                <a:latin typeface="MV Boli"/>
              </a:rPr>
              <a:t> </a:t>
            </a:r>
            <a:r>
              <a:rPr lang="de-DE" sz="2800" dirty="0" smtClean="0">
                <a:solidFill>
                  <a:srgbClr val="000000"/>
                </a:solidFill>
                <a:latin typeface="MV Boli"/>
              </a:rPr>
              <a:t>befindet sich in Dresden</a:t>
            </a:r>
            <a:r>
              <a:rPr lang="de-DE" sz="2800" dirty="0" smtClean="0">
                <a:solidFill>
                  <a:srgbClr val="000000"/>
                </a:solidFill>
                <a:latin typeface="Andalus" panose="02020603050405020304" pitchFamily="18" charset="-78"/>
                <a:cs typeface="Andalus" panose="02020603050405020304" pitchFamily="18" charset="-78"/>
              </a:rPr>
              <a:t>.</a:t>
            </a:r>
            <a:r>
              <a:rPr lang="de-DE" sz="2800" dirty="0">
                <a:solidFill>
                  <a:srgbClr val="000000"/>
                </a:solidFill>
                <a:latin typeface="MV Boli"/>
              </a:rPr>
              <a:t>
Die </a:t>
            </a:r>
            <a:r>
              <a:rPr lang="de-DE" sz="2800" dirty="0" smtClean="0">
                <a:solidFill>
                  <a:srgbClr val="00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berü</a:t>
            </a:r>
            <a:r>
              <a:rPr lang="de-DE" sz="2800" dirty="0" smtClean="0">
                <a:solidFill>
                  <a:srgbClr val="000000"/>
                </a:solidFill>
                <a:latin typeface="MV Boli" panose="02000500030200090000" pitchFamily="2" charset="0"/>
                <a:ea typeface="Arial"/>
                <a:cs typeface="MV Boli" panose="02000500030200090000" pitchFamily="2" charset="0"/>
              </a:rPr>
              <a:t>hmte</a:t>
            </a:r>
            <a:r>
              <a:rPr lang="de-DE" sz="2800" dirty="0" smtClean="0">
                <a:solidFill>
                  <a:srgbClr val="000000"/>
                </a:solidFill>
                <a:latin typeface="MV Boli"/>
                <a:ea typeface="Arial"/>
              </a:rPr>
              <a:t> Gem</a:t>
            </a:r>
            <a:r>
              <a:rPr lang="de-DE" sz="2800" dirty="0" smtClean="0">
                <a:solidFill>
                  <a:srgbClr val="000000"/>
                </a:solidFill>
                <a:latin typeface="MV Boli" panose="02000500030200090000" pitchFamily="2" charset="0"/>
                <a:ea typeface="Arial"/>
                <a:cs typeface="MV Boli" panose="02000500030200090000" pitchFamily="2" charset="0"/>
              </a:rPr>
              <a:t>ä</a:t>
            </a:r>
            <a:r>
              <a:rPr lang="de-DE" sz="2800" dirty="0" smtClean="0">
                <a:solidFill>
                  <a:srgbClr val="000000"/>
                </a:solidFill>
                <a:latin typeface="MV Boli"/>
                <a:ea typeface="Arial"/>
              </a:rPr>
              <a:t>ldegalerie </a:t>
            </a:r>
            <a:r>
              <a:rPr lang="de-DE" sz="2800" dirty="0">
                <a:solidFill>
                  <a:srgbClr val="000000"/>
                </a:solidFill>
                <a:latin typeface="MV Boli"/>
                <a:ea typeface="Arial"/>
              </a:rPr>
              <a:t>in </a:t>
            </a:r>
            <a:r>
              <a:rPr lang="de-DE" sz="2800" dirty="0" smtClean="0">
                <a:solidFill>
                  <a:srgbClr val="000000"/>
                </a:solidFill>
                <a:latin typeface="MV Boli"/>
                <a:ea typeface="Arial"/>
              </a:rPr>
              <a:t>Deutschland</a:t>
            </a:r>
            <a:endParaRPr lang="de-DE" sz="32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746" y="2457016"/>
            <a:ext cx="5224653" cy="36494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075" y="2096683"/>
            <a:ext cx="3321036" cy="21080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3075" y="4386867"/>
            <a:ext cx="3321036" cy="22084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782477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6442" y="73572"/>
            <a:ext cx="8040414" cy="1462387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de-DE" sz="3200" b="1" dirty="0">
                <a:solidFill>
                  <a:srgbClr val="000000"/>
                </a:solidFill>
                <a:latin typeface="MV Boli"/>
              </a:rPr>
              <a:t>Goethe</a:t>
            </a:r>
            <a:r>
              <a:rPr lang="de-DE" sz="3200" b="1" dirty="0">
                <a:solidFill>
                  <a:srgbClr val="000000"/>
                </a:solidFill>
              </a:rPr>
              <a:t>-</a:t>
            </a:r>
            <a:r>
              <a:rPr lang="de-DE" sz="3200" b="1" dirty="0">
                <a:solidFill>
                  <a:srgbClr val="000000"/>
                </a:solidFill>
                <a:latin typeface="MV Boli"/>
              </a:rPr>
              <a:t>Schiller Denkmal</a:t>
            </a:r>
            <a:r>
              <a:rPr lang="de-DE" sz="3200" dirty="0">
                <a:solidFill>
                  <a:srgbClr val="000000"/>
                </a:solidFill>
                <a:latin typeface="MV Boli"/>
              </a:rPr>
              <a:t> </a:t>
            </a:r>
            <a:r>
              <a:rPr lang="de-DE" sz="1600" dirty="0">
                <a:solidFill>
                  <a:srgbClr val="000000"/>
                </a:solidFill>
                <a:latin typeface="MV Boli"/>
              </a:rPr>
              <a:t>
</a:t>
            </a:r>
            <a:r>
              <a:rPr lang="de-DE" sz="2400" dirty="0">
                <a:solidFill>
                  <a:srgbClr val="000000"/>
                </a:solidFill>
                <a:latin typeface="MV Boli"/>
              </a:rPr>
              <a:t> Weimer ist die Stadt des deutschen </a:t>
            </a:r>
            <a:r>
              <a:rPr lang="de-DE" sz="2400" dirty="0" smtClean="0">
                <a:solidFill>
                  <a:srgbClr val="000000"/>
                </a:solidFill>
                <a:latin typeface="MV Boli"/>
              </a:rPr>
              <a:t>Nationaltheater</a:t>
            </a:r>
            <a:r>
              <a:rPr lang="de-DE" sz="2400" dirty="0" smtClean="0">
                <a:solidFill>
                  <a:srgbClr val="000000"/>
                </a:solidFill>
                <a:latin typeface="Arial"/>
                <a:ea typeface="Arial"/>
              </a:rPr>
              <a:t>.</a:t>
            </a:r>
            <a:r>
              <a:rPr lang="de-DE" sz="2400" dirty="0" smtClean="0">
                <a:solidFill>
                  <a:srgbClr val="000000"/>
                </a:solidFill>
                <a:latin typeface="MV Boli"/>
              </a:rPr>
              <a:t> </a:t>
            </a:r>
            <a:r>
              <a:rPr lang="de-DE" sz="2400" dirty="0">
                <a:solidFill>
                  <a:srgbClr val="000000"/>
                </a:solidFill>
                <a:latin typeface="MV Boli"/>
              </a:rPr>
              <a:t>Goethe selbst leitete dieses </a:t>
            </a:r>
            <a:r>
              <a:rPr lang="de-DE" sz="2400" dirty="0" smtClean="0">
                <a:solidFill>
                  <a:srgbClr val="000000"/>
                </a:solidFill>
                <a:latin typeface="MV Boli"/>
              </a:rPr>
              <a:t>Theater</a:t>
            </a:r>
            <a:r>
              <a:rPr lang="de-DE" sz="2400" dirty="0">
                <a:solidFill>
                  <a:srgbClr val="000000"/>
                </a:solidFill>
                <a:latin typeface="Arial"/>
                <a:ea typeface="Arial"/>
              </a:rPr>
              <a:t>.</a:t>
            </a:r>
            <a:r>
              <a:rPr lang="de-DE" sz="2400" dirty="0">
                <a:solidFill>
                  <a:srgbClr val="000000"/>
                </a:solidFill>
                <a:latin typeface="MV Boli"/>
              </a:rPr>
              <a:t> Hier wurden die Dramen Schillers und Goethes aufgef</a:t>
            </a:r>
            <a:r>
              <a:rPr lang="de-DE" sz="2400" dirty="0">
                <a:solidFill>
                  <a:srgbClr val="000000"/>
                </a:solidFill>
                <a:latin typeface="Arial"/>
                <a:ea typeface="Arial"/>
              </a:rPr>
              <a:t>ü</a:t>
            </a:r>
            <a:r>
              <a:rPr lang="de-DE" sz="2400" dirty="0">
                <a:solidFill>
                  <a:srgbClr val="000000"/>
                </a:solidFill>
                <a:latin typeface="MV Boli"/>
              </a:rPr>
              <a:t>hrt</a:t>
            </a:r>
            <a:r>
              <a:rPr lang="de-DE" sz="2400" dirty="0">
                <a:solidFill>
                  <a:srgbClr val="000000"/>
                </a:solidFill>
                <a:latin typeface="Arial"/>
                <a:ea typeface="Arial"/>
              </a:rPr>
              <a:t>.</a:t>
            </a:r>
            <a:endParaRPr lang="de-DE" sz="2400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190" y="1789041"/>
            <a:ext cx="3639496" cy="4852662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466" y="4393322"/>
            <a:ext cx="3358649" cy="19468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466" y="1789041"/>
            <a:ext cx="3358649" cy="2351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731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029" y="103262"/>
            <a:ext cx="2249618" cy="2772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69275" y="2875262"/>
            <a:ext cx="2543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Johann Wolfgang Goethe</a:t>
            </a:r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3821" y="103262"/>
            <a:ext cx="2175477" cy="27720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78752" y="2894439"/>
            <a:ext cx="23656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Ludwig van Beethoven</a:t>
            </a:r>
            <a:endParaRPr lang="uk-UA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368" y="103263"/>
            <a:ext cx="2180036" cy="27720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59542" y="2875262"/>
            <a:ext cx="20825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  Richard Wagner</a:t>
            </a:r>
            <a:endParaRPr lang="uk-UA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5019" y="98203"/>
            <a:ext cx="2056882" cy="279214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035019" y="2890344"/>
            <a:ext cx="2056882" cy="373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Conrad Röntgen</a:t>
            </a:r>
            <a:endParaRPr lang="uk-UA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5" y="3379413"/>
            <a:ext cx="2297867" cy="273942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2205" y="6118836"/>
            <a:ext cx="2155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Georg Simon Ohm</a:t>
            </a:r>
            <a:endParaRPr lang="uk-UA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785" y="3379413"/>
            <a:ext cx="2183513" cy="273942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473821" y="6118836"/>
            <a:ext cx="2175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Robert Koch</a:t>
            </a:r>
            <a:endParaRPr lang="uk-UA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1368" y="3379413"/>
            <a:ext cx="2180036" cy="273942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4771368" y="6118836"/>
            <a:ext cx="21800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Albrecht D</a:t>
            </a:r>
            <a:r>
              <a:rPr lang="de-DE" dirty="0" err="1" smtClean="0"/>
              <a:t>ürer</a:t>
            </a:r>
            <a:endParaRPr lang="uk-UA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57"/>
          <a:stretch/>
        </p:blipFill>
        <p:spPr>
          <a:xfrm>
            <a:off x="7073474" y="3379413"/>
            <a:ext cx="2018427" cy="2739423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7073474" y="6118836"/>
            <a:ext cx="20184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Brüder Grimm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99896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>
                <a:latin typeface="MV Boli" panose="02000500030200090000" pitchFamily="2" charset="0"/>
                <a:cs typeface="MV Boli" panose="02000500030200090000" pitchFamily="2" charset="0"/>
              </a:rPr>
              <a:t>    Deutschland liegt </a:t>
            </a:r>
            <a:r>
              <a:rPr lang="de-DE" dirty="0">
                <a:latin typeface="MV Boli" panose="02000500030200090000" pitchFamily="2" charset="0"/>
                <a:cs typeface="MV Boli" panose="02000500030200090000" pitchFamily="2" charset="0"/>
              </a:rPr>
              <a:t>in Mitteleuropa. </a:t>
            </a:r>
            <a:endParaRPr lang="uk-UA" dirty="0">
              <a:cs typeface="MV Boli" panose="02000500030200090000" pitchFamily="2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1" t="23704" r="5681" b="2461"/>
          <a:stretch/>
        </p:blipFill>
        <p:spPr>
          <a:xfrm>
            <a:off x="1996965" y="1839311"/>
            <a:ext cx="6085490" cy="4301811"/>
          </a:xfrm>
        </p:spPr>
      </p:pic>
    </p:spTree>
    <p:extLst>
      <p:ext uri="{BB962C8B-B14F-4D97-AF65-F5344CB8AC3E}">
        <p14:creationId xmlns:p14="http://schemas.microsoft.com/office/powerpoint/2010/main" val="29299446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3999" y="690947"/>
            <a:ext cx="7231117" cy="1221935"/>
          </a:xfrm>
        </p:spPr>
        <p:txBody>
          <a:bodyPr>
            <a:normAutofit/>
          </a:bodyPr>
          <a:lstStyle/>
          <a:p>
            <a:r>
              <a:rPr lang="de-DE" sz="3600" dirty="0" smtClean="0">
                <a:latin typeface="MV Boli" panose="02000500030200090000" pitchFamily="2" charset="0"/>
                <a:cs typeface="MV Boli" panose="02000500030200090000" pitchFamily="2" charset="0"/>
              </a:rPr>
              <a:t>Bundeskanzler Deutschlands </a:t>
            </a:r>
            <a:r>
              <a:rPr lang="ru-RU" sz="3600" dirty="0" smtClean="0">
                <a:cs typeface="MV Boli" panose="02000500030200090000" pitchFamily="2" charset="0"/>
              </a:rPr>
              <a:t> - </a:t>
            </a:r>
            <a:r>
              <a:rPr lang="de-DE" sz="3600" dirty="0" smtClean="0">
                <a:latin typeface="MV Boli" panose="02000500030200090000" pitchFamily="2" charset="0"/>
                <a:cs typeface="MV Boli" panose="02000500030200090000" pitchFamily="2" charset="0"/>
              </a:rPr>
              <a:t>Angela Merkel</a:t>
            </a:r>
            <a:endParaRPr lang="uk-UA" sz="3600" dirty="0">
              <a:cs typeface="MV Boli" panose="02000500030200090000" pitchFamily="2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851" y="2202218"/>
            <a:ext cx="3350336" cy="3847766"/>
          </a:xfrm>
        </p:spPr>
      </p:pic>
    </p:spTree>
    <p:extLst>
      <p:ext uri="{BB962C8B-B14F-4D97-AF65-F5344CB8AC3E}">
        <p14:creationId xmlns:p14="http://schemas.microsoft.com/office/powerpoint/2010/main" val="22442259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49821" y="679266"/>
            <a:ext cx="6150522" cy="833053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MV Boli" panose="02000500030200090000" pitchFamily="2" charset="0"/>
                <a:cs typeface="MV Boli" panose="02000500030200090000" pitchFamily="2" charset="0"/>
              </a:rPr>
              <a:t>Die deutsche </a:t>
            </a:r>
            <a:r>
              <a:rPr lang="en-US" dirty="0" smtClean="0">
                <a:latin typeface="MV Boli" panose="02000500030200090000" pitchFamily="2" charset="0"/>
                <a:cs typeface="MV Boli" panose="02000500030200090000" pitchFamily="2" charset="0"/>
              </a:rPr>
              <a:t>Nationalhymne</a:t>
            </a:r>
            <a:r>
              <a:rPr lang="de-DE" dirty="0" smtClean="0">
                <a:latin typeface="MV Boli" panose="02000500030200090000" pitchFamily="2" charset="0"/>
                <a:cs typeface="MV Boli" panose="02000500030200090000" pitchFamily="2" charset="0"/>
              </a:rPr>
              <a:t> ist „Vaterland“</a:t>
            </a:r>
            <a:endParaRPr lang="uk-UA" dirty="0">
              <a:latin typeface="Segoe UI Light" panose="020B0502040204020203" pitchFamily="34" charset="0"/>
              <a:cs typeface="MV Boli" panose="02000500030200090000" pitchFamily="2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072" y="1928062"/>
            <a:ext cx="8530902" cy="284363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96965" y="5286702"/>
            <a:ext cx="81202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dirty="0" smtClean="0">
                <a:latin typeface="MV Boli" panose="02000500030200090000" pitchFamily="2" charset="0"/>
                <a:cs typeface="MV Boli" panose="02000500030200090000" pitchFamily="2" charset="0"/>
              </a:rPr>
              <a:t>Text vom</a:t>
            </a:r>
            <a:r>
              <a:rPr lang="de-DE" sz="2000" dirty="0">
                <a:latin typeface="MV Boli" panose="02000500030200090000" pitchFamily="2" charset="0"/>
                <a:cs typeface="MV Boli" panose="02000500030200090000" pitchFamily="2" charset="0"/>
              </a:rPr>
              <a:t> August Heinrich </a:t>
            </a:r>
            <a:r>
              <a:rPr lang="de-DE" sz="2000" dirty="0" smtClean="0">
                <a:latin typeface="MV Boli" panose="02000500030200090000" pitchFamily="2" charset="0"/>
                <a:cs typeface="MV Boli" panose="02000500030200090000" pitchFamily="2" charset="0"/>
              </a:rPr>
              <a:t>Hoffmann</a:t>
            </a:r>
            <a:r>
              <a:rPr lang="de-DE" sz="2000" dirty="0" smtClean="0">
                <a:latin typeface="Andalus" panose="02020603050405020304" pitchFamily="18" charset="-78"/>
                <a:cs typeface="Andalus" panose="02020603050405020304" pitchFamily="18" charset="-78"/>
              </a:rPr>
              <a:t>.</a:t>
            </a:r>
            <a:r>
              <a:rPr lang="de-DE" sz="2000" dirty="0">
                <a:latin typeface="MV Boli" panose="02000500030200090000" pitchFamily="2" charset="0"/>
                <a:cs typeface="MV Boli" panose="02000500030200090000" pitchFamily="2" charset="0"/>
              </a:rPr>
              <a:t> </a:t>
            </a:r>
            <a:endParaRPr lang="de-DE" sz="2000" dirty="0" smtClean="0">
              <a:solidFill>
                <a:srgbClr val="000000"/>
              </a:solidFill>
              <a:latin typeface="MV Boli" panose="02000500030200090000" pitchFamily="2" charset="0"/>
              <a:cs typeface="MV Boli" panose="02000500030200090000" pitchFamily="2" charset="0"/>
            </a:endParaRPr>
          </a:p>
          <a:p>
            <a:r>
              <a:rPr lang="de-DE" sz="2000" dirty="0" smtClean="0">
                <a:solidFill>
                  <a:srgbClr val="000000"/>
                </a:solidFill>
                <a:latin typeface="MV Boli" panose="02000500030200090000" pitchFamily="2" charset="0"/>
                <a:cs typeface="MV Boli" panose="02000500030200090000" pitchFamily="2" charset="0"/>
              </a:rPr>
              <a:t>Musik vom Joseph Haydn</a:t>
            </a:r>
            <a:endParaRPr lang="de-DE" sz="2000" dirty="0">
              <a:latin typeface="MV Boli" panose="02000500030200090000" pitchFamily="2" charset="0"/>
              <a:cs typeface="MV Boli" panose="0200050003020009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52949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6972" y="304799"/>
            <a:ext cx="7315200" cy="641131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 smtClean="0">
                <a:latin typeface="MV Boli" panose="02000500030200090000" pitchFamily="2" charset="0"/>
                <a:cs typeface="MV Boli" panose="02000500030200090000" pitchFamily="2" charset="0"/>
              </a:rPr>
              <a:t>Bundesrepublik Deutschland </a:t>
            </a:r>
            <a:endParaRPr lang="uk-UA" dirty="0">
              <a:cs typeface="MV Boli" panose="02000500030200090000" pitchFamily="2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6"/>
          <a:stretch/>
        </p:blipFill>
        <p:spPr>
          <a:xfrm>
            <a:off x="2274552" y="945930"/>
            <a:ext cx="5440041" cy="5692381"/>
          </a:xfrm>
        </p:spPr>
      </p:pic>
    </p:spTree>
    <p:extLst>
      <p:ext uri="{BB962C8B-B14F-4D97-AF65-F5344CB8AC3E}">
        <p14:creationId xmlns:p14="http://schemas.microsoft.com/office/powerpoint/2010/main" val="12870022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2455" y="1003738"/>
            <a:ext cx="5005551" cy="5570482"/>
          </a:xfrm>
        </p:spPr>
        <p:txBody>
          <a:bodyPr>
            <a:noAutofit/>
          </a:bodyPr>
          <a:lstStyle/>
          <a:p>
            <a:r>
              <a:rPr lang="de-DE" sz="2800" dirty="0">
                <a:solidFill>
                  <a:srgbClr val="262F3C"/>
                </a:solidFill>
                <a:latin typeface="MV Boli"/>
              </a:rPr>
              <a:t>Die Bundesrepublik Deutschland</a:t>
            </a:r>
            <a:r>
              <a:rPr lang="de-DE" sz="2000" dirty="0">
                <a:solidFill>
                  <a:srgbClr val="000000"/>
                </a:solidFill>
                <a:latin typeface="MV Boli"/>
              </a:rPr>
              <a:t>
die Fläche – 356854 km</a:t>
            </a:r>
            <a:r>
              <a:rPr lang="de-DE" sz="2000" baseline="30000" dirty="0">
                <a:solidFill>
                  <a:srgbClr val="000000"/>
                </a:solidFill>
                <a:latin typeface="MV Boli"/>
              </a:rPr>
              <a:t>2 </a:t>
            </a:r>
            <a:r>
              <a:rPr lang="de-DE" sz="2000" dirty="0">
                <a:solidFill>
                  <a:srgbClr val="000000"/>
                </a:solidFill>
                <a:latin typeface="MV Boli"/>
              </a:rPr>
              <a:t> 
die Bevölkerungszahl – 81,5 Millionen Einwohner
die Hauptstadt – Berlin
die großen Städte: Hamburg, München, Köln, Frankfurt am Main
die </a:t>
            </a:r>
            <a:r>
              <a:rPr lang="de-DE" sz="2000" dirty="0" err="1">
                <a:solidFill>
                  <a:srgbClr val="000000"/>
                </a:solidFill>
                <a:latin typeface="MV Boli"/>
              </a:rPr>
              <a:t>grössten</a:t>
            </a:r>
            <a:r>
              <a:rPr lang="de-DE" sz="2000" dirty="0">
                <a:solidFill>
                  <a:srgbClr val="000000"/>
                </a:solidFill>
                <a:latin typeface="MV Boli"/>
              </a:rPr>
              <a:t> Flüsse – der Rhein, die Elbe, der Main
die Landessprache - Deutsch</a:t>
            </a:r>
            <a:r>
              <a:rPr lang="de-DE" sz="2000" baseline="30000" dirty="0">
                <a:solidFill>
                  <a:srgbClr val="000000"/>
                </a:solidFill>
                <a:latin typeface="MV Boli"/>
              </a:rPr>
              <a:t>
</a:t>
            </a:r>
            <a:r>
              <a:rPr lang="de-DE" sz="2000" dirty="0">
                <a:solidFill>
                  <a:srgbClr val="000000"/>
                </a:solidFill>
              </a:rPr>
              <a:t>
</a:t>
            </a:r>
            <a:r>
              <a:rPr lang="de-DE" sz="2000" dirty="0">
                <a:solidFill>
                  <a:srgbClr val="000000"/>
                </a:solidFill>
                <a:latin typeface="MV Boli"/>
              </a:rPr>
              <a:t>
</a:t>
            </a:r>
            <a:endParaRPr lang="de-DE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862" y="1150883"/>
            <a:ext cx="3823138" cy="4587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33779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8726" y="949945"/>
            <a:ext cx="3184634" cy="818330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de-DE" sz="4000" dirty="0" smtClean="0">
                <a:solidFill>
                  <a:srgbClr val="000000"/>
                </a:solidFill>
                <a:latin typeface="MV Boli"/>
              </a:rPr>
              <a:t>Landesflagge</a:t>
            </a:r>
            <a:endParaRPr lang="de-DE" sz="3600" dirty="0"/>
          </a:p>
        </p:txBody>
      </p:sp>
      <p:sp>
        <p:nvSpPr>
          <p:cNvPr id="7" name="TextBox 6"/>
          <p:cNvSpPr txBox="1"/>
          <p:nvPr/>
        </p:nvSpPr>
        <p:spPr>
          <a:xfrm>
            <a:off x="5142448" y="949945"/>
            <a:ext cx="35256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de-DE" sz="4000" dirty="0" smtClean="0">
                <a:solidFill>
                  <a:srgbClr val="000000"/>
                </a:solidFill>
                <a:latin typeface="MV Boli"/>
              </a:rPr>
              <a:t>Landeswappen</a:t>
            </a:r>
            <a:r>
              <a:rPr lang="de-DE" sz="4400" dirty="0" smtClean="0">
                <a:solidFill>
                  <a:srgbClr val="000000"/>
                </a:solidFill>
                <a:latin typeface="MV Boli"/>
              </a:rPr>
              <a:t> </a:t>
            </a:r>
            <a:endParaRPr lang="de-DE" sz="44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091" y="2158562"/>
            <a:ext cx="3015418" cy="3769273"/>
          </a:xfrm>
          <a:prstGeom prst="rect">
            <a:avLst/>
          </a:prstGeom>
        </p:spPr>
      </p:pic>
      <p:pic>
        <p:nvPicPr>
          <p:cNvPr id="9" name="Рисунок 5"/>
          <p:cNvPicPr/>
          <p:nvPr/>
        </p:nvPicPr>
        <p:blipFill>
          <a:blip r:embed="rId3"/>
          <a:stretch>
            <a:fillRect/>
          </a:stretch>
        </p:blipFill>
        <p:spPr>
          <a:xfrm>
            <a:off x="570883" y="2158562"/>
            <a:ext cx="4360320" cy="299664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905949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23999" y="690947"/>
            <a:ext cx="7231117" cy="1221935"/>
          </a:xfrm>
        </p:spPr>
        <p:txBody>
          <a:bodyPr>
            <a:normAutofit fontScale="90000"/>
          </a:bodyPr>
          <a:lstStyle/>
          <a:p>
            <a:r>
              <a:rPr lang="de-DE" sz="3600" dirty="0" smtClean="0">
                <a:latin typeface="MV Boli" panose="02000500030200090000" pitchFamily="2" charset="0"/>
                <a:cs typeface="MV Boli" panose="02000500030200090000" pitchFamily="2" charset="0"/>
              </a:rPr>
              <a:t>Bundeskanzler Deutschlands </a:t>
            </a:r>
            <a:r>
              <a:rPr lang="ru-RU" sz="3600" dirty="0" smtClean="0">
                <a:cs typeface="MV Boli" panose="02000500030200090000" pitchFamily="2" charset="0"/>
              </a:rPr>
              <a:t> - </a:t>
            </a:r>
            <a:r>
              <a:rPr lang="de-DE" sz="3600" dirty="0" smtClean="0">
                <a:latin typeface="MV Boli" panose="02000500030200090000" pitchFamily="2" charset="0"/>
                <a:cs typeface="MV Boli" panose="02000500030200090000" pitchFamily="2" charset="0"/>
              </a:rPr>
              <a:t>Angela Merkel</a:t>
            </a:r>
            <a:endParaRPr lang="uk-UA" sz="3600" dirty="0">
              <a:cs typeface="MV Boli" panose="02000500030200090000" pitchFamily="2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4851" y="2202218"/>
            <a:ext cx="3350336" cy="3847766"/>
          </a:xfrm>
        </p:spPr>
      </p:pic>
    </p:spTree>
    <p:extLst>
      <p:ext uri="{BB962C8B-B14F-4D97-AF65-F5344CB8AC3E}">
        <p14:creationId xmlns:p14="http://schemas.microsoft.com/office/powerpoint/2010/main" val="26056634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 smtClean="0">
                <a:latin typeface="MV Boli" panose="02000500030200090000" pitchFamily="2" charset="0"/>
                <a:cs typeface="MV Boli" panose="02000500030200090000" pitchFamily="2" charset="0"/>
              </a:rPr>
              <a:t>    Deutschland liegt </a:t>
            </a:r>
            <a:r>
              <a:rPr lang="de-DE" dirty="0">
                <a:latin typeface="MV Boli" panose="02000500030200090000" pitchFamily="2" charset="0"/>
                <a:cs typeface="MV Boli" panose="02000500030200090000" pitchFamily="2" charset="0"/>
              </a:rPr>
              <a:t>in Mitteleuropa. </a:t>
            </a:r>
            <a:endParaRPr lang="uk-UA" dirty="0">
              <a:cs typeface="MV Boli" panose="02000500030200090000" pitchFamily="2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1" t="23704" r="5681" b="2461"/>
          <a:stretch/>
        </p:blipFill>
        <p:spPr>
          <a:xfrm>
            <a:off x="2017985" y="1690689"/>
            <a:ext cx="6085490" cy="4301811"/>
          </a:xfrm>
        </p:spPr>
      </p:pic>
    </p:spTree>
    <p:extLst>
      <p:ext uri="{BB962C8B-B14F-4D97-AF65-F5344CB8AC3E}">
        <p14:creationId xmlns:p14="http://schemas.microsoft.com/office/powerpoint/2010/main" val="25002763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6972" y="157654"/>
            <a:ext cx="7315200" cy="641131"/>
          </a:xfrm>
        </p:spPr>
        <p:txBody>
          <a:bodyPr>
            <a:normAutofit fontScale="90000"/>
          </a:bodyPr>
          <a:lstStyle/>
          <a:p>
            <a:pPr algn="ctr"/>
            <a:r>
              <a:rPr lang="de-DE" dirty="0" smtClean="0">
                <a:latin typeface="MV Boli" panose="02000500030200090000" pitchFamily="2" charset="0"/>
                <a:cs typeface="MV Boli" panose="02000500030200090000" pitchFamily="2" charset="0"/>
              </a:rPr>
              <a:t>Bundesrepublik Deutschland </a:t>
            </a:r>
            <a:endParaRPr lang="uk-UA" dirty="0">
              <a:cs typeface="MV Boli" panose="02000500030200090000" pitchFamily="2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46"/>
          <a:stretch/>
        </p:blipFill>
        <p:spPr>
          <a:xfrm>
            <a:off x="2274551" y="798785"/>
            <a:ext cx="5440041" cy="5692381"/>
          </a:xfrm>
        </p:spPr>
      </p:pic>
    </p:spTree>
    <p:extLst>
      <p:ext uri="{BB962C8B-B14F-4D97-AF65-F5344CB8AC3E}">
        <p14:creationId xmlns:p14="http://schemas.microsoft.com/office/powerpoint/2010/main" val="23090877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de-DE" sz="5400" dirty="0" smtClean="0">
                <a:latin typeface="MV Boli" panose="02000500030200090000" pitchFamily="2" charset="0"/>
                <a:cs typeface="MV Boli" panose="02000500030200090000" pitchFamily="2" charset="0"/>
              </a:rPr>
              <a:t>Die Flagge</a:t>
            </a:r>
            <a:endParaRPr lang="uk-UA" sz="5400" dirty="0">
              <a:cs typeface="MV Boli" panose="02000500030200090000" pitchFamily="2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655" y="1690689"/>
            <a:ext cx="6729249" cy="4205780"/>
          </a:xfrm>
        </p:spPr>
      </p:pic>
    </p:spTree>
    <p:extLst>
      <p:ext uri="{BB962C8B-B14F-4D97-AF65-F5344CB8AC3E}">
        <p14:creationId xmlns:p14="http://schemas.microsoft.com/office/powerpoint/2010/main" val="166019701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2041</TotalTime>
  <Words>114</Words>
  <Application>Microsoft Office PowerPoint</Application>
  <PresentationFormat>Екран (4:3)</PresentationFormat>
  <Paragraphs>30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21</vt:i4>
      </vt:variant>
    </vt:vector>
  </HeadingPairs>
  <TitlesOfParts>
    <vt:vector size="22" baseType="lpstr">
      <vt:lpstr>Тема Office</vt:lpstr>
      <vt:lpstr>Bundesrepublik Deutschland</vt:lpstr>
      <vt:lpstr>    Deutschland liegt in Mitteleuropa. </vt:lpstr>
      <vt:lpstr>Bundesrepublik Deutschland </vt:lpstr>
      <vt:lpstr>Die Bundesrepublik Deutschland
die Fläche – 356854 km2  
die Bevölkerungszahl – 81,5 Millionen Einwohner
die Hauptstadt – Berlin
die großen Städte: Hamburg, München, Köln, Frankfurt am Main
die grössten Flüsse – der Rhein, die Elbe, der Main
die Landessprache - Deutsch
</vt:lpstr>
      <vt:lpstr>Landesflagge</vt:lpstr>
      <vt:lpstr>Bundeskanzler Deutschlands  - Angela Merkel</vt:lpstr>
      <vt:lpstr>    Deutschland liegt in Mitteleuropa. </vt:lpstr>
      <vt:lpstr>Bundesrepublik Deutschland </vt:lpstr>
      <vt:lpstr>Die Flagge</vt:lpstr>
      <vt:lpstr>Die Hauptstadt ist Berlin. Auf dem Wappen der Stadt ist der Bär.</vt:lpstr>
      <vt:lpstr>Reichstagsgebäude 
Hier tagt das Parlament (der Bundestag) Deutschlands</vt:lpstr>
      <vt:lpstr>Alexanderplatz 
den Alexanderplatz nennen Berliner «Alex»</vt:lpstr>
      <vt:lpstr>Brandenburger Tor ist das  Symbol von Berlin</vt:lpstr>
      <vt:lpstr>Die bekannte Straße Berlins ist Unter den Linden. Sie wurde zum Synonym für die Metropole an der Spree
</vt:lpstr>
      <vt:lpstr>1990 wurde der Berliner Mauer zerstört. </vt:lpstr>
      <vt:lpstr>Презентація PowerPoint</vt:lpstr>
      <vt:lpstr> Zwinger befindet sich in Dresden.
Die berühmte Gemäldegalerie in Deutschland</vt:lpstr>
      <vt:lpstr>Goethe-Schiller Denkmal 
 Weimer ist die Stadt des deutschen Nationaltheater. Goethe selbst leitete dieses Theater. Hier wurden die Dramen Schillers und Goethes aufgeführt.</vt:lpstr>
      <vt:lpstr>Презентація PowerPoint</vt:lpstr>
      <vt:lpstr>Bundeskanzler Deutschlands  - Angela Merkel</vt:lpstr>
      <vt:lpstr>Die deutsche Nationalhymne ist „Vaterland“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 presentation</dc:title>
  <dc:creator>Павел</dc:creator>
  <cp:lastModifiedBy>Admin</cp:lastModifiedBy>
  <cp:revision>107</cp:revision>
  <dcterms:created xsi:type="dcterms:W3CDTF">2014-11-21T11:00:06Z</dcterms:created>
  <dcterms:modified xsi:type="dcterms:W3CDTF">2017-11-23T09:58:12Z</dcterms:modified>
</cp:coreProperties>
</file>