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99" r:id="rId4"/>
    <p:sldId id="302" r:id="rId5"/>
    <p:sldId id="300" r:id="rId6"/>
    <p:sldId id="301" r:id="rId7"/>
    <p:sldId id="277" r:id="rId8"/>
    <p:sldId id="273" r:id="rId9"/>
    <p:sldId id="280" r:id="rId10"/>
    <p:sldId id="270" r:id="rId11"/>
    <p:sldId id="278" r:id="rId12"/>
    <p:sldId id="274" r:id="rId13"/>
    <p:sldId id="258" r:id="rId14"/>
    <p:sldId id="257" r:id="rId15"/>
    <p:sldId id="282" r:id="rId16"/>
    <p:sldId id="284" r:id="rId17"/>
    <p:sldId id="281" r:id="rId18"/>
    <p:sldId id="262" r:id="rId19"/>
    <p:sldId id="285" r:id="rId20"/>
    <p:sldId id="271" r:id="rId21"/>
    <p:sldId id="286" r:id="rId22"/>
    <p:sldId id="292" r:id="rId23"/>
    <p:sldId id="267" r:id="rId24"/>
    <p:sldId id="287" r:id="rId25"/>
    <p:sldId id="288" r:id="rId26"/>
    <p:sldId id="294" r:id="rId27"/>
    <p:sldId id="290" r:id="rId28"/>
    <p:sldId id="310" r:id="rId29"/>
    <p:sldId id="261" r:id="rId30"/>
    <p:sldId id="291" r:id="rId31"/>
    <p:sldId id="293" r:id="rId32"/>
    <p:sldId id="296" r:id="rId33"/>
    <p:sldId id="297" r:id="rId34"/>
    <p:sldId id="304" r:id="rId35"/>
    <p:sldId id="312" r:id="rId36"/>
    <p:sldId id="314" r:id="rId37"/>
    <p:sldId id="313" r:id="rId38"/>
    <p:sldId id="265" r:id="rId39"/>
    <p:sldId id="316" r:id="rId40"/>
    <p:sldId id="289" r:id="rId41"/>
    <p:sldId id="298" r:id="rId42"/>
    <p:sldId id="266" r:id="rId43"/>
    <p:sldId id="324" r:id="rId44"/>
    <p:sldId id="295" r:id="rId45"/>
    <p:sldId id="323" r:id="rId46"/>
    <p:sldId id="275" r:id="rId47"/>
    <p:sldId id="260" r:id="rId48"/>
    <p:sldId id="272" r:id="rId49"/>
    <p:sldId id="321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1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gif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8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3.gif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://vkurselife.com/wp-content/uploads/2016/06/gmo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gif"/><Relationship Id="rId4" Type="http://schemas.openxmlformats.org/officeDocument/2006/relationships/image" Target="../media/image85.gi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2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uk-UA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СТУДЕНТСЬКІ ДЕБАТИ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0418" name="Picture 2" descr="http://www.jonedmiston.com/typepad-archive/WindowsLiveWriter/image_1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150877"/>
            <a:ext cx="3762353" cy="2707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2" name="Picture 6" descr="http://nataliamurach.com/wp-content/uploads/2015/11/3946252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3575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3429000"/>
            <a:ext cx="90011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Наука на 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користь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Україні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...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ages.myshared.ru/17/1115041/slid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67" y="214249"/>
            <a:ext cx="8572613" cy="642946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Найросповсю</a:t>
            </a:r>
            <a:r>
              <a:rPr lang="uk-UA" dirty="0" err="1" smtClean="0"/>
              <a:t>дніша</a:t>
            </a:r>
            <a:r>
              <a:rPr lang="uk-UA" dirty="0" smtClean="0"/>
              <a:t> </a:t>
            </a:r>
            <a:r>
              <a:rPr lang="uk-UA" dirty="0" err="1" smtClean="0"/>
              <a:t>трансгенна</a:t>
            </a:r>
            <a:r>
              <a:rPr lang="uk-UA" dirty="0" smtClean="0"/>
              <a:t> рослина-картопля</a:t>
            </a:r>
            <a:endParaRPr lang="ru-RU" dirty="0"/>
          </a:p>
        </p:txBody>
      </p:sp>
      <p:pic>
        <p:nvPicPr>
          <p:cNvPr id="4" name="Picture 6" descr="6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407196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2" name="Picture 2" descr="http://krabov.net/uploads/posts/2014-09/1409539575_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714488"/>
            <a:ext cx="4010025" cy="4286250"/>
          </a:xfrm>
          <a:prstGeom prst="rect">
            <a:avLst/>
          </a:prstGeom>
          <a:noFill/>
        </p:spPr>
      </p:pic>
      <p:pic>
        <p:nvPicPr>
          <p:cNvPr id="35844" name="Picture 4" descr="http://cs6.pikabu.ru/images/big_size_comm/2015-06_5/1435217713131239946.jpg"/>
          <p:cNvPicPr>
            <a:picLocks noChangeAspect="1" noChangeArrowheads="1"/>
          </p:cNvPicPr>
          <p:nvPr/>
        </p:nvPicPr>
        <p:blipFill>
          <a:blip r:embed="rId4" cstate="print"/>
          <a:srcRect l="12245" t="6122" r="46122" b="12245"/>
          <a:stretch>
            <a:fillRect/>
          </a:stretch>
        </p:blipFill>
        <p:spPr bwMode="auto">
          <a:xfrm>
            <a:off x="357158" y="3786190"/>
            <a:ext cx="242889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4" name="Picture 2" descr="http://m.gifmania.ru/Animated-Gifs-Animirovannykh-Alfavitov/Animations-Punctuation-Marks/Images-Exclamation-mark/Exclamation-mark-261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5072074"/>
            <a:ext cx="1000132" cy="15001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://rpp.nashaucheba.ru/pars_docs/refs/52/51833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572560" cy="6429420"/>
          </a:xfrm>
          <a:prstGeom prst="rect">
            <a:avLst/>
          </a:prstGeom>
          <a:noFill/>
        </p:spPr>
      </p:pic>
      <p:pic>
        <p:nvPicPr>
          <p:cNvPr id="48130" name="Picture 2" descr="http://www.lockportschools.org/cms/lib/NY19000563/Centricity/Domain/803/sta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0"/>
            <a:ext cx="2069581" cy="18764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vitppt.com.ua/images/44/43791/960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4991"/>
            <a:ext cx="8786874" cy="6590157"/>
          </a:xfrm>
          <a:prstGeom prst="rect">
            <a:avLst/>
          </a:prstGeom>
          <a:noFill/>
        </p:spPr>
      </p:pic>
      <p:pic>
        <p:nvPicPr>
          <p:cNvPr id="47106" name="Picture 2" descr="http://kartinki-vernisazh.ru/_ph/51/1/364145277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047010"/>
            <a:ext cx="1357322" cy="13440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llyslide.com/thumbs/81d317f57fad1eb45e8a27c72e67bc61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730" y="357166"/>
            <a:ext cx="8382058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609600"/>
            <a:ext cx="3534662" cy="4800600"/>
          </a:xfrm>
        </p:spPr>
        <p:txBody>
          <a:bodyPr>
            <a:noAutofit/>
          </a:bodyPr>
          <a:lstStyle/>
          <a:p>
            <a:r>
              <a:rPr lang="ru-RU" sz="2400" b="1" dirty="0" err="1" smtClean="0"/>
              <a:t>Цінність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генетично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модифікованих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організмів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полягає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застосуванні</a:t>
            </a:r>
            <a:r>
              <a:rPr lang="ru-RU" sz="2400" b="1" dirty="0" smtClean="0"/>
              <a:t> для </a:t>
            </a:r>
            <a:r>
              <a:rPr lang="ru-RU" sz="2400" b="1" dirty="0" err="1" smtClean="0"/>
              <a:t>досліджень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особливостей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розвитку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складних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захворювань</a:t>
            </a:r>
            <a:r>
              <a:rPr lang="ru-RU" sz="2400" b="1" dirty="0" smtClean="0"/>
              <a:t>, у тому </a:t>
            </a:r>
            <a:r>
              <a:rPr lang="ru-RU" sz="2400" b="1" dirty="0" err="1" smtClean="0"/>
              <a:t>числі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різного</a:t>
            </a:r>
            <a:r>
              <a:rPr lang="ru-RU" sz="2400" b="1" dirty="0" smtClean="0"/>
              <a:t> роду </a:t>
            </a:r>
            <a:r>
              <a:rPr lang="ru-RU" sz="2400" b="1" dirty="0" err="1" smtClean="0"/>
              <a:t>пухлин</a:t>
            </a:r>
            <a:r>
              <a:rPr lang="ru-RU" sz="2400" b="1" dirty="0" smtClean="0"/>
              <a:t> і </a:t>
            </a:r>
            <a:r>
              <a:rPr lang="ru-RU" sz="2400" b="1" dirty="0" err="1" smtClean="0"/>
              <a:t>хвороби</a:t>
            </a:r>
            <a:r>
              <a:rPr lang="ru-RU" sz="2400" b="1" dirty="0" smtClean="0"/>
              <a:t> Альцгеймера, </a:t>
            </a:r>
            <a:r>
              <a:rPr lang="ru-RU" sz="2400" b="1" dirty="0" err="1" smtClean="0"/>
              <a:t>процесів</a:t>
            </a:r>
            <a:r>
              <a:rPr lang="ru-RU" sz="2400" b="1" dirty="0" smtClean="0"/>
              <a:t> природного </a:t>
            </a:r>
            <a:r>
              <a:rPr lang="ru-RU" sz="2400" b="1" dirty="0" err="1" smtClean="0"/>
              <a:t>старіння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організму</a:t>
            </a:r>
            <a:r>
              <a:rPr lang="ru-RU" sz="2400" b="1" dirty="0" smtClean="0"/>
              <a:t>, для </a:t>
            </a:r>
            <a:r>
              <a:rPr lang="ru-RU" sz="2400" b="1" dirty="0" err="1" smtClean="0"/>
              <a:t>створення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ліків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 </a:t>
            </a:r>
            <a:endParaRPr lang="ru-RU" sz="2400" b="1" dirty="0"/>
          </a:p>
        </p:txBody>
      </p:sp>
      <p:pic>
        <p:nvPicPr>
          <p:cNvPr id="39938" name="Picture 2" descr="http://oncoportal.net/uploaded_files/images/big_0gennayaing130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14290"/>
            <a:ext cx="5072048" cy="3915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http://www.innoros.ru/sites/default/files/events/farma.jpg?13831128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129912"/>
            <a:ext cx="3857652" cy="261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rushkolnik.ru/tw_files2/urls_1/1450/d-1449835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8286861" cy="6215146"/>
          </a:xfrm>
          <a:prstGeom prst="rect">
            <a:avLst/>
          </a:prstGeom>
          <a:noFill/>
        </p:spPr>
      </p:pic>
      <p:pic>
        <p:nvPicPr>
          <p:cNvPr id="43012" name="Picture 4" descr="http://www.playcast.ru/uploads/2015/02/13/1209714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57288" y="4357694"/>
            <a:ext cx="3075209" cy="269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0" y="571480"/>
            <a:ext cx="3256827" cy="508976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 </a:t>
            </a:r>
            <a:r>
              <a:rPr lang="ru-RU" sz="2400" b="1" dirty="0" err="1" smtClean="0"/>
              <a:t>допомогою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досягнень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генної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інженерії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створюються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нові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сорти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рослин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більш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стійкі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несприятливих</a:t>
            </a:r>
            <a:r>
              <a:rPr lang="ru-RU" sz="2400" b="1" dirty="0" smtClean="0"/>
              <a:t> умов </a:t>
            </a:r>
            <a:r>
              <a:rPr lang="ru-RU" sz="2400" b="1" dirty="0" err="1" smtClean="0"/>
              <a:t>зовнішнього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середовища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шкідників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які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володіють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вдосконаленими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смаковими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якостями</a:t>
            </a:r>
            <a:r>
              <a:rPr lang="ru-RU" sz="2400" b="1" dirty="0" smtClean="0"/>
              <a:t>. </a:t>
            </a:r>
            <a:endParaRPr lang="ru-RU" sz="2400" b="1" dirty="0"/>
          </a:p>
        </p:txBody>
      </p:sp>
      <p:pic>
        <p:nvPicPr>
          <p:cNvPr id="5" name="Picture 6" descr="http://img-fotki.yandex.ru/get/15517/156901496.64/0_16c2dc_7e839922_-1-XL.jpg"/>
          <p:cNvPicPr>
            <a:picLocks noChangeAspect="1" noChangeArrowheads="1"/>
          </p:cNvPicPr>
          <p:nvPr/>
        </p:nvPicPr>
        <p:blipFill>
          <a:blip r:embed="rId2" cstate="print"/>
          <a:srcRect b="11874"/>
          <a:stretch>
            <a:fillRect/>
          </a:stretch>
        </p:blipFill>
        <p:spPr bwMode="auto">
          <a:xfrm>
            <a:off x="3286116" y="428604"/>
            <a:ext cx="571500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www.tofeelwell.ru/wp-content/uploads/2015/05/vidy-allergii.jpg"/>
          <p:cNvPicPr>
            <a:picLocks noChangeAspect="1" noChangeArrowheads="1"/>
          </p:cNvPicPr>
          <p:nvPr/>
        </p:nvPicPr>
        <p:blipFill>
          <a:blip r:embed="rId3" cstate="print"/>
          <a:srcRect b="10511"/>
          <a:stretch>
            <a:fillRect/>
          </a:stretch>
        </p:blipFill>
        <p:spPr bwMode="auto">
          <a:xfrm>
            <a:off x="4242661" y="3714752"/>
            <a:ext cx="476250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smotri.info/wp-content/uploads/2017/03/gennaya-inzsheneria-smotri-info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5147386"/>
            <a:ext cx="3243210" cy="1567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vitppt.com.ua/images/20/19813/96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763029" cy="65722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f.ppt-online.org/files/slide/8/8bMvjx7zEBhRH2orFeKNLTAuS3lwOXy10iVacf/slide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42852"/>
            <a:ext cx="8583737" cy="64294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ТРАНСГЕННІ ТЕХНОЛОГІЇ:ЗА ЧИ ПРОТИ</a:t>
            </a:r>
            <a:endParaRPr lang="ru-RU" dirty="0"/>
          </a:p>
        </p:txBody>
      </p:sp>
      <p:pic>
        <p:nvPicPr>
          <p:cNvPr id="3" name="Picture 2" descr="http://bilosnizhka.ua/media/images/News09.02.15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3605" y="1428736"/>
            <a:ext cx="5720395" cy="4286280"/>
          </a:xfrm>
          <a:prstGeom prst="rect">
            <a:avLst/>
          </a:prstGeom>
          <a:noFill/>
        </p:spPr>
      </p:pic>
      <p:pic>
        <p:nvPicPr>
          <p:cNvPr id="15362" name="Picture 2" descr="https://1.bp.blogspot.com/-Lb7FsaEjPpE/V0seKi9aliI/AAAAAAAAAMA/R-jrVlHbL9kFQrTJ3XRl_yIq15blgwLjQCLcB/s1600/GMO_Tr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928934"/>
            <a:ext cx="4246748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llyslide.com/thumbs/eb6315632453b608e188809c4e1cf372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74201" cy="6286544"/>
          </a:xfrm>
          <a:prstGeom prst="rect">
            <a:avLst/>
          </a:prstGeom>
          <a:noFill/>
        </p:spPr>
      </p:pic>
      <p:pic>
        <p:nvPicPr>
          <p:cNvPr id="37890" name="Picture 2" descr="http://m.gifmania.ru/Animated-Gifs-Animirovannykh-Alfavitov/Animations-Punctuation-Marks/Images-Question-mark/Question-mark-657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74275"/>
            <a:ext cx="928694" cy="121165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1800" b="1" dirty="0" err="1" smtClean="0"/>
              <a:t>ГМО-реальна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загроза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людському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організму</a:t>
            </a:r>
            <a:r>
              <a:rPr lang="ru-RU" sz="1800" b="1" dirty="0" smtClean="0"/>
              <a:t>, яка </a:t>
            </a:r>
            <a:r>
              <a:rPr lang="ru-RU" sz="1800" b="1" dirty="0" err="1" smtClean="0"/>
              <a:t>проявляється</a:t>
            </a:r>
            <a:r>
              <a:rPr lang="ru-RU" sz="1800" b="1" dirty="0" smtClean="0"/>
              <a:t> у </a:t>
            </a:r>
            <a:r>
              <a:rPr lang="ru-RU" sz="1800" b="1" dirty="0" err="1" smtClean="0"/>
              <a:t>збільшенні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кількості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алергічних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захворювань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порушення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процесу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обміну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речовин</a:t>
            </a:r>
            <a:r>
              <a:rPr lang="ru-RU" sz="1800" b="1" dirty="0" smtClean="0"/>
              <a:t>.</a:t>
            </a:r>
          </a:p>
          <a:p>
            <a:r>
              <a:rPr lang="ru-RU" sz="1800" b="1" dirty="0" err="1" smtClean="0"/>
              <a:t>загрози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навколишньому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середовищу</a:t>
            </a:r>
            <a:r>
              <a:rPr lang="ru-RU" sz="1800" b="1" dirty="0" smtClean="0"/>
              <a:t> через </a:t>
            </a:r>
            <a:r>
              <a:rPr lang="ru-RU" sz="1800" b="1" dirty="0" err="1" smtClean="0"/>
              <a:t>появу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вегетуючих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бур'янів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боротьба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якими</a:t>
            </a:r>
            <a:r>
              <a:rPr lang="ru-RU" sz="1800" b="1" dirty="0" smtClean="0"/>
              <a:t> вельми складна, а </a:t>
            </a:r>
            <a:r>
              <a:rPr lang="ru-RU" sz="1800" b="1" dirty="0" err="1" smtClean="0"/>
              <a:t>також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несприятливих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наслідків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забруднення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дослідних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ділянок</a:t>
            </a:r>
            <a:r>
              <a:rPr lang="ru-RU" sz="1800" b="1" dirty="0" smtClean="0"/>
              <a:t> та </a:t>
            </a:r>
            <a:r>
              <a:rPr lang="ru-RU" sz="1800" b="1" dirty="0" err="1" smtClean="0"/>
              <a:t>хімічного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забруднення</a:t>
            </a:r>
            <a:endParaRPr lang="ru-RU" sz="1800" b="1" dirty="0"/>
          </a:p>
        </p:txBody>
      </p:sp>
      <p:pic>
        <p:nvPicPr>
          <p:cNvPr id="44034" name="Picture 2" descr="https://i.ytimg.com/vi/TgyHI_Z8wSM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14290"/>
            <a:ext cx="2928926" cy="2196695"/>
          </a:xfrm>
          <a:prstGeom prst="rect">
            <a:avLst/>
          </a:prstGeom>
          <a:noFill/>
        </p:spPr>
      </p:pic>
      <p:pic>
        <p:nvPicPr>
          <p:cNvPr id="44036" name="Picture 4" descr="http://xn----7sbbpetaslhhcmbq0c8czid.xn--p1ai/wp-content/uploads/2013/07/gm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71546"/>
            <a:ext cx="3643294" cy="2572387"/>
          </a:xfrm>
          <a:prstGeom prst="rect">
            <a:avLst/>
          </a:prstGeom>
          <a:noFill/>
        </p:spPr>
      </p:pic>
      <p:pic>
        <p:nvPicPr>
          <p:cNvPr id="44038" name="Picture 6" descr="http://assets.change.org/photos/1/ee/yw/GneeyWAoMXdHmKQ-1600x900-noPad.jpg?14247259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428999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ladyjour.in.ua/images/Tri_lzhi_biotehnologicheskih_kompanij_prodvigayushih_GMO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14"/>
            <a:ext cx="7786742" cy="657229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900igr.net/datas/biologija/Transgennye-organizmy/0015-015-Soja-samoe-transgennoe-rastenie-v-mi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42852"/>
            <a:ext cx="8667809" cy="65008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cluebits.com/img/2016/12/bYkk4nxHhj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793" y="214291"/>
            <a:ext cx="8406173" cy="65551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mg12.nnm.me/7/1/2/3/1/2ffa133d541fc0c90b56b90b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256885"/>
            <a:ext cx="8060233" cy="64582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gmoobzor.com/wp-content/uploads/2014/10/plakat-o-markirov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42843" cy="5357850"/>
          </a:xfrm>
          <a:prstGeom prst="rect">
            <a:avLst/>
          </a:prstGeom>
          <a:noFill/>
        </p:spPr>
      </p:pic>
      <p:pic>
        <p:nvPicPr>
          <p:cNvPr id="30722" name="Picture 2" descr="http://www.passionforum.ru/upload/064/u6409/073/1d0cf71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5286388"/>
            <a:ext cx="2857520" cy="141685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bigslide.ru/images/35/34404/960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89" y="428604"/>
            <a:ext cx="8286839" cy="62151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b="1" dirty="0" err="1" smtClean="0"/>
              <a:t>Поки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існує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суперечка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між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американцями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європейцями</a:t>
            </a:r>
            <a:r>
              <a:rPr lang="ru-RU" sz="2400" b="1" dirty="0" smtClean="0"/>
              <a:t> про </a:t>
            </a:r>
            <a:r>
              <a:rPr lang="ru-RU" sz="2400" b="1" dirty="0" err="1" smtClean="0"/>
              <a:t>користь</a:t>
            </a:r>
            <a:r>
              <a:rPr lang="ru-RU" sz="2400" b="1" dirty="0" smtClean="0"/>
              <a:t> ГМО для людей, </a:t>
            </a:r>
            <a:r>
              <a:rPr lang="ru-RU" sz="2400" b="1" dirty="0" err="1" smtClean="0"/>
              <a:t>Україна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може</a:t>
            </a:r>
            <a:r>
              <a:rPr lang="ru-RU" sz="2400" b="1" dirty="0" smtClean="0"/>
              <a:t> на </a:t>
            </a:r>
            <a:r>
              <a:rPr lang="ru-RU" sz="2400" b="1" dirty="0" err="1" smtClean="0"/>
              <a:t>цьому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заробити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поставляючи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продукцію</a:t>
            </a:r>
            <a:r>
              <a:rPr lang="ru-RU" sz="2400" b="1" dirty="0" smtClean="0"/>
              <a:t> без ГМО в </a:t>
            </a:r>
            <a:r>
              <a:rPr lang="ru-RU" sz="2400" b="1" dirty="0" err="1" smtClean="0"/>
              <a:t>Європу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26626" name="Picture 2" descr="http://2.bp.blogspot.com/_iVEMJJpHzN8/S-O0ZpaCypI/AAAAAAAAJG8/8aV6U1I_IW8/s1600/gm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42852"/>
            <a:ext cx="2547929" cy="2876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news2world.net/upload/58-1477160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643182"/>
            <a:ext cx="4697641" cy="2643206"/>
          </a:xfrm>
          <a:prstGeom prst="rect">
            <a:avLst/>
          </a:prstGeom>
          <a:noFill/>
        </p:spPr>
      </p:pic>
      <p:pic>
        <p:nvPicPr>
          <p:cNvPr id="26630" name="Picture 6" descr="http://rus.agrosib-news.ru/images/staty/13a0101f00c1e121d8966e749beeadd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286256"/>
            <a:ext cx="3132807" cy="2343487"/>
          </a:xfrm>
          <a:prstGeom prst="rect">
            <a:avLst/>
          </a:prstGeom>
          <a:noFill/>
        </p:spPr>
      </p:pic>
      <p:pic>
        <p:nvPicPr>
          <p:cNvPr id="26632" name="Picture 8" descr="http://static4.depositphotos.com/1010859/279/v/450/depositphotos_2795307-Non-GM-Lab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85728"/>
            <a:ext cx="2357422" cy="2378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6" name="Picture 12" descr="http://file.mobilmusic.ru/34/55/a9/83295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500702"/>
            <a:ext cx="2209800" cy="962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4083167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vchiti.in.ua/ttbdeac/%D0%9F%D1%80%D0%B8%D0%BD%D0%B0%D0%B4%D0%BD%D1%96%D1%81%D1%82%D1%8C+%D1%82%D0%B0+%D0%B6%D0%B0%D1%85+%D1%82%D1%80%D0%B0%D0%BD%D1%81%D0%B3%D0%B5%D0%BD%D0%BD%D0%B8%D1%85+%D0%BA%D1%83%D0%BB%D1%8C%D1%82%D1%83%D1%80+%D0%B0%D0%B2%D1%82%D0%BE%D1%80%D0%B8+%D0%BF%D1%80%D0%BE%D0%B5%D0%BA%D1%82%D1%83c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567"/>
            <a:ext cx="8620185" cy="64651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0202" y="5373216"/>
            <a:ext cx="8491788" cy="1008112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150 млн. дітей в світі страждають від нестачі харчування</a:t>
            </a:r>
            <a:endParaRPr lang="ru-RU" sz="2800" dirty="0"/>
          </a:p>
        </p:txBody>
      </p:sp>
      <p:pic>
        <p:nvPicPr>
          <p:cNvPr id="1026" name="Picture 2" descr="http://www.thenewstribe.com/wp-content/uploads/2011/10/FAO-marks-6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2993"/>
            <a:ext cx="4589879" cy="3281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veganmaster.com/wp-content/uploads/2012/09/afri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612" y="1562777"/>
            <a:ext cx="4868468" cy="3810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370" name="Picture 2" descr="http://naturalsociety.com/wp-content/uploads/gmo-word-white-735-3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643314"/>
            <a:ext cx="3550420" cy="16906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532317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000" b="1" dirty="0" err="1" smtClean="0"/>
              <a:t>Немає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не </a:t>
            </a:r>
            <a:r>
              <a:rPr lang="ru-RU" sz="2000" b="1" dirty="0" err="1" smtClean="0"/>
              <a:t>було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політичної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сили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Україні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займалася</a:t>
            </a:r>
            <a:r>
              <a:rPr lang="ru-RU" sz="2000" b="1" dirty="0" smtClean="0"/>
              <a:t> б </a:t>
            </a:r>
            <a:r>
              <a:rPr lang="ru-RU" sz="2000" b="1" dirty="0" err="1" smtClean="0"/>
              <a:t>трансгенними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технологіями</a:t>
            </a:r>
            <a:r>
              <a:rPr lang="ru-RU" sz="2000" b="1" dirty="0" smtClean="0"/>
              <a:t>. Тому </a:t>
            </a:r>
            <a:r>
              <a:rPr lang="ru-RU" sz="2000" b="1" dirty="0" err="1" smtClean="0"/>
              <a:t>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настільки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жалюгідна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ситуація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склалася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нашій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країні</a:t>
            </a:r>
            <a:r>
              <a:rPr lang="ru-RU" sz="2000" b="1" dirty="0" smtClean="0"/>
              <a:t>, яка по </a:t>
            </a:r>
            <a:r>
              <a:rPr lang="ru-RU" sz="2000" b="1" dirty="0" err="1" smtClean="0"/>
              <a:t>суті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перетворилася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інертний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кисіль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куди</a:t>
            </a:r>
            <a:r>
              <a:rPr lang="ru-RU" sz="2000" b="1" dirty="0" smtClean="0"/>
              <a:t> абсолютно </a:t>
            </a:r>
            <a:r>
              <a:rPr lang="ru-RU" sz="2000" b="1" dirty="0" err="1" smtClean="0"/>
              <a:t>безперешкодно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ввозять</a:t>
            </a:r>
            <a:r>
              <a:rPr lang="ru-RU" sz="2000" b="1" dirty="0" smtClean="0"/>
              <a:t>  </a:t>
            </a:r>
            <a:r>
              <a:rPr lang="ru-RU" sz="2000" b="1" dirty="0" err="1" smtClean="0"/>
              <a:t>ГМ-рослини</a:t>
            </a:r>
            <a:r>
              <a:rPr lang="ru-RU" sz="2000" b="1" dirty="0" smtClean="0"/>
              <a:t>.</a:t>
            </a:r>
          </a:p>
          <a:p>
            <a:endParaRPr lang="ru-RU" dirty="0"/>
          </a:p>
        </p:txBody>
      </p:sp>
      <p:pic>
        <p:nvPicPr>
          <p:cNvPr id="51202" name="Picture 2" descr="https://docbase.org/uploads/posts/2016-03/7/0/7/7078098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85728"/>
            <a:ext cx="257176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Picture 4" descr="http://kp.by/share/i/12/3638233/wr-720.sh-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286124"/>
            <a:ext cx="4536301" cy="3024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072206"/>
            <a:ext cx="8458200" cy="5207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Результат  </a:t>
            </a:r>
            <a:r>
              <a:rPr lang="ru-RU" dirty="0" err="1" smtClean="0"/>
              <a:t>дослідів</a:t>
            </a:r>
            <a:r>
              <a:rPr lang="ru-RU" dirty="0" smtClean="0"/>
              <a:t> - </a:t>
            </a:r>
            <a:r>
              <a:rPr lang="ru-RU" dirty="0" err="1" smtClean="0"/>
              <a:t>висновок</a:t>
            </a:r>
            <a:r>
              <a:rPr lang="ru-RU" dirty="0" smtClean="0"/>
              <a:t> про </a:t>
            </a:r>
            <a:r>
              <a:rPr lang="ru-RU" dirty="0" err="1" smtClean="0"/>
              <a:t>небезпеку</a:t>
            </a:r>
            <a:r>
              <a:rPr lang="ru-RU" dirty="0" smtClean="0"/>
              <a:t> </a:t>
            </a:r>
            <a:r>
              <a:rPr lang="ru-RU" dirty="0" err="1" smtClean="0"/>
              <a:t>трансгенної</a:t>
            </a:r>
            <a:r>
              <a:rPr lang="ru-RU" dirty="0" smtClean="0"/>
              <a:t>  </a:t>
            </a:r>
            <a:r>
              <a:rPr lang="ru-RU" dirty="0" err="1" smtClean="0"/>
              <a:t>їжі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596" y="609600"/>
            <a:ext cx="3036917" cy="4962540"/>
          </a:xfrm>
        </p:spPr>
        <p:txBody>
          <a:bodyPr>
            <a:noAutofit/>
          </a:bodyPr>
          <a:lstStyle/>
          <a:p>
            <a:r>
              <a:rPr lang="ru-RU" sz="2000" dirty="0" err="1" smtClean="0"/>
              <a:t>Основні</a:t>
            </a:r>
            <a:r>
              <a:rPr lang="ru-RU" sz="2000" dirty="0" smtClean="0"/>
              <a:t> нападки на ГМО </a:t>
            </a:r>
            <a:r>
              <a:rPr lang="ru-RU" sz="2000" dirty="0" err="1" smtClean="0"/>
              <a:t>почалися</a:t>
            </a:r>
            <a:r>
              <a:rPr lang="ru-RU" sz="2000" dirty="0" smtClean="0"/>
              <a:t> в 1998 </a:t>
            </a:r>
            <a:r>
              <a:rPr lang="ru-RU" sz="2000" dirty="0" err="1" smtClean="0"/>
              <a:t>році</a:t>
            </a:r>
            <a:r>
              <a:rPr lang="ru-RU" sz="2000" dirty="0" smtClean="0"/>
              <a:t>, коли </a:t>
            </a:r>
            <a:r>
              <a:rPr lang="ru-RU" sz="2000" dirty="0" err="1" smtClean="0"/>
              <a:t>британський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вчений</a:t>
            </a:r>
            <a:r>
              <a:rPr lang="ru-RU" sz="2000" dirty="0" smtClean="0"/>
              <a:t> </a:t>
            </a:r>
            <a:r>
              <a:rPr lang="ru-RU" sz="2000" dirty="0" err="1" smtClean="0"/>
              <a:t>Арпад</a:t>
            </a:r>
            <a:r>
              <a:rPr lang="ru-RU" sz="2000" dirty="0" smtClean="0"/>
              <a:t> Пушта</a:t>
            </a:r>
            <a:r>
              <a:rPr lang="uk-UA" sz="2000" dirty="0" smtClean="0"/>
              <a:t>і</a:t>
            </a:r>
            <a:r>
              <a:rPr lang="ru-RU" sz="2000" dirty="0" smtClean="0"/>
              <a:t> в прямому </a:t>
            </a:r>
            <a:r>
              <a:rPr lang="ru-RU" sz="2000" dirty="0" err="1" smtClean="0"/>
              <a:t>ефірі</a:t>
            </a:r>
            <a:r>
              <a:rPr lang="ru-RU" sz="2000" dirty="0" smtClean="0"/>
              <a:t> </a:t>
            </a:r>
            <a:r>
              <a:rPr lang="ru-RU" sz="2000" dirty="0" err="1" smtClean="0"/>
              <a:t>телебачення</a:t>
            </a:r>
            <a:r>
              <a:rPr lang="ru-RU" sz="2000" dirty="0" smtClean="0"/>
              <a:t> заявив про </a:t>
            </a:r>
            <a:r>
              <a:rPr lang="ru-RU" sz="2000" dirty="0" err="1" smtClean="0"/>
              <a:t>сенсаційні</a:t>
            </a:r>
            <a:r>
              <a:rPr lang="ru-RU" sz="2000" dirty="0" smtClean="0"/>
              <a:t> </a:t>
            </a:r>
            <a:r>
              <a:rPr lang="ru-RU" sz="2000" dirty="0" err="1" smtClean="0"/>
              <a:t>результати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свого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дослідження</a:t>
            </a:r>
            <a:r>
              <a:rPr lang="ru-RU" sz="2000" dirty="0" smtClean="0"/>
              <a:t>. </a:t>
            </a:r>
            <a:r>
              <a:rPr lang="ru-RU" sz="2000" dirty="0" err="1" smtClean="0"/>
              <a:t>Щури</a:t>
            </a:r>
            <a:r>
              <a:rPr lang="ru-RU" sz="2000" dirty="0" smtClean="0"/>
              <a:t>, </a:t>
            </a:r>
            <a:r>
              <a:rPr lang="ru-RU" sz="2000" dirty="0" err="1" smtClean="0"/>
              <a:t>яких</a:t>
            </a:r>
            <a:r>
              <a:rPr lang="ru-RU" sz="2000" dirty="0" smtClean="0"/>
              <a:t> </a:t>
            </a:r>
            <a:r>
              <a:rPr lang="ru-RU" sz="2000" dirty="0" err="1" smtClean="0"/>
              <a:t>він</a:t>
            </a:r>
            <a:r>
              <a:rPr lang="ru-RU" sz="2000" dirty="0" smtClean="0"/>
              <a:t> </a:t>
            </a:r>
            <a:r>
              <a:rPr lang="ru-RU" sz="2000" dirty="0" err="1" smtClean="0"/>
              <a:t>годував</a:t>
            </a:r>
            <a:r>
              <a:rPr lang="ru-RU" sz="2000" dirty="0" smtClean="0"/>
              <a:t> </a:t>
            </a:r>
            <a:r>
              <a:rPr lang="ru-RU" sz="2000" dirty="0" err="1" smtClean="0"/>
              <a:t>генетично</a:t>
            </a:r>
            <a:r>
              <a:rPr lang="ru-RU" sz="2000" dirty="0" smtClean="0"/>
              <a:t> </a:t>
            </a:r>
            <a:r>
              <a:rPr lang="ru-RU" sz="2000" dirty="0" err="1" smtClean="0"/>
              <a:t>модифікованою</a:t>
            </a:r>
            <a:r>
              <a:rPr lang="ru-RU" sz="2000" dirty="0" smtClean="0"/>
              <a:t> </a:t>
            </a:r>
            <a:r>
              <a:rPr lang="ru-RU" sz="2000" dirty="0" err="1" smtClean="0"/>
              <a:t>картоплею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містить</a:t>
            </a:r>
            <a:r>
              <a:rPr lang="ru-RU" sz="2000" dirty="0" smtClean="0"/>
              <a:t> </a:t>
            </a:r>
            <a:r>
              <a:rPr lang="ru-RU" sz="2000" dirty="0" err="1" smtClean="0"/>
              <a:t>білок</a:t>
            </a:r>
            <a:r>
              <a:rPr lang="ru-RU" sz="2000" dirty="0" smtClean="0"/>
              <a:t> </a:t>
            </a:r>
            <a:r>
              <a:rPr lang="ru-RU" sz="2000" dirty="0" err="1" smtClean="0"/>
              <a:t>лектин</a:t>
            </a:r>
            <a:r>
              <a:rPr lang="ru-RU" sz="2000" dirty="0" smtClean="0"/>
              <a:t>, </a:t>
            </a:r>
            <a:r>
              <a:rPr lang="ru-RU" sz="2000" dirty="0" err="1" smtClean="0"/>
              <a:t>мали</a:t>
            </a:r>
            <a:r>
              <a:rPr lang="ru-RU" sz="2000" dirty="0" smtClean="0"/>
              <a:t> </a:t>
            </a:r>
            <a:r>
              <a:rPr lang="ru-RU" sz="2000" dirty="0" err="1" smtClean="0"/>
              <a:t>цілий</a:t>
            </a:r>
            <a:r>
              <a:rPr lang="ru-RU" sz="2000" dirty="0" smtClean="0"/>
              <a:t> ряд </a:t>
            </a:r>
            <a:r>
              <a:rPr lang="ru-RU" sz="2000" dirty="0" err="1" smtClean="0"/>
              <a:t>серйозних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порушень</a:t>
            </a:r>
            <a:r>
              <a:rPr lang="ru-RU" sz="2000" dirty="0" smtClean="0"/>
              <a:t> </a:t>
            </a:r>
            <a:r>
              <a:rPr lang="ru-RU" sz="2000" dirty="0" err="1" smtClean="0"/>
              <a:t>здоров'я</a:t>
            </a:r>
            <a:endParaRPr lang="ru-RU" sz="2000" dirty="0"/>
          </a:p>
        </p:txBody>
      </p:sp>
      <p:pic>
        <p:nvPicPr>
          <p:cNvPr id="52226" name="Picture 2" descr="http://i.ytimg.com/vi/5epdNz4T_x0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000108"/>
            <a:ext cx="5588038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http://animashki.kak2z.org/pic/4/multyashki-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286256"/>
            <a:ext cx="1428760" cy="17145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mtdata.ru/u21/photoE0AE/20114417094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029" y="428605"/>
            <a:ext cx="8594713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м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8215370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КАЗКА ПРО ГМО</a:t>
            </a:r>
            <a:endParaRPr lang="ru-RU" dirty="0"/>
          </a:p>
        </p:txBody>
      </p:sp>
      <p:pic>
        <p:nvPicPr>
          <p:cNvPr id="1026" name="Picture 2" descr="skU3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85860"/>
            <a:ext cx="6025652" cy="494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animashki.kak2z.org/pic/41/animashki-sushestva-56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-1"/>
            <a:ext cx="1214446" cy="1510273"/>
          </a:xfrm>
          <a:prstGeom prst="rect">
            <a:avLst/>
          </a:prstGeom>
          <a:noFill/>
        </p:spPr>
      </p:pic>
      <p:pic>
        <p:nvPicPr>
          <p:cNvPr id="20484" name="Picture 4" descr="http://images54.fotki.com/v104/photos/6/606795/2478925/prod_504_13669-v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3579" y="5500702"/>
            <a:ext cx="3550421" cy="100965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news24today.info/upload/editor/news/2015.01/54c444c4de0a1_1422148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857364"/>
            <a:ext cx="5715000" cy="3429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smtClean="0"/>
              <a:t>ГМО – біологічна зброя</a:t>
            </a:r>
            <a:endParaRPr lang="ru-RU" sz="2800" dirty="0"/>
          </a:p>
        </p:txBody>
      </p:sp>
      <p:pic>
        <p:nvPicPr>
          <p:cNvPr id="19458" name="Picture 2" descr="al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2865"/>
            <a:ext cx="4357718" cy="3137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http://image.blingee.com/images15/content/output/000/000/000/467/289197532_21501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571876"/>
            <a:ext cx="155408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4304699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458200" cy="5207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завозять</a:t>
            </a:r>
            <a:r>
              <a:rPr lang="ru-RU" dirty="0" smtClean="0"/>
              <a:t> в </a:t>
            </a:r>
            <a:r>
              <a:rPr lang="ru-RU" dirty="0" err="1" smtClean="0"/>
              <a:t>Україну</a:t>
            </a:r>
            <a:r>
              <a:rPr lang="ru-RU" dirty="0" smtClean="0"/>
              <a:t>, ми не маркируем, ми </a:t>
            </a:r>
            <a:r>
              <a:rPr lang="ru-RU" dirty="0" err="1" smtClean="0"/>
              <a:t>їмо</a:t>
            </a:r>
            <a:r>
              <a:rPr lang="ru-RU" dirty="0" smtClean="0"/>
              <a:t>, не </a:t>
            </a:r>
            <a:r>
              <a:rPr lang="ru-RU" dirty="0" err="1" smtClean="0"/>
              <a:t>знаємо</a:t>
            </a:r>
            <a:r>
              <a:rPr lang="ru-RU" dirty="0" smtClean="0"/>
              <a:t> </a:t>
            </a:r>
            <a:r>
              <a:rPr lang="ru-RU" dirty="0" err="1" smtClean="0"/>
              <a:t>що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6" name="Содержимое 5" descr="http://www.mirumir.com.ua/wp-content/uploads/2015/04/monsanto-752x49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286124"/>
            <a:ext cx="3571900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0" name="Picture 2" descr="https://curedbynature.org/wp-content/uploads/2016/02/gmo-genetical-modification-weapon-mass-destruc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07196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s://megaobzor.com/uploads/stories/77603/no-gmo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14290"/>
            <a:ext cx="4572309" cy="3214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4" name="Picture 6" descr="http://omvesti.ru/wp-content/uploads/2015/12/gm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571876"/>
            <a:ext cx="2452658" cy="196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6" name="Picture 8" descr="http://rs610.pbsrc.com/albums/tt183/sp4n4r/emoticon/shock.gif~c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5643578"/>
            <a:ext cx="107157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308180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the-day-x.ru/wp-content/uploads/2015/05/6940db3af73cad8a4bb32f59c8e1e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684" y="357165"/>
            <a:ext cx="8708596" cy="6154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5101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llyslide.com/thumbs/0cb074fb2e4496b0f5eccebcb9466c7f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1447"/>
            <a:ext cx="8429684" cy="6322263"/>
          </a:xfrm>
          <a:prstGeom prst="rect">
            <a:avLst/>
          </a:prstGeom>
          <a:noFill/>
        </p:spPr>
      </p:pic>
      <p:pic>
        <p:nvPicPr>
          <p:cNvPr id="14340" name="Picture 4" descr="http://www.frsd.k12.nj.us/cms/lib01/NJ01001104/Centricity/Domain/738/dna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3643314"/>
            <a:ext cx="119061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sfera.fm/content/2ad7e409bb03cb3dcd62b5e63e1fe1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96" y="1643050"/>
            <a:ext cx="5179322" cy="3450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http://sozidanie-duhownosti.ru/Stati10/05337207140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7378" y="214290"/>
            <a:ext cx="6970919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458200" cy="792150"/>
          </a:xfrm>
        </p:spPr>
        <p:txBody>
          <a:bodyPr>
            <a:noAutofit/>
          </a:bodyPr>
          <a:lstStyle/>
          <a:p>
            <a:pPr algn="ctr"/>
            <a:r>
              <a:rPr lang="ru-RU" sz="2400" dirty="0" err="1" smtClean="0"/>
              <a:t>Прабатько</a:t>
            </a:r>
            <a:r>
              <a:rPr lang="ru-RU" sz="2400" dirty="0" smtClean="0"/>
              <a:t> ГМО - </a:t>
            </a:r>
            <a:r>
              <a:rPr lang="ru-RU" sz="2400" dirty="0" err="1" smtClean="0"/>
              <a:t>звичайна</a:t>
            </a:r>
            <a:r>
              <a:rPr lang="ru-RU" sz="2400" dirty="0" smtClean="0"/>
              <a:t> </a:t>
            </a:r>
            <a:r>
              <a:rPr lang="ru-RU" sz="2400" dirty="0" err="1" smtClean="0"/>
              <a:t>селекція</a:t>
            </a:r>
            <a:r>
              <a:rPr lang="ru-RU" sz="2400" dirty="0" smtClean="0"/>
              <a:t>, </a:t>
            </a:r>
            <a:r>
              <a:rPr lang="ru-RU" sz="2400" dirty="0" err="1" smtClean="0"/>
              <a:t>якою</a:t>
            </a:r>
            <a:r>
              <a:rPr lang="ru-RU" sz="2400" dirty="0" smtClean="0"/>
              <a:t> </a:t>
            </a:r>
            <a:r>
              <a:rPr lang="ru-RU" sz="2400" dirty="0" err="1" smtClean="0"/>
              <a:t>людство</a:t>
            </a:r>
            <a:r>
              <a:rPr lang="ru-RU" sz="2400" dirty="0" smtClean="0"/>
              <a:t> </a:t>
            </a:r>
            <a:r>
              <a:rPr lang="ru-RU" sz="2400" dirty="0" err="1" smtClean="0"/>
              <a:t>займається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не перше </a:t>
            </a:r>
            <a:r>
              <a:rPr lang="ru-RU" sz="2400" dirty="0" err="1" smtClean="0"/>
              <a:t>сторіччя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3316" name="Picture 4" descr="http://chuldumsv.okis.ru/files/1/7/3/173113/chimiste2(1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2777034"/>
            <a:ext cx="1143008" cy="23582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46849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ega-eworld.com/upload/tny/d66/world_population_dmgtbytoz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76"/>
          <a:stretch/>
        </p:blipFill>
        <p:spPr bwMode="auto">
          <a:xfrm>
            <a:off x="266614" y="188640"/>
            <a:ext cx="862389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775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images.myshared.ru/4/188296/slide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267868"/>
            <a:ext cx="8405871" cy="6304404"/>
          </a:xfrm>
          <a:prstGeom prst="rect">
            <a:avLst/>
          </a:prstGeom>
          <a:noFill/>
        </p:spPr>
      </p:pic>
      <p:pic>
        <p:nvPicPr>
          <p:cNvPr id="12290" name="Picture 2" descr="http://www.economyjumpers.com/tommy_tomato_bouncing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951739"/>
            <a:ext cx="2786082" cy="390626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генетически модифицированные продукты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358246" cy="67505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vitppt.com.ua/images/49/48767/77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92" y="125133"/>
            <a:ext cx="8841564" cy="66254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vkurselife.com/wp-content/uploads/2016/06/gmo.jpg">
            <a:hlinkClick r:id="rId2"/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6"/>
            <a:ext cx="8286808" cy="6072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http://www.gif-maniac.com/gifs/9/939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1214446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s://www.bigpinekey.com/wp-content/uploads/fast-food-junk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43597"/>
            <a:ext cx="1285852" cy="1279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8" name="Picture 6" descr="https://fs00.infourok.ru/images/doc/132/154630/640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191558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Українські компанії, що використовують ГМО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634442" cy="52864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ТОВ «</a:t>
            </a:r>
            <a:r>
              <a:rPr lang="ru-RU" sz="2400" b="1" dirty="0" err="1" smtClean="0"/>
              <a:t>М</a:t>
            </a:r>
            <a:r>
              <a:rPr lang="ru-RU" sz="2400" b="1" dirty="0" err="1" smtClean="0">
                <a:latin typeface="Times New Roman"/>
                <a:cs typeface="Times New Roman"/>
              </a:rPr>
              <a:t>'</a:t>
            </a:r>
            <a:r>
              <a:rPr lang="ru-RU" sz="2400" b="1" dirty="0" err="1" smtClean="0"/>
              <a:t>ясокомбінат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Ювілейний</a:t>
            </a:r>
            <a:r>
              <a:rPr lang="ru-RU" sz="2400" b="1" dirty="0" smtClean="0"/>
              <a:t>».</a:t>
            </a:r>
          </a:p>
          <a:p>
            <a:r>
              <a:rPr lang="ru-RU" sz="2400" b="1" dirty="0" smtClean="0"/>
              <a:t> ТОВ «</a:t>
            </a:r>
            <a:r>
              <a:rPr lang="ru-RU" sz="2400" b="1" dirty="0" err="1" smtClean="0"/>
              <a:t>М</a:t>
            </a:r>
            <a:r>
              <a:rPr lang="ru-RU" sz="2400" b="1" dirty="0" err="1" smtClean="0">
                <a:latin typeface="Times New Roman"/>
                <a:cs typeface="Times New Roman"/>
              </a:rPr>
              <a:t>'</a:t>
            </a:r>
            <a:r>
              <a:rPr lang="ru-RU" sz="2400" b="1" dirty="0" err="1" smtClean="0"/>
              <a:t>ясний</a:t>
            </a:r>
            <a:r>
              <a:rPr lang="ru-RU" sz="2400" b="1" dirty="0" smtClean="0"/>
              <a:t> альянс».</a:t>
            </a:r>
          </a:p>
          <a:p>
            <a:r>
              <a:rPr lang="ru-RU" sz="2400" b="1" dirty="0" smtClean="0"/>
              <a:t> МПЗ «Колос» «</a:t>
            </a:r>
            <a:r>
              <a:rPr lang="ru-RU" sz="2400" b="1" dirty="0" err="1" smtClean="0"/>
              <a:t>Чернівецькі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ковбаси</a:t>
            </a:r>
            <a:r>
              <a:rPr lang="ru-RU" sz="2400" b="1" dirty="0" smtClean="0"/>
              <a:t>». ГМО  в </a:t>
            </a:r>
            <a:r>
              <a:rPr lang="ru-RU" sz="2400" b="1" dirty="0" err="1" smtClean="0"/>
              <a:t>ветчині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Українська</a:t>
            </a:r>
            <a:r>
              <a:rPr lang="ru-RU" sz="2400" b="1" dirty="0" smtClean="0"/>
              <a:t>» та «</a:t>
            </a:r>
            <a:r>
              <a:rPr lang="ru-RU" sz="2400" b="1" dirty="0" err="1" smtClean="0"/>
              <a:t>Дніпровська</a:t>
            </a:r>
            <a:r>
              <a:rPr lang="ru-RU" sz="2400" b="1" dirty="0" smtClean="0"/>
              <a:t>», сосисках «</a:t>
            </a:r>
            <a:r>
              <a:rPr lang="ru-RU" sz="2400" b="1" dirty="0" err="1" smtClean="0"/>
              <a:t>Курячих</a:t>
            </a:r>
            <a:r>
              <a:rPr lang="ru-RU" sz="2400" b="1" dirty="0" smtClean="0"/>
              <a:t>».</a:t>
            </a:r>
          </a:p>
          <a:p>
            <a:r>
              <a:rPr lang="ru-RU" sz="2400" b="1" dirty="0" smtClean="0"/>
              <a:t> </a:t>
            </a:r>
            <a:r>
              <a:rPr lang="ru-RU" sz="2400" b="1" dirty="0" err="1" smtClean="0"/>
              <a:t>Торгівельна</a:t>
            </a:r>
            <a:r>
              <a:rPr lang="ru-RU" sz="2400" b="1" dirty="0" smtClean="0"/>
              <a:t> марка «Фомич» — </a:t>
            </a:r>
            <a:r>
              <a:rPr lang="ru-RU" sz="2400" b="1" dirty="0" err="1" smtClean="0"/>
              <a:t>ковбаса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</a:t>
            </a:r>
            <a:r>
              <a:rPr lang="ru-RU" sz="2400" b="1" dirty="0" err="1" smtClean="0">
                <a:latin typeface="Times New Roman"/>
                <a:cs typeface="Times New Roman"/>
              </a:rPr>
              <a:t>'</a:t>
            </a:r>
            <a:r>
              <a:rPr lang="ru-RU" sz="2400" b="1" dirty="0" err="1" smtClean="0"/>
              <a:t>яса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птиці</a:t>
            </a:r>
            <a:r>
              <a:rPr lang="ru-RU" sz="2400" b="1" dirty="0" smtClean="0"/>
              <a:t> варена   1-ого </a:t>
            </a:r>
            <a:r>
              <a:rPr lang="ru-RU" sz="2400" b="1" dirty="0" err="1" smtClean="0"/>
              <a:t>гатунку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Особлива</a:t>
            </a:r>
            <a:r>
              <a:rPr lang="ru-RU" sz="2400" b="1" dirty="0" smtClean="0"/>
              <a:t>», «</a:t>
            </a:r>
            <a:r>
              <a:rPr lang="ru-RU" sz="2400" b="1" dirty="0" err="1" smtClean="0"/>
              <a:t>Лікарська</a:t>
            </a:r>
            <a:r>
              <a:rPr lang="ru-RU" sz="2400" b="1" dirty="0" smtClean="0"/>
              <a:t> нова», «</a:t>
            </a:r>
            <a:r>
              <a:rPr lang="ru-RU" sz="2400" b="1" dirty="0" err="1" smtClean="0"/>
              <a:t>Куряча</a:t>
            </a:r>
            <a:r>
              <a:rPr lang="ru-RU" sz="2400" b="1" dirty="0" smtClean="0"/>
              <a:t>».</a:t>
            </a:r>
          </a:p>
          <a:p>
            <a:r>
              <a:rPr lang="ru-RU" sz="2400" b="1" dirty="0" smtClean="0"/>
              <a:t>«Алан» (</a:t>
            </a:r>
            <a:r>
              <a:rPr lang="ru-RU" sz="2400" b="1" dirty="0" err="1" smtClean="0"/>
              <a:t>Дніпро</a:t>
            </a:r>
            <a:r>
              <a:rPr lang="ru-RU" sz="2400" b="1" dirty="0" smtClean="0"/>
              <a:t>) –</a:t>
            </a:r>
            <a:r>
              <a:rPr lang="ru-RU" sz="2400" b="1" dirty="0" err="1" smtClean="0"/>
              <a:t>ковбаски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варені</a:t>
            </a:r>
            <a:r>
              <a:rPr lang="ru-RU" sz="2400" b="1" dirty="0" smtClean="0"/>
              <a:t> «Гномик», </a:t>
            </a:r>
            <a:r>
              <a:rPr lang="ru-RU" sz="2400" b="1" dirty="0" err="1" smtClean="0"/>
              <a:t>ковбаса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напівкопчена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Салямі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класик</a:t>
            </a:r>
            <a:r>
              <a:rPr lang="ru-RU" sz="2400" b="1" dirty="0" smtClean="0"/>
              <a:t>». </a:t>
            </a:r>
          </a:p>
          <a:p>
            <a:r>
              <a:rPr lang="ru-RU" sz="2400" b="1" dirty="0" err="1" smtClean="0"/>
              <a:t>М</a:t>
            </a:r>
            <a:r>
              <a:rPr lang="ru-RU" sz="2400" b="1" dirty="0" err="1" smtClean="0">
                <a:latin typeface="Times New Roman"/>
                <a:cs typeface="Times New Roman"/>
              </a:rPr>
              <a:t>'</a:t>
            </a:r>
            <a:r>
              <a:rPr lang="ru-RU" sz="2400" b="1" dirty="0" err="1" smtClean="0"/>
              <a:t>ясокомбінат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Ювілейний</a:t>
            </a:r>
            <a:r>
              <a:rPr lang="ru-RU" sz="2400" b="1" dirty="0" smtClean="0"/>
              <a:t>» (</a:t>
            </a:r>
            <a:r>
              <a:rPr lang="ru-RU" sz="2400" b="1" dirty="0" err="1" smtClean="0"/>
              <a:t>Дніпровська</a:t>
            </a:r>
            <a:r>
              <a:rPr lang="ru-RU" sz="2400" b="1" dirty="0" smtClean="0"/>
              <a:t> обл.) – ветчина «</a:t>
            </a:r>
            <a:r>
              <a:rPr lang="ru-RU" sz="2400" b="1" dirty="0" err="1" smtClean="0"/>
              <a:t>Сорочинська</a:t>
            </a:r>
            <a:r>
              <a:rPr lang="ru-RU" sz="2400" b="1" dirty="0" smtClean="0"/>
              <a:t>», «</a:t>
            </a:r>
            <a:r>
              <a:rPr lang="ru-RU" sz="2400" b="1" dirty="0" err="1" smtClean="0"/>
              <a:t>Куряча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екстра</a:t>
            </a:r>
            <a:r>
              <a:rPr lang="ru-RU" sz="2400" b="1" dirty="0" smtClean="0"/>
              <a:t>».</a:t>
            </a:r>
          </a:p>
          <a:p>
            <a:r>
              <a:rPr lang="ru-RU" sz="2400" b="1" dirty="0" smtClean="0"/>
              <a:t>ТМ «Добре» («</a:t>
            </a:r>
            <a:r>
              <a:rPr lang="ru-RU" sz="2400" b="1" dirty="0" err="1" smtClean="0"/>
              <a:t>Агіка</a:t>
            </a:r>
            <a:r>
              <a:rPr lang="ru-RU" sz="2400" b="1" dirty="0" smtClean="0"/>
              <a:t>», </a:t>
            </a:r>
            <a:r>
              <a:rPr lang="ru-RU" sz="2400" b="1" dirty="0" err="1" smtClean="0"/>
              <a:t>Київ</a:t>
            </a:r>
            <a:r>
              <a:rPr lang="ru-RU" sz="2400" b="1" dirty="0" smtClean="0"/>
              <a:t>) – </a:t>
            </a:r>
            <a:r>
              <a:rPr lang="ru-RU" sz="2400" b="1" dirty="0" err="1" smtClean="0"/>
              <a:t>пельмені</a:t>
            </a:r>
            <a:r>
              <a:rPr lang="ru-RU" sz="2400" b="1" dirty="0" smtClean="0"/>
              <a:t> «Левада», </a:t>
            </a:r>
            <a:r>
              <a:rPr lang="ru-RU" sz="2400" b="1" dirty="0" err="1" smtClean="0"/>
              <a:t>пельмені</a:t>
            </a:r>
            <a:r>
              <a:rPr lang="ru-RU" sz="2400" b="1" dirty="0" smtClean="0"/>
              <a:t> «Три </a:t>
            </a:r>
            <a:r>
              <a:rPr lang="ru-RU" sz="2400" b="1" dirty="0" err="1" smtClean="0"/>
              <a:t>ведмеді</a:t>
            </a:r>
            <a:r>
              <a:rPr lang="ru-RU" sz="2400" b="1" dirty="0" smtClean="0"/>
              <a:t>», </a:t>
            </a:r>
            <a:r>
              <a:rPr lang="ru-RU" sz="2400" b="1" dirty="0" err="1" smtClean="0"/>
              <a:t>пельмені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Апетитні</a:t>
            </a:r>
            <a:r>
              <a:rPr lang="ru-RU" sz="2400" b="1" dirty="0" smtClean="0"/>
              <a:t>».</a:t>
            </a:r>
            <a:r>
              <a:rPr lang="ru-RU" sz="2400" dirty="0" smtClean="0"/>
              <a:t> 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images.myshared.ru/5/461724/slide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zkan.com.ua/wp-content/uploads/a/images_3/transgennie_zhiri-_chto_eto-_kak_opredelit_est_li_oni_v_produk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139" y="285728"/>
            <a:ext cx="8732579" cy="631592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57200"/>
            <a:ext cx="8845708" cy="21859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lang="uk-UA" dirty="0" err="1" smtClean="0"/>
              <a:t>Безопасність</a:t>
            </a:r>
            <a:r>
              <a:rPr lang="uk-UA" dirty="0" smtClean="0"/>
              <a:t> </a:t>
            </a:r>
            <a:r>
              <a:rPr lang="uk-UA" dirty="0" err="1" smtClean="0"/>
              <a:t>трансгенних</a:t>
            </a:r>
            <a:r>
              <a:rPr lang="uk-UA" dirty="0" smtClean="0"/>
              <a:t> продуктів-це як віра в бога:</a:t>
            </a:r>
            <a:br>
              <a:rPr lang="uk-UA" dirty="0" smtClean="0"/>
            </a:br>
            <a:r>
              <a:rPr lang="uk-UA" dirty="0" smtClean="0"/>
              <a:t>ви або вірите в нього</a:t>
            </a:r>
            <a:br>
              <a:rPr lang="uk-UA" dirty="0" smtClean="0"/>
            </a:br>
            <a:r>
              <a:rPr lang="uk-UA" dirty="0" smtClean="0"/>
              <a:t> або не </a:t>
            </a:r>
            <a:r>
              <a:rPr lang="uk-UA" dirty="0" err="1" smtClean="0"/>
              <a:t>вірите”</a:t>
            </a:r>
            <a:endParaRPr lang="ru-RU" dirty="0"/>
          </a:p>
        </p:txBody>
      </p:sp>
      <p:pic>
        <p:nvPicPr>
          <p:cNvPr id="8" name="Picture 2" descr="http://mognovse.ru/mogno/864/863545/863545_html_m6944f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842" y="2643182"/>
            <a:ext cx="4259176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https://demotivators.to/media/posters/547/893663_govoryat-gmo-ne-opas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9082" y="2571744"/>
            <a:ext cx="4364945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smayls.ru/data/smiles/smayliki-strah-1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1428736"/>
            <a:ext cx="1143008" cy="9252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81000" y="5357826"/>
            <a:ext cx="8458200" cy="928694"/>
          </a:xfrm>
        </p:spPr>
        <p:txBody>
          <a:bodyPr/>
          <a:lstStyle/>
          <a:p>
            <a:pPr algn="ctr"/>
            <a:r>
              <a:rPr lang="ru-RU" dirty="0" smtClean="0"/>
              <a:t>БАЖА</a:t>
            </a:r>
            <a:r>
              <a:rPr lang="uk-UA" dirty="0" smtClean="0"/>
              <a:t>ЄМО ЗДОРОВ</a:t>
            </a:r>
            <a:r>
              <a:rPr lang="uk-UA" dirty="0" smtClean="0">
                <a:latin typeface="Times New Roman"/>
                <a:cs typeface="Times New Roman"/>
              </a:rPr>
              <a:t>'</a:t>
            </a:r>
            <a:r>
              <a:rPr lang="uk-UA" dirty="0" smtClean="0"/>
              <a:t>Я!!!!!</a:t>
            </a:r>
            <a:endParaRPr lang="ru-RU" dirty="0"/>
          </a:p>
        </p:txBody>
      </p:sp>
      <p:pic>
        <p:nvPicPr>
          <p:cNvPr id="5" name="Picture 4" descr="https://new-retail.ru/upload/medialibrary/c56/c56ec425f48077ca787a1e8b4d2462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57" y="296648"/>
            <a:ext cx="7857857" cy="4989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litzej.3dn.ru/_nw/4/709878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5935728"/>
            <a:ext cx="1285884" cy="748499"/>
          </a:xfrm>
          <a:prstGeom prst="rect">
            <a:avLst/>
          </a:prstGeom>
          <a:noFill/>
        </p:spPr>
      </p:pic>
      <p:pic>
        <p:nvPicPr>
          <p:cNvPr id="1030" name="Picture 6" descr="http://hexenkessel-666.grafikkreators.de/grosse_smileys/sport_smiley/sport_smiley03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5857868"/>
            <a:ext cx="1571636" cy="90107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937"/>
          <a:stretch/>
        </p:blipFill>
        <p:spPr bwMode="auto">
          <a:xfrm>
            <a:off x="250426" y="188640"/>
            <a:ext cx="864205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8633715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news.md/media/img/blogs/big/00000026/8624ab93366034f45e6ad09fb3a0178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798" y="260648"/>
            <a:ext cx="85165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542370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786314" y="3786190"/>
            <a:ext cx="3929090" cy="3071810"/>
          </a:xfrm>
        </p:spPr>
        <p:txBody>
          <a:bodyPr>
            <a:noAutofit/>
          </a:bodyPr>
          <a:lstStyle/>
          <a:p>
            <a:r>
              <a:rPr lang="uk-UA" sz="1800" b="1" dirty="0" err="1" smtClean="0"/>
              <a:t>“Показал</a:t>
            </a:r>
            <a:r>
              <a:rPr lang="uk-UA" sz="1800" b="1" dirty="0" smtClean="0"/>
              <a:t> садовод</a:t>
            </a:r>
          </a:p>
          <a:p>
            <a:r>
              <a:rPr lang="uk-UA" sz="1800" b="1" dirty="0" smtClean="0"/>
              <a:t>Нам </a:t>
            </a:r>
            <a:r>
              <a:rPr lang="uk-UA" sz="1800" b="1" dirty="0" err="1" smtClean="0"/>
              <a:t>такой</a:t>
            </a:r>
            <a:r>
              <a:rPr lang="uk-UA" sz="1800" b="1" dirty="0" smtClean="0"/>
              <a:t> огород,</a:t>
            </a:r>
          </a:p>
          <a:p>
            <a:r>
              <a:rPr lang="uk-UA" sz="1800" b="1" dirty="0" err="1" smtClean="0"/>
              <a:t>Где</a:t>
            </a:r>
            <a:r>
              <a:rPr lang="uk-UA" sz="1800" b="1" dirty="0" smtClean="0"/>
              <a:t> на грядках, </a:t>
            </a:r>
            <a:r>
              <a:rPr lang="uk-UA" sz="1800" b="1" dirty="0" err="1" smtClean="0"/>
              <a:t>засеяных</a:t>
            </a:r>
            <a:r>
              <a:rPr lang="uk-UA" sz="1800" b="1" dirty="0" smtClean="0"/>
              <a:t> густо,</a:t>
            </a:r>
          </a:p>
          <a:p>
            <a:r>
              <a:rPr lang="uk-UA" sz="1800" b="1" dirty="0" err="1" smtClean="0"/>
              <a:t>Огурбузы</a:t>
            </a:r>
            <a:r>
              <a:rPr lang="uk-UA" sz="1800" b="1" dirty="0" smtClean="0"/>
              <a:t> росли,</a:t>
            </a:r>
          </a:p>
          <a:p>
            <a:r>
              <a:rPr lang="uk-UA" sz="1800" b="1" dirty="0" err="1" smtClean="0"/>
              <a:t>Помидыни</a:t>
            </a:r>
            <a:r>
              <a:rPr lang="uk-UA" sz="1800" b="1" dirty="0" smtClean="0"/>
              <a:t> росли, </a:t>
            </a:r>
          </a:p>
          <a:p>
            <a:r>
              <a:rPr lang="uk-UA" sz="1800" b="1" dirty="0" err="1" smtClean="0"/>
              <a:t>Редисвекла</a:t>
            </a:r>
            <a:r>
              <a:rPr lang="uk-UA" sz="1800" b="1" dirty="0" smtClean="0"/>
              <a:t>, </a:t>
            </a:r>
            <a:r>
              <a:rPr lang="uk-UA" sz="1800" b="1" dirty="0" err="1" smtClean="0"/>
              <a:t>чеслук</a:t>
            </a:r>
            <a:r>
              <a:rPr lang="uk-UA" sz="1800" b="1" dirty="0" smtClean="0"/>
              <a:t> и </a:t>
            </a:r>
            <a:r>
              <a:rPr lang="uk-UA" sz="1800" b="1" dirty="0" err="1" smtClean="0"/>
              <a:t>репуста”</a:t>
            </a:r>
            <a:endParaRPr lang="uk-UA" sz="1800" b="1" dirty="0" smtClean="0"/>
          </a:p>
          <a:p>
            <a:r>
              <a:rPr lang="uk-UA" sz="1800" b="1" dirty="0" smtClean="0"/>
              <a:t>                     Н.</a:t>
            </a:r>
            <a:r>
              <a:rPr lang="uk-UA" sz="1800" b="1" dirty="0" err="1" smtClean="0"/>
              <a:t>Кончаловская</a:t>
            </a:r>
            <a:endParaRPr lang="uk-UA" sz="1800" b="1" dirty="0" smtClean="0"/>
          </a:p>
          <a:p>
            <a:r>
              <a:rPr lang="uk-UA" sz="1800" b="1" dirty="0" smtClean="0"/>
              <a:t>                           </a:t>
            </a:r>
            <a:r>
              <a:rPr lang="uk-UA" sz="1800" b="1" dirty="0" err="1" smtClean="0"/>
              <a:t>“Про</a:t>
            </a:r>
            <a:r>
              <a:rPr lang="uk-UA" sz="1800" b="1" dirty="0" smtClean="0"/>
              <a:t> </a:t>
            </a:r>
            <a:r>
              <a:rPr lang="uk-UA" sz="1800" b="1" dirty="0" err="1" smtClean="0"/>
              <a:t>овощи”</a:t>
            </a:r>
            <a:endParaRPr lang="ru-RU" sz="1800" b="1" dirty="0"/>
          </a:p>
        </p:txBody>
      </p:sp>
      <p:pic>
        <p:nvPicPr>
          <p:cNvPr id="9" name="Picture 2" descr="http://s5.bloknot.ru/wp-content/uploads/2014/07/GMP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8062" r="8062"/>
          <a:stretch>
            <a:fillRect/>
          </a:stretch>
        </p:blipFill>
        <p:spPr bwMode="auto">
          <a:xfrm>
            <a:off x="4274909" y="285728"/>
            <a:ext cx="4616681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://first-americans.ru/images/newimage45/ap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357190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://krabov.net/uploads/posts/2012-11/1354091620_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48" y="2927709"/>
            <a:ext cx="4751266" cy="378743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s://allyslide.com/thumbs_2/f9a0851d6e84fb378fc65cd1d27f562f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32150"/>
            <a:ext cx="8453496" cy="634012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500702"/>
            <a:ext cx="8458200" cy="1168658"/>
          </a:xfrm>
        </p:spPr>
        <p:txBody>
          <a:bodyPr>
            <a:noAutofit/>
          </a:bodyPr>
          <a:lstStyle/>
          <a:p>
            <a:pPr algn="ctr"/>
            <a:r>
              <a:rPr lang="ru-RU" sz="2400" dirty="0" err="1" smtClean="0"/>
              <a:t>Напливу</a:t>
            </a:r>
            <a:r>
              <a:rPr lang="ru-RU" sz="2400" dirty="0" smtClean="0"/>
              <a:t> в </a:t>
            </a:r>
            <a:r>
              <a:rPr lang="ru-RU" sz="2400" dirty="0" err="1" smtClean="0"/>
              <a:t>Україну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продуктів</a:t>
            </a:r>
            <a:r>
              <a:rPr lang="ru-RU" sz="2400" dirty="0" smtClean="0"/>
              <a:t> </a:t>
            </a:r>
            <a:r>
              <a:rPr lang="ru-RU" sz="2400" dirty="0" err="1" smtClean="0"/>
              <a:t>із</a:t>
            </a:r>
            <a:r>
              <a:rPr lang="ru-RU" sz="2400" dirty="0" smtClean="0"/>
              <a:t> ГМО не буде — вони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тут.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251520" y="609600"/>
            <a:ext cx="3820414" cy="4800600"/>
          </a:xfrm>
        </p:spPr>
        <p:txBody>
          <a:bodyPr/>
          <a:lstStyle/>
          <a:p>
            <a:r>
              <a:rPr lang="ru-RU" sz="2000" b="1" dirty="0" err="1" smtClean="0"/>
              <a:t>Українські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споживачі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вже</a:t>
            </a:r>
            <a:r>
              <a:rPr lang="ru-RU" sz="2000" b="1" dirty="0" smtClean="0"/>
              <a:t> давно </a:t>
            </a:r>
            <a:r>
              <a:rPr lang="ru-RU" sz="2000" b="1" dirty="0" err="1" smtClean="0"/>
              <a:t>їдять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продукцію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використанням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генно-модифікованих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організмів</a:t>
            </a:r>
            <a:r>
              <a:rPr lang="ru-RU" sz="2000" b="1" dirty="0" smtClean="0"/>
              <a:t> (ГМО), </a:t>
            </a:r>
            <a:r>
              <a:rPr lang="ru-RU" sz="2000" b="1" dirty="0" err="1" smtClean="0"/>
              <a:t>причому</a:t>
            </a:r>
            <a:r>
              <a:rPr lang="ru-RU" sz="2000" b="1" dirty="0" smtClean="0"/>
              <a:t> як </a:t>
            </a:r>
            <a:r>
              <a:rPr lang="ru-RU" sz="2000" b="1" dirty="0" err="1" smtClean="0"/>
              <a:t>іноземного</a:t>
            </a:r>
            <a:r>
              <a:rPr lang="ru-RU" sz="2000" b="1" dirty="0" smtClean="0"/>
              <a:t>, так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вітчизняного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виробництва</a:t>
            </a:r>
            <a:r>
              <a:rPr lang="ru-RU" sz="2000" b="1" dirty="0" smtClean="0"/>
              <a:t>. І </a:t>
            </a:r>
            <a:r>
              <a:rPr lang="ru-RU" sz="2000" b="1" dirty="0" err="1" smtClean="0"/>
              <a:t>чим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більше</a:t>
            </a:r>
            <a:r>
              <a:rPr lang="ru-RU" sz="2000" b="1" dirty="0" smtClean="0"/>
              <a:t> ми </a:t>
            </a:r>
            <a:r>
              <a:rPr lang="ru-RU" sz="2000" b="1" dirty="0" err="1" smtClean="0"/>
              <a:t>будемо</a:t>
            </a:r>
            <a:r>
              <a:rPr lang="ru-RU" sz="2000" b="1" dirty="0" smtClean="0"/>
              <a:t> знати про ГМО, </a:t>
            </a:r>
            <a:r>
              <a:rPr lang="ru-RU" sz="2000" b="1" dirty="0" err="1" smtClean="0"/>
              <a:t>тим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краще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зможемо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забезпечити</a:t>
            </a:r>
            <a:r>
              <a:rPr lang="ru-RU" sz="2000" b="1" dirty="0" smtClean="0"/>
              <a:t> себе і </a:t>
            </a:r>
            <a:r>
              <a:rPr lang="ru-RU" sz="2000" b="1" dirty="0" err="1" smtClean="0"/>
              <a:t>близьких</a:t>
            </a:r>
            <a:r>
              <a:rPr lang="ru-RU" sz="2000" b="1" dirty="0" smtClean="0"/>
              <a:t> нам людей.</a:t>
            </a:r>
          </a:p>
          <a:p>
            <a:endParaRPr lang="ru-RU" dirty="0"/>
          </a:p>
        </p:txBody>
      </p:sp>
      <p:pic>
        <p:nvPicPr>
          <p:cNvPr id="36866" name="Picture 2" descr="http://rus.agrosib-news.ru/images/staty/1ceaa5aab58b7aa49042a172380fc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52"/>
            <a:ext cx="4572032" cy="3048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mullayanov.pro/d/772380/d/gennaya-inghener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571744"/>
            <a:ext cx="3428992" cy="2283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0" name="Picture 6" descr="https://i.ytimg.com/vi/5p-zIoBDZKk/hq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711" y="3713625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975</TotalTime>
  <Words>397</Words>
  <Application>Microsoft Office PowerPoint</Application>
  <PresentationFormat>Экран (4:3)</PresentationFormat>
  <Paragraphs>37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Трек</vt:lpstr>
      <vt:lpstr>СТУДЕНТСЬКІ ДЕБАТИ</vt:lpstr>
      <vt:lpstr>ТРАНСГЕННІ ТЕХНОЛОГІЇ:ЗА ЧИ ПРОТИ</vt:lpstr>
      <vt:lpstr>150 млн. дітей в світі страждають від нестачі харчування</vt:lpstr>
      <vt:lpstr>Слайд 4</vt:lpstr>
      <vt:lpstr>Слайд 5</vt:lpstr>
      <vt:lpstr>Слайд 6</vt:lpstr>
      <vt:lpstr>Слайд 7</vt:lpstr>
      <vt:lpstr>Слайд 8</vt:lpstr>
      <vt:lpstr>Напливу в Україну продуктів із ГМО не буде — вони вже тут.</vt:lpstr>
      <vt:lpstr>Слайд 10</vt:lpstr>
      <vt:lpstr>Найросповсюдніша трансгенна рослина-картопля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Результат  дослідів - висновок про небезпеку трансгенної  їжі</vt:lpstr>
      <vt:lpstr>Слайд 32</vt:lpstr>
      <vt:lpstr>Слайд 33</vt:lpstr>
      <vt:lpstr>КАЗКА ПРО ГМО</vt:lpstr>
      <vt:lpstr>ГМО – біологічна зброя</vt:lpstr>
      <vt:lpstr>Все, що завозять в Україну, ми не маркируем, ми їмо, не знаємо що. </vt:lpstr>
      <vt:lpstr>Слайд 37</vt:lpstr>
      <vt:lpstr>Слайд 38</vt:lpstr>
      <vt:lpstr>Прабатько ГМО - звичайна селекція, якою людство займається вже не перше сторіччя.</vt:lpstr>
      <vt:lpstr>Слайд 40</vt:lpstr>
      <vt:lpstr>Слайд 41</vt:lpstr>
      <vt:lpstr>Слайд 42</vt:lpstr>
      <vt:lpstr>Слайд 43</vt:lpstr>
      <vt:lpstr>Слайд 44</vt:lpstr>
      <vt:lpstr>Українські компанії, що використовують ГМО</vt:lpstr>
      <vt:lpstr>Слайд 46</vt:lpstr>
      <vt:lpstr>Слайд 47</vt:lpstr>
      <vt:lpstr>«Безопасність трансгенних продуктів-це як віра в бога: ви або вірите в нього  або не вірите”</vt:lpstr>
      <vt:lpstr>БАЖАЄМО ЗДОРОВ'Я!!!!!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СТУДЕНТСЬКІ ДЕБАТИ</dc:title>
  <dc:creator>dex</dc:creator>
  <cp:lastModifiedBy>dex</cp:lastModifiedBy>
  <cp:revision>106</cp:revision>
  <dcterms:created xsi:type="dcterms:W3CDTF">2017-03-05T12:30:07Z</dcterms:created>
  <dcterms:modified xsi:type="dcterms:W3CDTF">2018-05-29T12:09:40Z</dcterms:modified>
</cp:coreProperties>
</file>