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8" r:id="rId4"/>
    <p:sldId id="261" r:id="rId5"/>
    <p:sldId id="269" r:id="rId6"/>
    <p:sldId id="262" r:id="rId7"/>
    <p:sldId id="263" r:id="rId8"/>
    <p:sldId id="264" r:id="rId9"/>
    <p:sldId id="260" r:id="rId10"/>
    <p:sldId id="266" r:id="rId11"/>
    <p:sldId id="265" r:id="rId12"/>
    <p:sldId id="267" r:id="rId13"/>
    <p:sldId id="270" r:id="rId14"/>
    <p:sldId id="268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2" r:id="rId25"/>
    <p:sldId id="284" r:id="rId26"/>
    <p:sldId id="281" r:id="rId27"/>
    <p:sldId id="283" r:id="rId28"/>
    <p:sldId id="276" r:id="rId29"/>
    <p:sldId id="259" r:id="rId30"/>
    <p:sldId id="286" r:id="rId31"/>
    <p:sldId id="287" r:id="rId32"/>
    <p:sldId id="288" r:id="rId33"/>
    <p:sldId id="289" r:id="rId34"/>
    <p:sldId id="290" r:id="rId35"/>
    <p:sldId id="291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30" r:id="rId47"/>
    <p:sldId id="297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292" r:id="rId57"/>
    <p:sldId id="293" r:id="rId58"/>
    <p:sldId id="294" r:id="rId59"/>
    <p:sldId id="295" r:id="rId60"/>
    <p:sldId id="329" r:id="rId61"/>
    <p:sldId id="298" r:id="rId62"/>
    <p:sldId id="299" r:id="rId63"/>
    <p:sldId id="302" r:id="rId64"/>
    <p:sldId id="300" r:id="rId65"/>
    <p:sldId id="301" r:id="rId66"/>
    <p:sldId id="303" r:id="rId67"/>
    <p:sldId id="304" r:id="rId68"/>
    <p:sldId id="305" r:id="rId69"/>
    <p:sldId id="327" r:id="rId70"/>
    <p:sldId id="306" r:id="rId71"/>
    <p:sldId id="307" r:id="rId72"/>
    <p:sldId id="308" r:id="rId73"/>
    <p:sldId id="328" r:id="rId74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7EE7"/>
    <a:srgbClr val="990000"/>
    <a:srgbClr val="660033"/>
    <a:srgbClr val="00CC00"/>
    <a:srgbClr val="0C7CD2"/>
    <a:srgbClr val="5A3E32"/>
    <a:srgbClr val="AE1517"/>
    <a:srgbClr val="396115"/>
    <a:srgbClr val="CC0000"/>
    <a:srgbClr val="7DD3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9069" autoAdjust="0"/>
  </p:normalViewPr>
  <p:slideViewPr>
    <p:cSldViewPr>
      <p:cViewPr varScale="1">
        <p:scale>
          <a:sx n="70" d="100"/>
          <a:sy n="70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5834BB5-4C11-4740-AD81-920CEFC1FB52}" type="datetimeFigureOut">
              <a:rPr lang="ru-RU"/>
              <a:pPr>
                <a:defRPr/>
              </a:pPr>
              <a:t>11.03.2018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A0F9A7A-B5CC-44EF-AE38-66B71AF2A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1964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F9A7A-B5CC-44EF-AE38-66B71AF2AE4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683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432F2D-5DF0-49D2-B2DB-FEB6C7A6D5C1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448133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F9A7A-B5CC-44EF-AE38-66B71AF2AE4F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721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F9A7A-B5CC-44EF-AE38-66B71AF2AE4F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00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F9A7A-B5CC-44EF-AE38-66B71AF2AE4F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540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32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68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60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889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13644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89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08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30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931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50042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00129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34"/>
          <p:cNvSpPr txBox="1">
            <a:spLocks noChangeArrowheads="1"/>
          </p:cNvSpPr>
          <p:nvPr userDrawn="1"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FR" smtClean="0">
                <a:hlinkClick r:id="rId13"/>
              </a:rPr>
              <a:t>Free Powerpoint Templates</a:t>
            </a:r>
            <a:endParaRPr lang="fr-FR" smtClean="0"/>
          </a:p>
        </p:txBody>
      </p:sp>
      <p:pic>
        <p:nvPicPr>
          <p:cNvPr id="1027" name="Picture 33" descr="bvcffdhra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8"/>
          <p:cNvSpPr txBox="1">
            <a:spLocks noChangeArrowheads="1"/>
          </p:cNvSpPr>
          <p:nvPr userDrawn="1"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FR" b="1" smtClean="0">
                <a:solidFill>
                  <a:srgbClr val="5A3E32"/>
                </a:solidFill>
              </a:rPr>
              <a:t>Page </a:t>
            </a:r>
            <a:fld id="{7B9069A8-7482-4EF6-9A3F-869FF1F797EA}" type="slidenum">
              <a:rPr lang="fr-FR" b="1" smtClean="0">
                <a:solidFill>
                  <a:srgbClr val="5A3E32"/>
                </a:solidFill>
              </a:rPr>
              <a:pPr eaLnBrk="1" hangingPunct="1">
                <a:defRPr/>
              </a:pPr>
              <a:t>‹#›</a:t>
            </a:fld>
            <a:endParaRPr lang="fr-FR" b="1" smtClean="0">
              <a:solidFill>
                <a:srgbClr val="5A3E3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werpointstyle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6.jpg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95.gif"/><Relationship Id="rId4" Type="http://schemas.openxmlformats.org/officeDocument/2006/relationships/image" Target="../media/image9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5" Type="http://schemas.openxmlformats.org/officeDocument/2006/relationships/image" Target="../media/image97.png"/><Relationship Id="rId4" Type="http://schemas.openxmlformats.org/officeDocument/2006/relationships/image" Target="../media/image9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A%D0%BD%D0%B8%D0%B3%D0%B0_%D1%80%D0%B5%D0%BA%D0%BE%D1%80%D0%B4%D1%96%D0%B2_%D0%93%D1%96%D0%BD%D0%BD%D0%B5%D1%81%D1%81%D0%B0" TargetMode="External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hyperlink" Target="https://uk.wikipedia.org/wiki/%D0%9A%D0%BD%D0%B8%D0%B3%D0%B0_%D1%80%D0%B5%D0%BA%D0%BE%D1%80%D0%B4%D1%96%D0%B2_%D0%93%D1%96%D0%BD%D0%BD%D0%B5%D1%81%D1%81%D0%B0" TargetMode="Externa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3%D0%BE%D1%81%D1%82%D1%80%D0%B8%D0%B9_%D1%96%D0%BD%D1%84%D0%B0%D1%80%D0%BA%D1%82_%D0%BC%D1%96%D0%BE%D0%BA%D0%B0%D1%80%D0%B4%D0%B0" TargetMode="External"/><Relationship Id="rId2" Type="http://schemas.openxmlformats.org/officeDocument/2006/relationships/hyperlink" Target="https://uk.wikipedia.org/wiki/%D0%86%D0%BD%D1%81%D1%83%D0%BB%D1%8C%D1%8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gi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5" Type="http://schemas.openxmlformats.org/officeDocument/2006/relationships/image" Target="../media/image140.jpeg"/><Relationship Id="rId4" Type="http://schemas.openxmlformats.org/officeDocument/2006/relationships/image" Target="../media/image1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3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8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r-FR">
                <a:hlinkClick r:id="rId3"/>
              </a:rPr>
              <a:t>Free Powerpoint Templates</a:t>
            </a:r>
            <a:endParaRPr lang="fr-FR"/>
          </a:p>
        </p:txBody>
      </p:sp>
      <p:pic>
        <p:nvPicPr>
          <p:cNvPr id="3075" name="Picture 27" descr="juykb,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2222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7646" y="1484784"/>
            <a:ext cx="8813695" cy="1872208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 eaLnBrk="1" hangingPunct="1">
              <a:defRPr/>
            </a:pPr>
            <a:endParaRPr lang="uk-UA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uk-UA" sz="6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uk-UA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ДИВОВИЖНИЙ СВІТ </a:t>
            </a:r>
          </a:p>
          <a:p>
            <a:pPr algn="ctr" eaLnBrk="1" hangingPunct="1">
              <a:defRPr/>
            </a:pPr>
            <a:r>
              <a:rPr lang="uk-UA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ШОКОЛАДУ</a:t>
            </a:r>
            <a:endParaRPr lang="ru-RU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5" y="5797590"/>
            <a:ext cx="1900199" cy="10688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700808"/>
            <a:ext cx="1728192" cy="1794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0" y="0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uk-UA" sz="2200" b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ТЕХНОЛОГІЯ ВИГОТОВЛЕННЯ ШОКОЛАДУ</a:t>
            </a:r>
            <a:endParaRPr lang="ru-RU" sz="220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5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2675"/>
            <a:ext cx="2195513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Прямоугольник 1"/>
          <p:cNvSpPr>
            <a:spLocks noChangeArrowheads="1"/>
          </p:cNvSpPr>
          <p:nvPr/>
        </p:nvSpPr>
        <p:spPr bwMode="auto">
          <a:xfrm>
            <a:off x="139700" y="1484313"/>
            <a:ext cx="431958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Какао-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боби</a:t>
            </a:r>
            <a:r>
              <a:rPr lang="ru-RU" b="1" i="1" dirty="0">
                <a:solidFill>
                  <a:srgbClr val="AE15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знаходяться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м'якоті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плоду какао-дерева по 30-50 шт.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мигдалеподібну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форму,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довжину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близько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2,5 см.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Біб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складається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 твердого ядра,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утвореного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двома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сім'ядолями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зародка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паростка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і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твердої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оболонки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какаовелли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12293" name="Picture 7" descr="Картинки по запросу какао плод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892550"/>
            <a:ext cx="2160587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Прямоугольник 2"/>
          <p:cNvSpPr>
            <a:spLocks noChangeArrowheads="1"/>
          </p:cNvSpPr>
          <p:nvPr/>
        </p:nvSpPr>
        <p:spPr bwMode="auto">
          <a:xfrm>
            <a:off x="4356100" y="3954463"/>
            <a:ext cx="4572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Компонентами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 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жири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алколоїди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теобромін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кофеїн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білки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вуглеводи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дубильні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і 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мінеральні</a:t>
            </a: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органічні</a:t>
            </a: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кислоти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ароматичні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сполуки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 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какао-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олія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міститься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кількості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52-56% сухих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° С </a:t>
            </a: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какао-</a:t>
            </a:r>
            <a:r>
              <a:rPr lang="ru-RU" sz="1600" b="1" i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тверда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крихка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при 32 ° С -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рідка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тому в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роті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 плавиться без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залишку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295" name="Прямоугольник 3"/>
          <p:cNvSpPr>
            <a:spLocks noChangeArrowheads="1"/>
          </p:cNvSpPr>
          <p:nvPr/>
        </p:nvSpPr>
        <p:spPr bwMode="auto">
          <a:xfrm>
            <a:off x="5929313" y="439738"/>
            <a:ext cx="2509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800" b="1" i="1" dirty="0">
                <a:solidFill>
                  <a:srgbClr val="AE15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КАКАО-БОБИ</a:t>
            </a:r>
            <a:endParaRPr lang="ru-RU" sz="2800" dirty="0">
              <a:solidFill>
                <a:srgbClr val="AE1517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Історія шоколаду (1) — копия">
            <a:hlinkClick r:id="" action="ppaction://media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598" y="1025526"/>
            <a:ext cx="4291400" cy="283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0" y="0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uk-UA" sz="2200" b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ТЕХНОЛОГІЯ ВИГОТОВЛЕННЯ ШОКОЛАДУ</a:t>
            </a:r>
            <a:endParaRPr lang="ru-RU" sz="220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339" name="Прямоугольник 1"/>
          <p:cNvSpPr>
            <a:spLocks noChangeArrowheads="1"/>
          </p:cNvSpPr>
          <p:nvPr/>
        </p:nvSpPr>
        <p:spPr bwMode="auto">
          <a:xfrm>
            <a:off x="3779838" y="908050"/>
            <a:ext cx="52038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2400" b="1">
                <a:solidFill>
                  <a:srgbClr val="AE15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ЗБІР ТА ОБРОБКА КАКАО-БОБІВ</a:t>
            </a:r>
            <a:endParaRPr lang="ru-RU" sz="2400" b="1">
              <a:solidFill>
                <a:srgbClr val="AE1517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5" descr="Картинки по запросу збір та обробка какао бобі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3427413"/>
            <a:ext cx="3273425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Прямоугольник 2"/>
          <p:cNvSpPr>
            <a:spLocks noChangeArrowheads="1"/>
          </p:cNvSpPr>
          <p:nvPr/>
        </p:nvSpPr>
        <p:spPr bwMode="auto">
          <a:xfrm>
            <a:off x="3995738" y="1700213"/>
            <a:ext cx="4572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Всього два сезони збору врожаю: листопад-січень і травень-липень;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кожен стручок розтинають за допомогою мачете і може містити до 40 какао-бобів, оточених солодко</a:t>
            </a:r>
            <a:r>
              <a:rPr lang="uk-UA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біло</a:t>
            </a:r>
            <a:r>
              <a:rPr lang="uk-UA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плівкою, яка називається </a:t>
            </a:r>
            <a:r>
              <a:rPr lang="en-US" sz="1600" b="1" i="1" u="sng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mucilage.</a:t>
            </a:r>
            <a:endParaRPr lang="uk-UA" sz="1600" b="1" i="1" u="sng">
              <a:solidFill>
                <a:srgbClr val="5A3E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 розтину боби і білу м'якоть виймають з стручка, а потім накривають їх листям бананового дерева.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 1-2 тижнів йде процес бродіння. Це дуже важливий процес. І його неправильне проведення може негативно відбитися на смак шоколаду.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 розкладають під сонцем на спеціальних матах або піддонах, які повинні бути відразу накриті на випадок дощу. Процес сушіння сприяє усуненню гіркоти і появи специфічного аромату какао.</a:t>
            </a:r>
          </a:p>
        </p:txBody>
      </p:sp>
      <p:pic>
        <p:nvPicPr>
          <p:cNvPr id="14342" name="Picture 7" descr="https://roscontrol.com/files/images/articles/4f/75/4f7551abd59e5997445a_content_gallery_2bca69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1" r="1369" b="14384"/>
          <a:stretch>
            <a:fillRect/>
          </a:stretch>
        </p:blipFill>
        <p:spPr bwMode="auto">
          <a:xfrm>
            <a:off x="85725" y="3427413"/>
            <a:ext cx="3273425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Иллюстрированный рассказ о том, как делают настоящий шоколад рис-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3422650"/>
            <a:ext cx="3357562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1" descr="Иллюстрированный рассказ о том, как делают настоящий шоколад рис-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3413125"/>
            <a:ext cx="3357562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3" descr="Иллюстрированный рассказ о том, как делают настоящий шоколад рис-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3375025"/>
            <a:ext cx="3395663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5" descr="Похожее изобра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3265488"/>
            <a:ext cx="3387725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0" y="0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uk-UA" sz="2200" b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ТЕХНОЛОГІЯ ВИГОТОВЛЕННЯ ШОКОЛАДУ</a:t>
            </a:r>
            <a:endParaRPr lang="ru-RU" sz="220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5508625" y="404813"/>
            <a:ext cx="3130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3600" b="1">
                <a:solidFill>
                  <a:srgbClr val="AE15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ЗБЕРІГАННЯ</a:t>
            </a:r>
            <a:endParaRPr lang="ru-RU" sz="3600" b="1">
              <a:solidFill>
                <a:srgbClr val="AE1517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7" name="Picture 5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2888"/>
            <a:ext cx="3851275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https://roscontrol.com/files/images/articles/a6/25/a6254aa3e04d9ad59c0f_content_gallery_2bca69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2" r="2815" b="6523"/>
          <a:stretch>
            <a:fillRect/>
          </a:stretch>
        </p:blipFill>
        <p:spPr bwMode="auto">
          <a:xfrm>
            <a:off x="25400" y="1328738"/>
            <a:ext cx="38258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385127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Прямоугольник 2"/>
          <p:cNvSpPr>
            <a:spLocks noChangeArrowheads="1"/>
          </p:cNvSpPr>
          <p:nvPr/>
        </p:nvSpPr>
        <p:spPr bwMode="auto">
          <a:xfrm>
            <a:off x="4597400" y="1484313"/>
            <a:ext cx="44386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Висушені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повинні бути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перевезені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 </a:t>
            </a:r>
            <a:r>
              <a:rPr lang="ru-RU" sz="1600" b="1" i="1" dirty="0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</a:t>
            </a:r>
            <a:r>
              <a:rPr lang="ru-RU" sz="1600" b="1" i="1" u="sng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найкоротші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терміни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Перед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перевезенням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термінали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іноземних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шоколадні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фабрики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повинні бути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ретельно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перевірені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упаковані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спеціальні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вентильовані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err="1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контейнери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поміщені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добре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вентильований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b="1" i="1" dirty="0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трюм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корабля.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Після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доставки на фабрику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піддають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ретельній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перевірці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 метою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виявлення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можливих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специфічних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err="1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дефектів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також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дефектів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b="1" i="1" dirty="0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смаку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та </a:t>
            </a:r>
            <a:r>
              <a:rPr lang="ru-RU" sz="1600" b="1" i="1" dirty="0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аромату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перевірки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присутності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сторонніх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тіл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і,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нарешті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контролю допустимого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вмісту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err="1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вологи</a:t>
            </a:r>
            <a:r>
              <a:rPr lang="ru-RU" sz="1600" b="1" i="1" dirty="0">
                <a:solidFill>
                  <a:srgbClr val="0C7CD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Потім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упаковані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поміщають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чисте,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сухе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приміщення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зберігають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температурі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близько 16 °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0" y="19050"/>
            <a:ext cx="53451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ВИРОБНИЦТВО ШОКОЛАДУ</a:t>
            </a:r>
            <a:endParaRPr lang="ru-RU" sz="2800" b="1">
              <a:solidFill>
                <a:schemeClr val="bg1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4897438" y="1150938"/>
            <a:ext cx="3205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800" b="1" dirty="0">
                <a:solidFill>
                  <a:srgbClr val="AE1517"/>
                </a:solidFill>
                <a:latin typeface="Times New Roman" panose="02020603050405020304" pitchFamily="18" charset="0"/>
              </a:rPr>
              <a:t>ВИПАЛЮВАННЯ</a:t>
            </a:r>
            <a:endParaRPr lang="ru-RU" sz="2800" dirty="0">
              <a:solidFill>
                <a:srgbClr val="AE1517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4813" y="2276475"/>
            <a:ext cx="45720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починається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випалювання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очищають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смажать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усунути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залишки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вологи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досягти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властивого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какао смаку і запаху.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Вишукані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підсмажуються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нижчій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надає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ніжного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аромату. </a:t>
            </a:r>
            <a:r>
              <a:rPr lang="ru-RU" sz="1600" b="1" i="1" u="sng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Підсмажування</a:t>
            </a:r>
            <a:r>
              <a:rPr lang="ru-RU" sz="16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u="sng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виконане</a:t>
            </a:r>
            <a:r>
              <a:rPr lang="ru-RU" sz="16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неправильно, </a:t>
            </a:r>
            <a:r>
              <a:rPr lang="ru-RU" sz="1600" b="1" i="1" u="sng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призведе</a:t>
            </a:r>
            <a:r>
              <a:rPr lang="ru-RU" sz="16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i="1" u="sng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неприємного</a:t>
            </a:r>
            <a:r>
              <a:rPr lang="ru-RU" sz="16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u="sng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горілого</a:t>
            </a:r>
            <a:r>
              <a:rPr lang="ru-RU" sz="16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u="sng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присмаку</a:t>
            </a:r>
            <a:r>
              <a:rPr lang="ru-RU" sz="1600" b="1" i="1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u="sng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9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4149725"/>
            <a:ext cx="204787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7" descr="https://studwood.ru/imag_/29/116259/image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8588"/>
            <a:ext cx="4214813" cy="275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9" descr="https://studwood.ru/imag_/29/116259/image0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2166938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0" y="19050"/>
            <a:ext cx="53451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ВИРОБНИЦТВО ШОКОЛАДУ</a:t>
            </a:r>
            <a:endParaRPr lang="ru-RU" sz="2800" b="1">
              <a:solidFill>
                <a:schemeClr val="bg1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11" name="Прямоугольник 4"/>
          <p:cNvSpPr>
            <a:spLocks noChangeArrowheads="1"/>
          </p:cNvSpPr>
          <p:nvPr/>
        </p:nvSpPr>
        <p:spPr bwMode="auto">
          <a:xfrm>
            <a:off x="5076825" y="908050"/>
            <a:ext cx="3924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800" b="1" dirty="0">
                <a:solidFill>
                  <a:srgbClr val="AE1517"/>
                </a:solidFill>
                <a:latin typeface="Times New Roman" panose="02020603050405020304" pitchFamily="18" charset="0"/>
              </a:rPr>
              <a:t>КРЕКІНГ ТА ВІЯННЯ</a:t>
            </a:r>
            <a:endParaRPr lang="ru-RU" sz="2800" dirty="0">
              <a:solidFill>
                <a:srgbClr val="AE1517"/>
              </a:solidFill>
            </a:endParaRPr>
          </a:p>
        </p:txBody>
      </p:sp>
      <p:sp>
        <p:nvSpPr>
          <p:cNvPr id="17412" name="Прямоугольник 5"/>
          <p:cNvSpPr>
            <a:spLocks noChangeArrowheads="1"/>
          </p:cNvSpPr>
          <p:nvPr/>
        </p:nvSpPr>
        <p:spPr bwMode="auto">
          <a:xfrm>
            <a:off x="4403725" y="2060575"/>
            <a:ext cx="3697288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Після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підсмажування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какао-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боби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охолоджують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, а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потім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відправляють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у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віяльну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машину, яка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їх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рафінує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відокремлює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від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оболонки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і дробить на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частинки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розміром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у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декілька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міліметрів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.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Лушпиння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віддаляється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через сито потоком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гарячого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georgia, serif"/>
              </a:rPr>
              <a:t>повітря</a:t>
            </a:r>
            <a:r>
              <a:rPr lang="ru-RU" sz="2000" b="1" i="1" dirty="0">
                <a:solidFill>
                  <a:srgbClr val="5A3E32"/>
                </a:solidFill>
                <a:latin typeface="georgia, serif"/>
              </a:rPr>
              <a:t>.</a:t>
            </a:r>
            <a:endParaRPr lang="ru-RU" sz="2000" b="1" i="1" dirty="0">
              <a:solidFill>
                <a:srgbClr val="5A3E32"/>
              </a:solidFill>
            </a:endParaRPr>
          </a:p>
        </p:txBody>
      </p:sp>
      <p:pic>
        <p:nvPicPr>
          <p:cNvPr id="17413" name="Picture 9" descr="Шоколад – это не вопрос жизни и смерти, это гораздо важне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390775"/>
            <a:ext cx="403225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6213"/>
            <a:ext cx="3276600" cy="28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Прямоугольник 1"/>
          <p:cNvSpPr>
            <a:spLocks noChangeArrowheads="1"/>
          </p:cNvSpPr>
          <p:nvPr/>
        </p:nvSpPr>
        <p:spPr bwMode="auto">
          <a:xfrm>
            <a:off x="0" y="19050"/>
            <a:ext cx="53451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ВИРОБНИЦТВО ШОКОЛАДУ</a:t>
            </a:r>
            <a:endParaRPr lang="ru-RU" sz="2800" b="1">
              <a:solidFill>
                <a:schemeClr val="bg1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436" name="Прямоугольник 2"/>
          <p:cNvSpPr>
            <a:spLocks noChangeArrowheads="1"/>
          </p:cNvSpPr>
          <p:nvPr/>
        </p:nvSpPr>
        <p:spPr bwMode="auto">
          <a:xfrm>
            <a:off x="5580063" y="688975"/>
            <a:ext cx="27479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363"/>
              </a:spcBef>
            </a:pPr>
            <a:r>
              <a:rPr lang="ru-RU" sz="2800" b="1" i="1" dirty="0">
                <a:solidFill>
                  <a:srgbClr val="AE15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ЗМІШУВАНН</a:t>
            </a:r>
            <a:r>
              <a:rPr lang="uk-UA" sz="2800" b="1" i="1" dirty="0">
                <a:solidFill>
                  <a:srgbClr val="AE15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800" b="1" i="1" dirty="0">
              <a:solidFill>
                <a:srgbClr val="AE1517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437" name="Прямоугольник 3"/>
          <p:cNvSpPr>
            <a:spLocks noChangeArrowheads="1"/>
          </p:cNvSpPr>
          <p:nvPr/>
        </p:nvSpPr>
        <p:spPr bwMode="auto">
          <a:xfrm>
            <a:off x="5148263" y="1916113"/>
            <a:ext cx="3419475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dirty="0">
                <a:solidFill>
                  <a:srgbClr val="000000"/>
                </a:solidFill>
                <a:latin typeface="georgia, serif"/>
              </a:rPr>
              <a:t> 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Перетворення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дроблених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 в шоколад шляхом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змішування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компонентів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майстерна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секретна область у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шоколаду.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сортують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походженням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підсмажені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відвіяні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вони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підбираються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точним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рецептами,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змішуються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поміщаються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машини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перемелювання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какао.</a:t>
            </a:r>
          </a:p>
        </p:txBody>
      </p:sp>
      <p:pic>
        <p:nvPicPr>
          <p:cNvPr id="18438" name="Picture 7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1427163"/>
            <a:ext cx="4813300" cy="529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0" y="19050"/>
            <a:ext cx="53451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ВИРОБНИЦТВО ШОКОЛАДУ</a:t>
            </a:r>
            <a:endParaRPr lang="ru-RU" sz="2800" b="1">
              <a:solidFill>
                <a:schemeClr val="bg1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459" name="Прямоугольник 1"/>
          <p:cNvSpPr>
            <a:spLocks noChangeArrowheads="1"/>
          </p:cNvSpPr>
          <p:nvPr/>
        </p:nvSpPr>
        <p:spPr bwMode="auto">
          <a:xfrm>
            <a:off x="5508625" y="735013"/>
            <a:ext cx="3197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400" b="1" dirty="0">
                <a:solidFill>
                  <a:srgbClr val="AE1517"/>
                </a:solidFill>
                <a:latin typeface="Times New Roman" panose="02020603050405020304" pitchFamily="18" charset="0"/>
              </a:rPr>
              <a:t>ПЕРЕМЕЛЮВАННЯ</a:t>
            </a:r>
            <a:endParaRPr lang="ru-RU" sz="2400" dirty="0">
              <a:solidFill>
                <a:srgbClr val="AE1517"/>
              </a:solidFill>
            </a:endParaRPr>
          </a:p>
        </p:txBody>
      </p:sp>
      <p:sp>
        <p:nvSpPr>
          <p:cNvPr id="19460" name="Прямоугольник 2"/>
          <p:cNvSpPr>
            <a:spLocks noChangeArrowheads="1"/>
          </p:cNvSpPr>
          <p:nvPr/>
        </p:nvSpPr>
        <p:spPr bwMode="auto">
          <a:xfrm>
            <a:off x="3419475" y="1268413"/>
            <a:ext cx="54006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Підсмажені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перемелені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зване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пір'я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нагрівають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ретельно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мелять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какао-пасти. Вона є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інгредієнтом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приготування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шоколадної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продукції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 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жир какао)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складової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гідравлічний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для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вичавлювання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жиру (какао-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Залишок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(макуха),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містить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20% жиру,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перемелюють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порошок,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ретельно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просівають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підсолоджений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какао-порошок.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олію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фільтрують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пом'якшують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відправляють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 какао-пасту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змішують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цукром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(і сухим молоком 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молочного шоколаду), і паста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інтенсивно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розтирається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рафінується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розміру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крупинок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мікрон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 17.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приготування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в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олію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цукор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ваніль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інгредієнти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змішують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місять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одержання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гладкої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9461" name="Picture 5" descr="https://upload.wikimedia.org/wikipedia/commons/thumb/5/5e/Molen_De_Passiebloem_walnootkoeken.jpg/220px-Molen_De_Passiebloem_walnootkoek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4064000"/>
            <a:ext cx="3449638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7" descr="https://upload.wikimedia.org/wikipedia/commons/thumb/d/df/Cocoa_butter_p1410148.JPG/260px-Cocoa_butter_p1410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484313"/>
            <a:ext cx="1779588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Прямоугольник 4"/>
          <p:cNvSpPr>
            <a:spLocks noChangeArrowheads="1"/>
          </p:cNvSpPr>
          <p:nvPr/>
        </p:nvSpPr>
        <p:spPr bwMode="auto">
          <a:xfrm>
            <a:off x="98425" y="3613150"/>
            <a:ext cx="1670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какао-олі</a:t>
            </a:r>
            <a:r>
              <a:rPr lang="uk-UA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>
              <a:solidFill>
                <a:schemeClr val="bg1"/>
              </a:solidFill>
            </a:endParaRPr>
          </a:p>
        </p:txBody>
      </p:sp>
      <p:sp>
        <p:nvSpPr>
          <p:cNvPr id="19464" name="Прямоугольник 5"/>
          <p:cNvSpPr>
            <a:spLocks noChangeArrowheads="1"/>
          </p:cNvSpPr>
          <p:nvPr/>
        </p:nvSpPr>
        <p:spPr bwMode="auto">
          <a:xfrm>
            <a:off x="2101850" y="6396038"/>
            <a:ext cx="1141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400" b="1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макуха</a:t>
            </a:r>
            <a:endParaRPr lang="ru-RU" sz="2400">
              <a:solidFill>
                <a:schemeClr val="bg1"/>
              </a:solidFill>
            </a:endParaRPr>
          </a:p>
        </p:txBody>
      </p:sp>
      <p:pic>
        <p:nvPicPr>
          <p:cNvPr id="19465" name="Picture 9" descr="https://imgprx.livejournal.net/0671046ce61b6c5e909ab3d093b1e9132624b48d/BEOEQP2w2Go03hXUDblic0oUKtoAVRS8yWBwbTJk_CYKfe5s89cU48JuHbHqBCVHvBAoVr_fZ6r_C96Z3TdAbIf4ENawX3h7MKeWB-nQer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484313"/>
            <a:ext cx="1655762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0" y="19050"/>
            <a:ext cx="53451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ВИРОБНИЦТВО ШОКОЛАДУ</a:t>
            </a:r>
            <a:endParaRPr lang="ru-RU" sz="2800" b="1">
              <a:solidFill>
                <a:schemeClr val="bg1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483" name="Прямоугольник 1"/>
          <p:cNvSpPr>
            <a:spLocks noChangeArrowheads="1"/>
          </p:cNvSpPr>
          <p:nvPr/>
        </p:nvSpPr>
        <p:spPr bwMode="auto">
          <a:xfrm>
            <a:off x="5368925" y="504825"/>
            <a:ext cx="33464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363"/>
              </a:spcBef>
            </a:pPr>
            <a:r>
              <a:rPr lang="ru-RU" sz="2800" b="1" i="1" dirty="0">
                <a:solidFill>
                  <a:srgbClr val="AE15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КОНШИРУВАННЯ</a:t>
            </a:r>
            <a:endParaRPr lang="ru-RU" sz="2800" b="1" i="1" dirty="0">
              <a:solidFill>
                <a:srgbClr val="AE1517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738" y="1196975"/>
            <a:ext cx="5040312" cy="5600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dirty="0"/>
              <a:t> 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один з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найважливіших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етапів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шоколаду.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метою є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видалення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всієї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залишкової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несумісних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смаків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ароматів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грудочок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витіснення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летючих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кислот і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надмірної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гіркоти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викладають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баки для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конширування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розкатують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місять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нагрівається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температур. Для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високої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якості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додається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разом з лецитином (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добутим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соєвих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зниженню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в'язкості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конширування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усуває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вологу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утворенню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гладкого,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однорідного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з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поліпшеним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смаком і ароматом.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 той час як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звичайний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конширується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кілька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годин, шоколад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найвищої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якості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коншируватися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п'яти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ü"/>
              <a:defRPr/>
            </a:pP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Недостатнє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конширування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привести до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посереднього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смаку та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підвищеної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кислотності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485" name="Picture 5" descr="https://imgprx.livejournal.net/6287426d2fc9f8071f53cb8f94742d38acb0e70e/BEOEQP2w2Go03hXUDblic0oUKtoAVRS8yWBwbTJk_CYKfe5s89cU48JuHbHqBCVHxdMRm62sRX-0q0KXxyjJaQBdqqhMN4l5fRs-u98NgZ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3004" b="8327"/>
          <a:stretch>
            <a:fillRect/>
          </a:stretch>
        </p:blipFill>
        <p:spPr bwMode="auto">
          <a:xfrm>
            <a:off x="0" y="1381125"/>
            <a:ext cx="3995738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0" y="19050"/>
            <a:ext cx="53451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363"/>
              </a:spcBef>
            </a:pPr>
            <a:r>
              <a:rPr lang="ru-RU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ВИРОБНИЦТВО ШОКОЛАДУ</a:t>
            </a:r>
            <a:endParaRPr lang="ru-RU" sz="2800" b="1">
              <a:solidFill>
                <a:schemeClr val="bg1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507" name="Прямоугольник 1"/>
          <p:cNvSpPr>
            <a:spLocks noChangeArrowheads="1"/>
          </p:cNvSpPr>
          <p:nvPr/>
        </p:nvSpPr>
        <p:spPr bwMode="auto">
          <a:xfrm>
            <a:off x="4338638" y="981075"/>
            <a:ext cx="4830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400" b="1" dirty="0">
                <a:solidFill>
                  <a:srgbClr val="AE1517"/>
                </a:solidFill>
                <a:latin typeface="Times New Roman" panose="02020603050405020304" pitchFamily="18" charset="0"/>
              </a:rPr>
              <a:t>ТЕМПЕРУВАННЯ ШОКОЛАДУ</a:t>
            </a:r>
            <a:endParaRPr lang="ru-RU" sz="2400" dirty="0">
              <a:solidFill>
                <a:srgbClr val="AE1517"/>
              </a:solidFill>
            </a:endParaRPr>
          </a:p>
        </p:txBody>
      </p:sp>
      <p:sp>
        <p:nvSpPr>
          <p:cNvPr id="21508" name="Прямоугольник 2"/>
          <p:cNvSpPr>
            <a:spLocks noChangeArrowheads="1"/>
          </p:cNvSpPr>
          <p:nvPr/>
        </p:nvSpPr>
        <p:spPr bwMode="auto">
          <a:xfrm>
            <a:off x="3779838" y="1733550"/>
            <a:ext cx="48593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600" b="1" dirty="0" err="1">
                <a:solidFill>
                  <a:srgbClr val="0C7CD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Темперування</a:t>
            </a:r>
            <a:r>
              <a:rPr lang="ru-RU" sz="1600" b="1" dirty="0">
                <a:solidFill>
                  <a:srgbClr val="0C7CD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b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охолодженні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шоколадної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певною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швидкістю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витримуванні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декількох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годин при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постійному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перемішуванні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b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en-US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емперуванні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відбувається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рівномірна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кристалізація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масла какао. Чим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утворюються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ніжніше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смак </a:t>
            </a:r>
            <a:r>
              <a:rPr lang="ru-RU" sz="1600" b="1" i="1" dirty="0">
                <a:solidFill>
                  <a:srgbClr val="0C7CD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шоколаду.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темперування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вдається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отримувати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утворюється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жирове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посивіння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сіруватий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наліт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1509" name="Picture 2" descr="http://vona.pp.ua/wp-content/uploads/2015/10/5e23a60eef41b29d6dff7a33f1d366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443038"/>
            <a:ext cx="3457575" cy="220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Машини для темперування шоколаду Виробництво Італія, Польща Львів - зображення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3644900"/>
            <a:ext cx="3497263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95936" y="155679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uk-UA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околад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один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із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найпопулярніших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продуктів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у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світі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не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лише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завдяки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приємному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аромату та смаку, а й тому,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що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він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24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вже давно визнаний дуже корисний для фізичного та емоційного здоров’я.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2" y="3484860"/>
            <a:ext cx="3204624" cy="3391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04" y="1556792"/>
            <a:ext cx="2861800" cy="2000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107950" y="115888"/>
            <a:ext cx="5414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uk-UA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ПОХОДЖЕННЯ СЛОВА ШОКОЛАД</a:t>
            </a:r>
            <a:endParaRPr lang="ru-RU" sz="2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2" descr="http://millennium.dp.ua/files/majy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981075"/>
            <a:ext cx="1946275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1800" y="1341438"/>
            <a:ext cx="6227763" cy="3692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 «шоколад» перейшло до європейських мов з </a:t>
            </a:r>
            <a:r>
              <a:rPr lang="ru-RU" b="1" dirty="0">
                <a:ln w="0"/>
                <a:solidFill>
                  <a:srgbClr val="AE15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іспанської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. Найбільш цитованою версією є запозичення слова з </a:t>
            </a:r>
            <a:r>
              <a:rPr lang="ru-RU" b="1" dirty="0">
                <a:ln w="0"/>
                <a:solidFill>
                  <a:srgbClr val="AE15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науатля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мови </a:t>
            </a:r>
            <a:r>
              <a:rPr lang="ru-RU" b="1" dirty="0">
                <a:ln w="0"/>
                <a:solidFill>
                  <a:srgbClr val="AE15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ацтеків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де слово 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xocolātl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(в пізнішій транскрипції 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chocolatl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вимовляється «шоколатль», від 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xococ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«гіркий», «кислий» та 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atl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«вода», «напій») використовувалося для позначення шоколадного напою. </a:t>
            </a:r>
          </a:p>
          <a:p>
            <a:pPr algn="just">
              <a:spcAft>
                <a:spcPts val="0"/>
              </a:spcAft>
              <a:defRPr/>
            </a:pP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 «шоколад» походить від слова </a:t>
            </a:r>
            <a:r>
              <a:rPr lang="ru-RU" b="1" dirty="0">
                <a:ln w="0"/>
                <a:solidFill>
                  <a:srgbClr val="AE151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юкатецької мови майа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chocol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«гарячий» і слова мови науатль 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atl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«вода». Накінець нещодавно данські лінгвісти Дакін і Віхман запропонували версію виникнення слова від слова східного діалекту науатля </a:t>
            </a:r>
            <a:r>
              <a:rPr lang="ru-RU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chicolatl</a:t>
            </a:r>
            <a:r>
              <a:rPr lang="ru-RU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«збитий напій», через звичку тубільних мексиканців пити гарячий шоколад із збитою піною.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84817" y="1052736"/>
            <a:ext cx="5668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 І ЛІКУВАЛЬНІ ВЛАСТИВОСТІ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1844824"/>
            <a:ext cx="4572000" cy="37820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</a:pPr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Сирі какао-боби містять найбільшу кількість антиоксидантів (понад 320 видів). Вони є хорошим захистом від бактерій, мікробів і вірусів, від старіння, серцево-судинних захворювань, раку.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Головний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антиоксидант какао-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поліфенол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набагато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сильніше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ніж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вітаміни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 і Е,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є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поширеними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антиоксидантами.</a:t>
            </a:r>
            <a:endParaRPr lang="ru-RU" sz="1600" b="1" i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573016"/>
            <a:ext cx="4276725" cy="340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445" y="1550514"/>
            <a:ext cx="2003752" cy="213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Эпикатехин. Один из полифенолов чая. Молекулярный вес — 290. Если это кому-либо интересно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63" y="1550514"/>
            <a:ext cx="1884681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18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15817" y="182944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</a:pP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Какао-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боби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хороший </a:t>
            </a:r>
            <a:r>
              <a:rPr lang="ru-RU" b="1" dirty="0" err="1">
                <a:solidFill>
                  <a:srgbClr val="1F7EE7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антидепресант</a:t>
            </a:r>
            <a:r>
              <a:rPr lang="ru-RU" b="1" dirty="0">
                <a:solidFill>
                  <a:srgbClr val="1F7EE7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Вони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викликають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природний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сон,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усувають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занепокоєння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підвищують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настрій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зменшують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відчуття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тривоги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У какао-бобах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міститься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дуже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багато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корисних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речовин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які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беруть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участь в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обмінних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процесах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організму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регулюють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водно-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сольові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кислотно-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лужні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реакції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згортання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крові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Вони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беруть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участь у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роботі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м’язів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у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зміцненні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кісткової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системи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завдяки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фосфору і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кальцію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ru-RU" sz="1600" b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93567" y="1124744"/>
            <a:ext cx="5668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 І ЛІКУВАЛЬНІ ВЛАСТИВОСТІ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6409"/>
            <a:ext cx="3942439" cy="244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2200"/>
            <a:ext cx="3942439" cy="28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3512142"/>
            <a:ext cx="566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/>
              <a:t>ДО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55487" y="6312364"/>
            <a:ext cx="9829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/>
              <a:t>ПІСЛЯ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08336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23214" y="1519281"/>
            <a:ext cx="3940563" cy="471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0"/>
              </a:spcBef>
              <a:spcAft>
                <a:spcPts val="0"/>
              </a:spcAft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какао-бобах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міститься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калій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магній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сірка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кальцій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хлор, фосфор,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натрій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мідь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кобальт,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молібден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цинк,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залізо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марганець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т.д. У них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міститься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вітамінів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Бета-каротин,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провітамін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участь 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засвоєнні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білків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організмом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є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надійним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бар’єром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захисті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ракових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пухлин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Вітамін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РР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участь 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регулюванні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нервових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профілактиці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захворювань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шлунково-кишкового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тракту, атеросклерозу,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внутрішніх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запалень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580" algn="just">
              <a:spcBef>
                <a:spcPts val="1500"/>
              </a:spcBef>
              <a:spcAft>
                <a:spcPts val="0"/>
              </a:spcAft>
            </a:pP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того, в какао-бобах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містяться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вітаміни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В1, В2,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теобромін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кофеїн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корисні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речовини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зміцнюють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організм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підвищують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розумову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1600" b="1" i="1" dirty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2" descr="https://ua.all.biz/img/ua/catalog/8351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489" y="1362938"/>
            <a:ext cx="158417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67483" y="906901"/>
            <a:ext cx="5668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 І ЛІКУВАЛЬНІ ВЛАСТИВОСТІ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s://ua.all.biz/img/ua/catalog/8351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650" y="3013523"/>
            <a:ext cx="158417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Биологически активные добавки. различные таблетки. капсулы Витамин Стоковое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83" y="4293096"/>
            <a:ext cx="4946723" cy="254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8" y="1354007"/>
            <a:ext cx="4585648" cy="315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s://079350f2-a-62cb3a1a-s-sites.googlegroups.com/site/healthlifestyle15032001/proo-1/229443-3.jpg?attachauth=ANoY7cqHxXa4On_kDKcdnFsJo8FNbA85n7hxnlnCKmzl4xpQDUwZdZ_cmPTjv5or2XNcoatVgbN-ddb3RfN_M6O0oSuqSdOwnfqtzaRPCJ3Hs1Q2WrBaq5842Y8Vz_hSeCPGeUAQqoz0KFJ7wYZljGfulPGbi3bZ5jeUPJmrFT-ljX5AWEOlXDkqVj9Y_xqVyRFDV6yjcgdwJlVKnMSwCYIx72Dx5x73ck35PW42QN6xpAIPWnbzlZU%3D&amp;attredirects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5" y="1342509"/>
            <a:ext cx="4570095" cy="301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95" y="2060848"/>
            <a:ext cx="2585028" cy="16561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86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2-zdorovi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13" y="1354616"/>
            <a:ext cx="1994395" cy="30004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115817" y="1484784"/>
            <a:ext cx="4572000" cy="4985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Какао-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боби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один з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корисних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цілющих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продуктів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Вони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сприяють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загоєнню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ран,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лікуванню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виразок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зміцненню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судин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тому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використовують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фармакології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парфумерії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для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профілактики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алергії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захворювань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шкіри</a:t>
            </a:r>
            <a:r>
              <a:rPr lang="ru-RU" sz="20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Американські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італійські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німецькі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вчені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вважають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покращують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зір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підвищують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працездатність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профілактиці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остеопорозу,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зміцненню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судин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запобігають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інсульт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серцеву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недостатність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підвищують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рухову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активність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кровообіг</a:t>
            </a:r>
            <a:r>
              <a:rPr lang="ru-RU" sz="2000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53376" y="900664"/>
            <a:ext cx="4757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 І ЛІКУВАЛЬНІ ВЛАСТИВОСТІ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5507"/>
            <a:ext cx="3286311" cy="252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картинка інсуль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360"/>
            <a:ext cx="2136105" cy="3000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3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86105" y="980728"/>
            <a:ext cx="51151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 КАКАО-БОБІВ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НАРОДНІЙ МЕДИЦИНІ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362" y="1628800"/>
            <a:ext cx="4572000" cy="33768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боротьби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зайвою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вагою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рекомендується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наступний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рецепт: 1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чайну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ложку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подрібненого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какао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напій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вжити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натщесерце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Виникне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відчуття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насичення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буде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відмовитися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їжі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взагалі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вжити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½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частину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порції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з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організму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почне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виводитися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надлишковий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жир,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буде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схуднути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місяць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приблизно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2-3 кг.</a:t>
            </a:r>
            <a:endParaRPr lang="ru-RU" sz="1600" b="1" i="1" dirty="0">
              <a:solidFill>
                <a:srgbClr val="5A3E3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Картинки по запросу картинка шоколадом боротьба з зайвою ваго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021" y="2060848"/>
            <a:ext cx="4042933" cy="471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494" y="1396226"/>
            <a:ext cx="4699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КАКАО БОБИ БОРОДЬБА ІЗ  ЗАЙВОЮ ВАГОЮ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906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86105" y="980728"/>
            <a:ext cx="51151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 КАКАО-БОБІВ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НАРОДНІЙ МЕДИЦИНІ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52536" y="1714224"/>
            <a:ext cx="42119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Народна медицина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рекомендує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вживати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п’ятдесяти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грамів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день,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вживати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такими способами:</a:t>
            </a:r>
            <a:endParaRPr lang="ru-RU" sz="1600" b="1" i="1" dirty="0">
              <a:solidFill>
                <a:srgbClr val="5A3E3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просто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пожувати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сирі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засіб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знизить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апетит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але і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принесе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задоволення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b="1" i="1" dirty="0">
              <a:solidFill>
                <a:srgbClr val="5A3E3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мелені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заливаються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теплою водою,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куди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додаються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мед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цукор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b="1" i="1" dirty="0">
              <a:solidFill>
                <a:srgbClr val="5A3E3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прекрасно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задовольнить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апетит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смак очищений банан,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занурений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мелений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какао-порошок</a:t>
            </a:r>
            <a:endParaRPr lang="ru-RU" sz="1600" b="1" i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21051"/>
            <a:ext cx="43624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картинка  какао боби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7" b="13975"/>
          <a:stretch/>
        </p:blipFill>
        <p:spPr bwMode="auto">
          <a:xfrm>
            <a:off x="7380312" y="5517232"/>
            <a:ext cx="1512168" cy="113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458" y="1396226"/>
            <a:ext cx="39066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КАКАО-БОБИ ДЛЯ ЗНИЖЕННЯ АПЕТИТУ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3918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86105" y="980728"/>
            <a:ext cx="51151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 КАКАО-БОБІВ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НАРОДНІЙ МЕДИЦИНІ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91468" y="1988840"/>
            <a:ext cx="41044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КАКАО-БОБИ ДЛЯ ВИВЕДЕННЯ ТОКСИНІВ</a:t>
            </a:r>
            <a:r>
              <a:rPr lang="ru-RU" dirty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тих,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хто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працює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шкідливому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виробництві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особливо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корисні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какао-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потрібно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щодня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натщесерце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випивати</a:t>
            </a:r>
            <a:r>
              <a:rPr lang="ru-RU" sz="1600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склянку теплого какао з молоком.</a:t>
            </a:r>
            <a:endParaRPr lang="ru-RU" sz="1600" b="1" i="1" dirty="0">
              <a:solidFill>
                <a:srgbClr val="5A3E3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96" y="3458617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КАКАО-БОБИ ПРОТИ АЛКОГОЛІЗМУ</a:t>
            </a:r>
          </a:p>
          <a:p>
            <a:pPr algn="ctr"/>
            <a:r>
              <a:rPr lang="ru-RU" sz="1600" b="1" dirty="0" smtClean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ТА ТЮТЮНОПАЛІННЯ</a:t>
            </a:r>
          </a:p>
          <a:p>
            <a:pPr algn="just"/>
            <a:r>
              <a:rPr lang="ru-RU" dirty="0" smtClean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курців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какао-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боби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корисні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оскільки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полегшують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процес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боротьби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курінням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какао-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боби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використовують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при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лікуванні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алкоголізму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— треба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щодня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2-3 рази 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жувати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 10-15 зерен какао-</a:t>
            </a:r>
            <a:r>
              <a:rPr lang="ru-RU" sz="1600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бобів</a:t>
            </a:r>
            <a:r>
              <a:rPr lang="ru-RU" sz="1600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b="1" i="1" dirty="0">
              <a:solidFill>
                <a:srgbClr val="5A3E32"/>
              </a:solidFill>
            </a:endParaRPr>
          </a:p>
        </p:txBody>
      </p:sp>
      <p:pic>
        <p:nvPicPr>
          <p:cNvPr id="5128" name="Picture 8" descr="Картинки по запросу картинка  людина токсинів токсин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1035"/>
            <a:ext cx="2952328" cy="24482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6" name="Picture 1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83" y="3859307"/>
            <a:ext cx="2370744" cy="29986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Картинки по запросу картинка  людина тютюнопалінн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95" y="4005064"/>
            <a:ext cx="2035465" cy="27363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12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-14683" y="27296"/>
            <a:ext cx="64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ВПЛИВ ШОКОЛАДУ НА ОРГАНІЗМ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86105" y="980728"/>
            <a:ext cx="51151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 КАКАО-БОБІВ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НАРОДНІЙ МЕДИЦИНІ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15817" y="1916832"/>
            <a:ext cx="4572000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1600" b="1" dirty="0" smtClean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ВІДВАР КАКАО-БОБІВ ДЛЯ ПОЛІПШЕННЯ МОЗКОВОГО КРОВООБІГУ</a:t>
            </a:r>
          </a:p>
          <a:p>
            <a:pPr algn="just"/>
            <a:r>
              <a:rPr lang="uk-UA" dirty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uk-UA" dirty="0">
                <a:solidFill>
                  <a:srgbClr val="202C1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Какао-боби корисні також для поліпшення пам’яті, уваги, розумових процесів, особливо при вживанні їх у вигляді напоїв.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Заварити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10 штук какао-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склянці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води,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настояти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10-15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хвилин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Можна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додати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цукор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мед.</a:t>
            </a:r>
            <a:endParaRPr lang="ru-RU" b="1" i="1" dirty="0">
              <a:solidFill>
                <a:srgbClr val="5A3E3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40379" y="454872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202C13"/>
                </a:solidFill>
                <a:ea typeface="Calibri" panose="020F0502020204030204" pitchFamily="34" charset="0"/>
              </a:rPr>
              <a:t>ПРОТИПОКАЗАННЯ</a:t>
            </a:r>
            <a:r>
              <a:rPr lang="ru-RU" dirty="0" smtClean="0">
                <a:solidFill>
                  <a:srgbClr val="202C1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ctr"/>
            <a:endParaRPr lang="ru-RU" dirty="0" smtClean="0">
              <a:solidFill>
                <a:srgbClr val="202C13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dirty="0" smtClean="0">
                <a:solidFill>
                  <a:srgbClr val="202C1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Какао-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боби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протипоказані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хворим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цукровий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діабет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алергією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продукт,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дітям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до 3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років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При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надмірному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вживанні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цього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продукту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можливі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нудота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і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алергія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="1" i="1" dirty="0">
              <a:solidFill>
                <a:srgbClr val="5A3E32"/>
              </a:solidFill>
            </a:endParaRPr>
          </a:p>
        </p:txBody>
      </p:sp>
      <p:pic>
        <p:nvPicPr>
          <p:cNvPr id="7170" name="Picture 2" descr="Картинки по запросу картинка  мозковий кровообі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73" y="1396226"/>
            <a:ext cx="2828925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картинка  хворий  на алергію шоколадн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83" y="3625524"/>
            <a:ext cx="2195736" cy="2417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артинки по запросу картинка  хворий  на алергію шоколадн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04" y="3807019"/>
            <a:ext cx="1935925" cy="2417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33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Прямоугольник 1"/>
          <p:cNvSpPr>
            <a:spLocks noChangeArrowheads="1"/>
          </p:cNvSpPr>
          <p:nvPr/>
        </p:nvSpPr>
        <p:spPr bwMode="auto">
          <a:xfrm>
            <a:off x="-25080" y="24867"/>
            <a:ext cx="5859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ШОКОЛАДНЕ МИСТЕЦТВО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8024" y="4869160"/>
            <a:ext cx="5595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Зараз шоколад є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найпопулярнішим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компонентом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кондитерських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виробів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світі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надає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характерний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аромат.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Шоколадні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вироби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відлиті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різноманітні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стали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традиційними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атрибутами 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свят</a:t>
            </a:r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rgbClr val="5A3E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All in chocolate. Chocolate Ar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617" end="30806.722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79912" y="1124744"/>
            <a:ext cx="4940988" cy="3421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2281"/>
            <a:ext cx="3126432" cy="3126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9873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 ШОКОЛАДУ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908720"/>
            <a:ext cx="4245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ЧОРНИЙ ШОКОЛАД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1" y="1527454"/>
            <a:ext cx="3563888" cy="2533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648789" y="2174855"/>
            <a:ext cx="52407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384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справжніх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i="1" u="sng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гурманів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існує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іншого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шоколаду,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окрім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чорного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ньому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міститься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u="sng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56% до 90% тертого какао.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Виробляють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чорний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 при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31,1–32,7 °C.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Містить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 2–5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більше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теоброміну</a:t>
            </a:r>
            <a:r>
              <a:rPr lang="ru-RU" b="1" i="1" u="sng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b="1" i="1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купівлі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продукту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перевагу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варто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віддавати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маркам з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високим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відсотком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вмісту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плодів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i="1" u="sng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какао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-дерева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b="1" i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 descr="Картинки по запросу чорний шоколад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3419872" cy="2492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611188" y="185738"/>
            <a:ext cx="43815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sz="3200" b="1">
                <a:solidFill>
                  <a:schemeClr val="bg1"/>
                </a:solidFill>
              </a:rPr>
              <a:t>ІСТОРІЯ ШОКОЛАДУ</a:t>
            </a:r>
            <a:endParaRPr lang="fr-FR" u="sng">
              <a:solidFill>
                <a:schemeClr val="bg1"/>
              </a:solidFill>
            </a:endParaRPr>
          </a:p>
        </p:txBody>
      </p:sp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4716463" y="896938"/>
            <a:ext cx="40497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b="1" dirty="0">
                <a:solidFill>
                  <a:srgbClr val="AE15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ВИНАХОДУ ШОКОЛАДУ</a:t>
            </a:r>
            <a:endParaRPr lang="ru-RU" dirty="0">
              <a:solidFill>
                <a:srgbClr val="AE1517"/>
              </a:solidFill>
            </a:endParaRPr>
          </a:p>
        </p:txBody>
      </p:sp>
      <p:pic>
        <p:nvPicPr>
          <p:cNvPr id="5124" name="Picture 5" descr="Картинки по запросу картинка напою шоколад з перцем чил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265238"/>
            <a:ext cx="3492500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Прямоугольник 2"/>
          <p:cNvSpPr>
            <a:spLocks noChangeArrowheads="1"/>
          </p:cNvSpPr>
          <p:nvPr/>
        </p:nvSpPr>
        <p:spPr bwMode="auto">
          <a:xfrm>
            <a:off x="265113" y="1519238"/>
            <a:ext cx="4727575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довгий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винятково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напоєм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вживався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холодному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обсмажені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гіркий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смак,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змішувалися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водою, 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цю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суміш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додавався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перець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чилі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b="1" i="1" dirty="0">
              <a:solidFill>
                <a:srgbClr val="5A3E3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26" name="Прямоугольник 3"/>
          <p:cNvSpPr>
            <a:spLocks noChangeArrowheads="1"/>
          </p:cNvSpPr>
          <p:nvPr/>
        </p:nvSpPr>
        <p:spPr bwMode="auto">
          <a:xfrm>
            <a:off x="3276600" y="4149725"/>
            <a:ext cx="5740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вживання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священного напою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допускалися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лише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обрані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найчастіше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знаходяться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вершині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соціальних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сходів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Вожді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ватажки племен пили з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келихів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напій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чоколатль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("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choco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-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гіркий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"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atl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- вода,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додається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какао). Вождь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ацтеків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Монтесума так любив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шоколадний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напій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щодня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випивав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50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келихів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rgbClr val="5A3E3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7" name="Picture 7" descr="Картинки по запросу картинка вождь ацтекі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3733800"/>
            <a:ext cx="3167062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9873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 ШОКОЛАДУ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1003786"/>
            <a:ext cx="4320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МОЛОЧНИЙ ШОКОЛАД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Похожее изображени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4" y="4286541"/>
            <a:ext cx="3695685" cy="256490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491880" y="1772816"/>
            <a:ext cx="52200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3840"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цьому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сорті</a:t>
            </a:r>
            <a:r>
              <a:rPr lang="ru-RU" sz="2000" b="1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dirty="0" err="1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менше</a:t>
            </a:r>
            <a:r>
              <a:rPr lang="ru-RU" sz="2000" b="1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какао-</a:t>
            </a:r>
            <a:r>
              <a:rPr lang="ru-RU" sz="2000" b="1" dirty="0" err="1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бобів</a:t>
            </a:r>
            <a:r>
              <a:rPr lang="ru-RU" sz="2000" b="1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більше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цукру</a:t>
            </a:r>
            <a:r>
              <a:rPr lang="ru-RU" sz="2000" b="1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ніж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чорному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також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містить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u="sng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молоко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молочний</a:t>
            </a:r>
            <a:r>
              <a:rPr lang="ru-RU" sz="2000" b="1" u="sng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порошок</a:t>
            </a:r>
            <a:r>
              <a:rPr lang="ru-RU" sz="2000" b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Виробляють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молочний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 при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температурі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28,9–30,5 °C.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Молочний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більше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підходить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для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прикраси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u="sng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тортів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і </a:t>
            </a:r>
            <a:r>
              <a:rPr lang="ru-RU" sz="2000" b="1" u="sng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тістечок</a:t>
            </a:r>
            <a:r>
              <a:rPr lang="ru-RU" sz="2000" b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u="sng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Еталонний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000" b="1" dirty="0" smtClean="0">
              <a:solidFill>
                <a:srgbClr val="5A3E3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43840"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смак 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повинен бути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вершковим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але не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занадто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солодким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При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купівлі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варто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звернути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увагу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 список </a:t>
            </a:r>
            <a:r>
              <a:rPr lang="ru-RU" sz="2000" b="1" u="sng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інградієнтів</a:t>
            </a:r>
            <a:r>
              <a:rPr lang="ru-RU" sz="2000" b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наведений на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упаковці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Якщо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виявиться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що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виробник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замінив</a:t>
            </a:r>
            <a:r>
              <a:rPr lang="ru-RU" sz="2000" b="1" u="sng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какао-</a:t>
            </a:r>
            <a:r>
              <a:rPr lang="ru-RU" sz="2000" b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олію</a:t>
            </a:r>
            <a:r>
              <a:rPr lang="ru-RU" sz="2000" b="1" u="sng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рослинною</a:t>
            </a:r>
            <a:r>
              <a:rPr lang="ru-RU" sz="2000" b="1" u="sng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олією</a:t>
            </a:r>
            <a:r>
              <a:rPr lang="ru-RU" sz="2000" b="1" u="sng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b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відмовтесь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від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купівлі</a:t>
            </a:r>
            <a:r>
              <a:rPr lang="ru-RU" sz="2000" b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90" y="1747540"/>
            <a:ext cx="2731395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696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9873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 ШОКОЛАДУ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836712"/>
            <a:ext cx="37758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БІЛИЙ ШОКОЛАД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628800"/>
            <a:ext cx="57278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384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Шоколадом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продукт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великою натяжкою.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Переважно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b="1" i="1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какао- </a:t>
            </a:r>
            <a:r>
              <a:rPr lang="ru-RU" b="1" i="1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олія</a:t>
            </a:r>
            <a:r>
              <a:rPr lang="ru-RU" b="1" i="1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b="1" i="1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u="sng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сухого молока</a:t>
            </a:r>
            <a:r>
              <a:rPr lang="ru-RU" b="1" i="1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і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цккру</a:t>
            </a:r>
            <a:r>
              <a:rPr lang="ru-RU" b="1" i="1" u="sng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відміну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сортів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шоколаду,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 не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містить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шоколадного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лікеру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какао-порошку. З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кулінарною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метою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використовувати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хороші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марки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шоколаду. Головне правило: при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розтопленні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використовуйте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делікатну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температуру.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Перегрітий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стає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зернистим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втрачає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смак.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відбувається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внутрішньої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шоколаду, де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частинки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утворюють</a:t>
            </a:r>
            <a:r>
              <a:rPr lang="ru-RU" b="1" i="1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дисперсійну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систему.</a:t>
            </a:r>
            <a:endParaRPr lang="ru-RU" sz="1600" b="1" i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6"/>
            <a:ext cx="3419872" cy="22048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36" y="2407861"/>
            <a:ext cx="2209800" cy="1466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5167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9873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 ШОКОЛАДУ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82467" y="1017004"/>
            <a:ext cx="49923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РУБІНОВИЙ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ШОКОЛАД 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12782"/>
            <a:ext cx="3275856" cy="20452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novosti-za-2017-09-06-0900_1988726236562bb59830d0edaf7b31a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75856" y="1772816"/>
            <a:ext cx="5883096" cy="380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9873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 ШОКОЛАДУ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017004"/>
            <a:ext cx="4994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ДЕСЕРТНИЙ ШОКОЛАД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16" y="1590114"/>
            <a:ext cx="3069986" cy="2038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219981"/>
            <a:ext cx="3069986" cy="2038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Картинки по запросу білий наліт на шоколаді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01886"/>
            <a:ext cx="3635896" cy="2656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851920" y="1825967"/>
            <a:ext cx="4572000" cy="21200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384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Десертний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шоколад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виробляють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із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чорного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молочного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білого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із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додаванням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наповнювачів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таких як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горіхи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сухофрукти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різноманітні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лікерні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фруктові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начинки.</a:t>
            </a:r>
            <a:endParaRPr lang="ru-RU" sz="1600" b="1" i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59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9873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 ШОКОЛАДУ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908720"/>
            <a:ext cx="47809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ПОРИСТИЙ ШОКОЛАД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5219"/>
            <a:ext cx="3744416" cy="27806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50134" y="1924383"/>
            <a:ext cx="4572000" cy="37820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384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Пористий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шоколад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буває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чорним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молочним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білим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Шоколадну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масу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розливають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 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об'єму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поміщають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 </a:t>
            </a:r>
            <a:r>
              <a:rPr lang="ru-RU" b="1" i="1" u="sng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вакум</a:t>
            </a:r>
            <a:r>
              <a:rPr lang="ru-RU" b="1" i="1" dirty="0" err="1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-котли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витримують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рідкому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(при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40 °C)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протягом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 год. 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вакуумі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завдяки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розширенню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бульбашок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повітря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утворюється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пориста структура плитки.</a:t>
            </a:r>
            <a:endParaRPr lang="ru-RU" sz="1600" b="1" i="1" dirty="0">
              <a:solidFill>
                <a:srgbClr val="5A3E3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99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9873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spcAft>
                <a:spcPts val="800"/>
              </a:spcAft>
            </a:pPr>
            <a:r>
              <a:rPr lang="uk-UA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ВИДИ ШОКОЛАДУ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1017004"/>
            <a:ext cx="5518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ДІАБЕТИЧНИЙ ШОКОЛАД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Шоколад АВК Діабетичний Чорний без цукру з фруктозою 90г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2362200" cy="28197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635896" y="2424869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4384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Діабетичний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призначений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для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хворих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цукровий</a:t>
            </a:r>
            <a:r>
              <a:rPr lang="ru-RU" b="1" i="1" u="sng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діабет</a:t>
            </a:r>
            <a:r>
              <a:rPr lang="ru-RU" b="1" i="1" dirty="0" smtClean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Замість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цукру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використовуються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підсолоджувачі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як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сорбіт</a:t>
            </a:r>
            <a:r>
              <a:rPr lang="ru-RU" b="1" i="1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ксиліт</a:t>
            </a:r>
            <a:r>
              <a:rPr lang="ru-RU" b="1" i="1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b="1" i="1" dirty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i="1" u="sng" dirty="0" err="1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маніт</a:t>
            </a:r>
            <a:r>
              <a:rPr lang="ru-RU" b="1" i="1" dirty="0" smtClean="0">
                <a:solidFill>
                  <a:srgbClr val="0C7CD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b="1" i="1" dirty="0">
              <a:solidFill>
                <a:srgbClr val="0C7CD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00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24744"/>
            <a:ext cx="7886700" cy="435133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ШВЕЙЦАРІЯ, ЦЮРІХ </a:t>
            </a:r>
            <a:r>
              <a:rPr lang="ru-RU" sz="24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БЕРН</a:t>
            </a:r>
            <a:endParaRPr lang="ru-RU" sz="24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Картинки по запросу швейцария цюрих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572000" cy="5157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швейцарія берн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4572000" cy="51571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248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8589" y="1395855"/>
            <a:ext cx="4320480" cy="4639370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ШВЕЙЦАРІЯ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, ЦЮРІХ І БЕРН</a:t>
            </a:r>
            <a:endParaRPr lang="ru-RU" sz="20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 </a:t>
            </a: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Швейцарії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найвищий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світі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рівень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споживання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шоколаду на душу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населення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- 11,6 кг. 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Найзнаменитіший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Швейцарії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 - TOBLERONE.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Цей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трикутна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форма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якого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нагадує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вершини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Альпійських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гір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був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вперше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створений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на початку 20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століття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в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Берні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Цюріху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знаходяться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відразу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три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знамениті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шоколадні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фабрики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Швейцарії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: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Sprungli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Lindt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і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Teuscher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028" name="Picture 4" descr="Картинки по запросу шоколадні фабрики швейцарії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24165"/>
            <a:ext cx="1952586" cy="871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шоколадні фабрики швейцарії цюриха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738" y="3614232"/>
            <a:ext cx="2465706" cy="1470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2" name="Picture 8" descr="Картинки по запросу шоколадні фабрики швейцарії цюриха Teuscher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4" y="1886917"/>
            <a:ext cx="2118840" cy="1727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6" name="Picture 12" descr="Картинки по запросу шоколадні фабрики швейцарії цюриха Teuscher фо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84" y="1886917"/>
            <a:ext cx="2309548" cy="1727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6793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052736"/>
            <a:ext cx="7886700" cy="4495354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БЕЛЬГІЯ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Картинки по запросу бельгія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53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96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    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1196752"/>
            <a:ext cx="3816424" cy="532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Як </a:t>
            </a: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кажуть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бе</a:t>
            </a:r>
            <a:r>
              <a:rPr lang="uk-UA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льгійці</a:t>
            </a:r>
            <a:r>
              <a:rPr lang="uk-UA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– «бельгійський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завжди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був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їжею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переможців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спокусою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для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закоханих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поблажливістю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багатіїв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пізніше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улюбленцем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усього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народу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». 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</a:rPr>
              <a:t>В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Бельгії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знаходиться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більше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десятка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шоколадних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фабрик, 16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музеїв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шоколаду і 2000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шоколадних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магазинів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. Практично у кожному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місті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й у кожному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селі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Бельгії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є свій магазин, де можна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купити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чудовий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праліне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- десерт з меленого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мигдалю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обсмаженого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 в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</a:rPr>
              <a:t>цукрі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</a:rPr>
              <a:t>. 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7300" y="1052736"/>
            <a:ext cx="2018556" cy="3312368"/>
          </a:xfrm>
        </p:spPr>
        <p:txBody>
          <a:bodyPr/>
          <a:lstStyle/>
          <a:p>
            <a:pPr marL="0" indent="0" algn="ctr">
              <a:buNone/>
            </a:pPr>
            <a:r>
              <a:rPr lang="uk-UA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БЕЛЬГІЯ</a:t>
            </a:r>
          </a:p>
          <a:p>
            <a:pPr marL="0" indent="0" algn="ctr">
              <a:buNone/>
            </a:pP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Картинки по запросу шоколадні фабрики бельгія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4176464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574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4899025" y="765175"/>
            <a:ext cx="4235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КАКАО-БОБИ ЗАМІСТЬ МОНЕТ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323850" y="180975"/>
            <a:ext cx="43815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sz="3200" b="1">
                <a:solidFill>
                  <a:schemeClr val="bg1"/>
                </a:solidFill>
              </a:rPr>
              <a:t>ІСТОРІЯ ШОКОЛАДУ</a:t>
            </a:r>
            <a:endParaRPr lang="fr-FR" u="sng">
              <a:solidFill>
                <a:schemeClr val="bg1"/>
              </a:solidFill>
            </a:endParaRPr>
          </a:p>
        </p:txBody>
      </p:sp>
      <p:pic>
        <p:nvPicPr>
          <p:cNvPr id="6148" name="Picture 2" descr="https://keshishyanv.files.wordpress.com/2009/11/dollar-kakao1.jpg?w=4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4381500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Прямоугольник 2"/>
          <p:cNvSpPr>
            <a:spLocks noChangeArrowheads="1"/>
          </p:cNvSpPr>
          <p:nvPr/>
        </p:nvSpPr>
        <p:spPr bwMode="auto">
          <a:xfrm>
            <a:off x="323850" y="1556792"/>
            <a:ext cx="87185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 став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коштовним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напоєм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Цінність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велика, </a:t>
            </a:r>
          </a:p>
          <a:p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адже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прирівнювався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їжі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Індійці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</a:t>
            </a:r>
          </a:p>
          <a:p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засіб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рахунку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кожен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плід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 100 какао-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купити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раба. Коли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чималими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сумами, то плоди</a:t>
            </a:r>
          </a:p>
          <a:p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рахували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поштучно, а стручками,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важив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500 г. 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Були і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курйози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давні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фальшивомонетники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виймали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стручків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наповнювали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чимось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менш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коштовним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b="1" i="1" dirty="0">
              <a:solidFill>
                <a:srgbClr val="5A3E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573463"/>
            <a:ext cx="4738688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7886700" cy="490820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ФРАНЦІЯ,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ТЕН-Л'ЕРМІТАЖ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    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Картинки по запросу франція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496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4351338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ФРАНЦІЯ, ТЕН-Л'ЕРМІТАЖ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Тен-л'Ермітаж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-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маленьке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французьке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містечко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виноробному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регіоні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поблизу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Ліона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Саме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тут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знаходиться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відомий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французький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виробник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Valrhona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Компанія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була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заснована в 1922 році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кулінаром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Монсі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Жірона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Сьогодні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компанія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є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провідним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виробником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шоколаду 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світі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особливо 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сегменті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елітного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і марочного шоколаду. При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фабриці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діє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власна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школа для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професійних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кондитерів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шеф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кухарів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та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постачальників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продуктів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харчування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школі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можуть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повчитися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навіть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любителі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ru-RU" sz="16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    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Картинки по запросу французький виробник шоколаду valrhona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93096"/>
            <a:ext cx="481965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259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40768"/>
            <a:ext cx="78867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ІСПАНІЯ, </a:t>
            </a:r>
            <a:r>
              <a:rPr lang="ru-RU" sz="2400" b="1" i="1" dirty="0">
                <a:solidFill>
                  <a:srgbClr val="FF0000"/>
                </a:solidFill>
                <a:latin typeface="Times New Roman"/>
                <a:ea typeface="Calibri"/>
              </a:rPr>
              <a:t>ВІЛЬЯХОЙОСА І АЛІКАНТЕ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    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Картинки по запросу испания аликанте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491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5830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  <a:ea typeface="Calibri"/>
              </a:rPr>
              <a:t>ІСПАНІЯ, ВІЛЬЯХОЙОСА І АЛІКАНТЕ</a:t>
            </a:r>
            <a:endParaRPr lang="ru-RU" sz="2000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Найстаріший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і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улюблений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шоколадними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гурманами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іспанський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Valor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виробляється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в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містечку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під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назвою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Вільяхойоса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яке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іноді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називають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«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Містом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Шоколаду».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Потрапивши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до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цього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міста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можна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відвідати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місцевий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музей шоколаду. Слава до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цього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міста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прийшла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тоді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коли країна почала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імпортувати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какао-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боби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з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Еквадору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і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Венесуели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у XVIII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столітті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Популярність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шоколадного бренду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Valor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поширилася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не тільки на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Іспанію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а й на всю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Європу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Найголовніший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фірмовий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магазин і кафе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цієї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торгової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марки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знаходяться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в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Аліканте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endParaRPr lang="ru-RU" sz="1600" b="1" i="1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    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Картинки по запросу бренд валор фот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5104"/>
            <a:ext cx="2590800" cy="21583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8960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24744"/>
            <a:ext cx="7886700" cy="435133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ОБЛАСТЬ ЗАТОКИ САН-ФРАНЦИСКО</a:t>
            </a:r>
            <a:endParaRPr lang="ru-RU" sz="2400" b="1" i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    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Картинки по запросу область сан франциско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372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38300"/>
            <a:ext cx="8640960" cy="5904656"/>
          </a:xfrm>
        </p:spPr>
        <p:txBody>
          <a:bodyPr/>
          <a:lstStyle/>
          <a:p>
            <a:pPr marL="0" lvl="0" indent="0"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ОБЛАСТЬ </a:t>
            </a:r>
            <a:r>
              <a:rPr lang="ru-RU" sz="20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ЗАТОКИ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САН-ФРАНЦИСКО</a:t>
            </a:r>
            <a:endParaRPr lang="ru-RU" sz="2000" b="1" i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Область затоки Сан-Франциско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справді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можна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вважати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світовою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шоколадною столицею. У Сан-Франциско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знаходиться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відома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шоколадна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компанія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Ghirardelli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, шоколад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якої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є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візитною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карткою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міста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600" b="1" i="1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600" b="1" i="1" dirty="0" smtClean="0">
              <a:solidFill>
                <a:srgbClr val="333333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600" b="1" i="1" dirty="0" err="1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Компанія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ця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була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заснована e 1852 році і є другою </a:t>
            </a:r>
            <a:r>
              <a:rPr lang="ru-RU" sz="1600" b="1" i="1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списку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найстаріших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компаній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США.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Якщо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перебратися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через затоку, можна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знайти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ще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одну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знамениту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шоколадну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компанію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-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Scharffen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Berger</a:t>
            </a:r>
            <a:r>
              <a:rPr lang="ru-RU" sz="1600" b="1" i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600" b="1" i="1" dirty="0">
                <a:latin typeface="Calibri"/>
                <a:ea typeface="Calibri"/>
                <a:cs typeface="Times New Roman"/>
              </a:rPr>
              <a:t> </a:t>
            </a:r>
          </a:p>
          <a:p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84584" y="0"/>
            <a:ext cx="6444208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КРА</a:t>
            </a:r>
            <a:r>
              <a:rPr lang="uk-UA" sz="3600" b="1" dirty="0" smtClean="0">
                <a:solidFill>
                  <a:schemeClr val="bg1"/>
                </a:solidFill>
              </a:rPr>
              <a:t>Ї</a:t>
            </a:r>
            <a:r>
              <a:rPr lang="ru-RU" sz="3600" b="1" dirty="0" smtClean="0">
                <a:solidFill>
                  <a:schemeClr val="bg1"/>
                </a:solidFill>
              </a:rPr>
              <a:t>НИ-ВИРОБНИКИ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ШОКОЛАДУ     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Похожее изображение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" t="390" b="7451"/>
          <a:stretch/>
        </p:blipFill>
        <p:spPr bwMode="auto">
          <a:xfrm>
            <a:off x="5292080" y="2636912"/>
            <a:ext cx="2160765" cy="11521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Картинки по запросу область сан франциско Scharffen Berger.   фото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653136"/>
            <a:ext cx="3324141" cy="19566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5841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4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27784" y="1484784"/>
            <a:ext cx="6096000" cy="3429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62" y="10684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961564"/>
            <a:ext cx="47982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ЗНИКНЕННЯ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ШОКОЛАДУ </a:t>
            </a: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2160240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4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50426" y="1052736"/>
            <a:ext cx="5611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СИВИНА» ШОКОЛАДУ </a:t>
            </a:r>
            <a:endParaRPr lang="ru-RU" sz="3600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://coupona.com.ua/images/Belij_nalet_na_shokolade_i_konfetah_chto_oznachaet_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3644"/>
            <a:ext cx="2882882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1A74C09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984.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4481" y="2104131"/>
            <a:ext cx="4225464" cy="373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7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283968" y="1268760"/>
            <a:ext cx="4231382" cy="490820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uk-UA" sz="1800" b="1" i="1" dirty="0">
                <a:latin typeface="Times New Roman"/>
                <a:ea typeface="Times New Roman"/>
              </a:rPr>
              <a:t>Найбільш  несправедливо звинувачені цукерки – 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шоколадні.</a:t>
            </a:r>
            <a:r>
              <a:rPr lang="uk-UA" sz="1800" b="1" i="1" dirty="0">
                <a:latin typeface="Times New Roman"/>
                <a:ea typeface="Times New Roman"/>
              </a:rPr>
              <a:t> В Європі,  в XVI ст., під час загального захоплення шоколадом, йому приписували магічні та лікувальні властивості. Звичайно, що очікування не справдилися і тоді його почали вважати джерелом усіх бід. Існувала, навіть, така думка, що якщо вагітна жінка їсть чорний шоколад, то в неї обов’язково народиться чорношкіра дитина. </a:t>
            </a:r>
            <a:endParaRPr lang="ru-RU" sz="1800" b="1" i="1" dirty="0">
              <a:latin typeface="Times New Roman"/>
              <a:ea typeface="Times New Roman"/>
            </a:endParaRPr>
          </a:p>
          <a:p>
            <a:endParaRPr lang="ru-RU" sz="1800" dirty="0"/>
          </a:p>
        </p:txBody>
      </p:sp>
      <p:pic>
        <p:nvPicPr>
          <p:cNvPr id="8" name="Рисунок 7" descr="Картинки по запросу шоколадні діти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08" y="1556792"/>
            <a:ext cx="3528392" cy="3528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266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427984" y="1412776"/>
            <a:ext cx="4392488" cy="4764187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uk-UA" sz="1800" b="1" i="1" dirty="0" err="1">
                <a:solidFill>
                  <a:srgbClr val="990000"/>
                </a:solidFill>
                <a:latin typeface="Times New Roman"/>
                <a:ea typeface="Times New Roman"/>
              </a:rPr>
              <a:t>Найромантичніші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 цукерки </a:t>
            </a:r>
            <a:r>
              <a:rPr lang="uk-UA" sz="1800" b="1" i="1" dirty="0">
                <a:latin typeface="Times New Roman"/>
                <a:ea typeface="Times New Roman"/>
              </a:rPr>
              <a:t>– з полуничною начинкою, так вважають німецькі психологи. До речі, рішучі люди надають перевагу вишневій начинці, сором’язливі – горіховій, а творчі – кокосовій.</a:t>
            </a:r>
            <a:endParaRPr lang="ru-RU" sz="1800" b="1" i="1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8" name="Picture 2" descr="Похожее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3152727" cy="28803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Картинки по запросу найромантичніші цукерки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9080"/>
            <a:ext cx="4104456" cy="2159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053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5192713" y="482600"/>
            <a:ext cx="39560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ПОДАРУНОК ВІД АЦТЕКІВ</a:t>
            </a:r>
            <a:endParaRPr lang="ru-RU" sz="2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323850" y="180975"/>
            <a:ext cx="43815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sz="3200" b="1">
                <a:solidFill>
                  <a:schemeClr val="bg1"/>
                </a:solidFill>
              </a:rPr>
              <a:t>ІСТОРІЯ ШОКОЛАДУ</a:t>
            </a:r>
            <a:endParaRPr lang="fr-FR" u="sng">
              <a:solidFill>
                <a:schemeClr val="bg1"/>
              </a:solidFill>
            </a:endParaRPr>
          </a:p>
        </p:txBody>
      </p:sp>
      <p:pic>
        <p:nvPicPr>
          <p:cNvPr id="7172" name="Picture 2" descr="Картинки по запросу картинка зберігання какао бобі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4140200" cy="550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854450"/>
            <a:ext cx="50038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Історія шоколаду (1) — копи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57" end="65300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40200" y="1052736"/>
            <a:ext cx="5003800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825625"/>
            <a:ext cx="432048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uk-UA" sz="1800" b="1" i="1" dirty="0">
                <a:latin typeface="Times New Roman"/>
                <a:ea typeface="Times New Roman"/>
              </a:rPr>
              <a:t>Найвідоміші цукерки – це 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праліне.</a:t>
            </a:r>
            <a:r>
              <a:rPr lang="uk-UA" sz="1800" b="1" i="1" dirty="0">
                <a:latin typeface="Times New Roman"/>
                <a:ea typeface="Times New Roman"/>
              </a:rPr>
              <a:t> Вони були винайдені в 1663 році. Повар приготував їх спеціально для французького посла в Німеччині. І праліне до сьогодні б’ють рекорди з продажу в Німеччині та Швейцарії.</a:t>
            </a:r>
            <a:endParaRPr lang="ru-RU" sz="1800" b="1" i="1" dirty="0">
              <a:latin typeface="Times New Roman"/>
              <a:ea typeface="Times New Roman"/>
            </a:endParaRPr>
          </a:p>
          <a:p>
            <a:endParaRPr lang="ru-RU" sz="18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Картинки по запросу пралине фото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3867150" cy="25804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артинки по запросу пралине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692" y="3861048"/>
            <a:ext cx="3816424" cy="2448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63830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772816"/>
            <a:ext cx="386715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uk-UA" sz="1800" b="1" i="1" dirty="0">
                <a:latin typeface="Times New Roman"/>
                <a:ea typeface="Times New Roman"/>
              </a:rPr>
              <a:t>Компанія 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«Майстер </a:t>
            </a:r>
            <a:r>
              <a:rPr lang="uk-UA" sz="1800" b="1" i="1" dirty="0" err="1">
                <a:solidFill>
                  <a:srgbClr val="990000"/>
                </a:solidFill>
                <a:latin typeface="Times New Roman"/>
                <a:ea typeface="Times New Roman"/>
              </a:rPr>
              <a:t>Фуд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»</a:t>
            </a:r>
            <a:r>
              <a:rPr lang="uk-UA" sz="1800" b="1" i="1" dirty="0">
                <a:latin typeface="Times New Roman"/>
                <a:ea typeface="Times New Roman"/>
              </a:rPr>
              <a:t> виготовила найбільшу коробку цукерок для всесвітнього кулінарного шоу. В коробку шириною 1,5 і довжиною 2,5 метри ввійшло 800 кг шоколадних цукерок!</a:t>
            </a:r>
            <a:endParaRPr lang="ru-RU" sz="1800" b="1" i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Похожее изображение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62" y="1556792"/>
            <a:ext cx="3485902" cy="4608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634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364521" y="1178503"/>
            <a:ext cx="4231382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uk-UA" sz="1800" b="1" i="1" dirty="0" err="1">
                <a:latin typeface="Times New Roman"/>
                <a:ea typeface="Times New Roman"/>
              </a:rPr>
              <a:t>Найнезвичніші</a:t>
            </a:r>
            <a:r>
              <a:rPr lang="uk-UA" sz="1800" b="1" i="1" dirty="0">
                <a:latin typeface="Times New Roman"/>
                <a:ea typeface="Times New Roman"/>
              </a:rPr>
              <a:t> цукерки в світі -  це 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фінські цукерки. </a:t>
            </a:r>
            <a:r>
              <a:rPr lang="uk-UA" sz="1800" b="1" i="1" dirty="0" err="1">
                <a:latin typeface="Times New Roman"/>
                <a:ea typeface="Times New Roman"/>
              </a:rPr>
              <a:t>Фінни</a:t>
            </a:r>
            <a:r>
              <a:rPr lang="uk-UA" sz="1800" b="1" i="1" dirty="0">
                <a:latin typeface="Times New Roman"/>
                <a:ea typeface="Times New Roman"/>
              </a:rPr>
              <a:t> роблять їх кислими (без солодкого присмаку), соленими (до пива) і навіть зі смаком, схожим на нафту. </a:t>
            </a:r>
            <a:endParaRPr lang="ru-RU" sz="1800" b="1" i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0" name="Рисунок 9" descr="Картинки по запросу фінські цукерки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70960"/>
            <a:ext cx="4206834" cy="24704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Картинки по запросу картинка фінські шоколадні цукер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58" y="1556792"/>
            <a:ext cx="3567963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8" name="Picture 4" descr="Картинки по запросу картинка фінські шоколадні цукер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591" y="3429000"/>
            <a:ext cx="3549129" cy="28854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3759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96944" cy="4351338"/>
          </a:xfrm>
        </p:spPr>
        <p:txBody>
          <a:bodyPr/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800" b="1" i="1" dirty="0" smtClean="0">
                <a:latin typeface="Times New Roman"/>
                <a:ea typeface="Times New Roman"/>
              </a:rPr>
              <a:t>Люди</a:t>
            </a:r>
            <a:r>
              <a:rPr lang="ru-RU" sz="1800" b="1" i="1" dirty="0">
                <a:latin typeface="Times New Roman"/>
                <a:ea typeface="Times New Roman"/>
              </a:rPr>
              <a:t>, </a:t>
            </a:r>
            <a:r>
              <a:rPr lang="ru-RU" sz="1800" b="1" i="1" dirty="0" err="1">
                <a:latin typeface="Times New Roman"/>
                <a:ea typeface="Times New Roman"/>
              </a:rPr>
              <a:t>що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знаходяться</a:t>
            </a:r>
            <a:r>
              <a:rPr lang="ru-RU" sz="1800" b="1" i="1" dirty="0">
                <a:latin typeface="Times New Roman"/>
                <a:ea typeface="Times New Roman"/>
              </a:rPr>
              <a:t> в </a:t>
            </a:r>
            <a:r>
              <a:rPr lang="ru-RU" sz="1800" b="1" i="1" dirty="0" err="1">
                <a:latin typeface="Times New Roman"/>
                <a:ea typeface="Times New Roman"/>
              </a:rPr>
              <a:t>стані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стресу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споживають</a:t>
            </a:r>
            <a:r>
              <a:rPr lang="ru-RU" sz="1800" b="1" i="1" dirty="0">
                <a:latin typeface="Times New Roman"/>
                <a:ea typeface="Times New Roman"/>
              </a:rPr>
              <a:t> на 55% </a:t>
            </a:r>
            <a:r>
              <a:rPr lang="ru-RU" sz="1800" b="1" i="1" dirty="0" err="1">
                <a:latin typeface="Times New Roman"/>
                <a:ea typeface="Times New Roman"/>
              </a:rPr>
              <a:t>більше</a:t>
            </a:r>
            <a:r>
              <a:rPr lang="ru-RU" sz="1800" b="1" i="1" dirty="0">
                <a:latin typeface="Times New Roman"/>
                <a:ea typeface="Times New Roman"/>
              </a:rPr>
              <a:t> шоколаду, </a:t>
            </a:r>
            <a:r>
              <a:rPr lang="ru-RU" sz="1800" b="1" i="1" dirty="0" err="1">
                <a:latin typeface="Times New Roman"/>
                <a:ea typeface="Times New Roman"/>
              </a:rPr>
              <a:t>ніж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їх</a:t>
            </a:r>
            <a:r>
              <a:rPr lang="ru-RU" sz="1800" b="1" i="1" dirty="0">
                <a:latin typeface="Times New Roman"/>
                <a:ea typeface="Times New Roman"/>
              </a:rPr>
              <a:t> не </a:t>
            </a:r>
            <a:r>
              <a:rPr lang="ru-RU" sz="1800" b="1" i="1" dirty="0" err="1">
                <a:latin typeface="Times New Roman"/>
                <a:ea typeface="Times New Roman"/>
              </a:rPr>
              <a:t>депресивні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 smtClean="0">
                <a:latin typeface="Times New Roman"/>
                <a:ea typeface="Times New Roman"/>
              </a:rPr>
              <a:t>знайомі</a:t>
            </a:r>
            <a:r>
              <a:rPr lang="ru-RU" sz="1800" b="1" i="1" dirty="0" smtClean="0">
                <a:latin typeface="Times New Roman"/>
                <a:ea typeface="Times New Roman"/>
              </a:rPr>
              <a:t>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uk-UA" sz="1800" b="1" i="1" dirty="0" smtClean="0">
                <a:latin typeface="Times New Roman"/>
                <a:ea typeface="Times New Roman"/>
              </a:rPr>
              <a:t>За </a:t>
            </a:r>
            <a:r>
              <a:rPr lang="uk-UA" sz="1800" b="1" i="1" dirty="0">
                <a:latin typeface="Times New Roman"/>
                <a:ea typeface="Times New Roman"/>
              </a:rPr>
              <a:t>допомогою 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шоколадної терапії </a:t>
            </a:r>
            <a:r>
              <a:rPr lang="uk-UA" sz="1800" b="1" i="1" dirty="0">
                <a:latin typeface="Times New Roman"/>
                <a:ea typeface="Times New Roman"/>
              </a:rPr>
              <a:t>підвищують імунітет у тих, хто страждає синдромом хронічної втоми. А для поліпшення тонусу шкіри в </a:t>
            </a:r>
            <a:r>
              <a:rPr lang="uk-UA" sz="1800" b="1" i="1" dirty="0" err="1">
                <a:latin typeface="Times New Roman"/>
                <a:ea typeface="Times New Roman"/>
              </a:rPr>
              <a:t>спа</a:t>
            </a:r>
            <a:r>
              <a:rPr lang="uk-UA" sz="1800" b="1" i="1" dirty="0">
                <a:latin typeface="Times New Roman"/>
                <a:ea typeface="Times New Roman"/>
              </a:rPr>
              <a:t>-салонах застосовують шоколадні </a:t>
            </a:r>
            <a:r>
              <a:rPr lang="uk-UA" sz="1800" b="1" i="1" dirty="0" smtClean="0">
                <a:latin typeface="Times New Roman"/>
                <a:ea typeface="Times New Roman"/>
              </a:rPr>
              <a:t>обгортання.</a:t>
            </a:r>
            <a:endParaRPr lang="ru-RU" sz="1800" b="1" i="1" dirty="0" smtClean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uk-UA" sz="1800" b="1" i="1" dirty="0" smtClean="0">
              <a:latin typeface="Times New Roman"/>
              <a:ea typeface="Times New Roman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uk-UA" sz="1800" b="1" i="1" dirty="0" smtClean="0">
                <a:latin typeface="Times New Roman"/>
                <a:ea typeface="Times New Roman"/>
              </a:rPr>
              <a:t>У </a:t>
            </a:r>
            <a:r>
              <a:rPr lang="uk-UA" sz="1800" b="1" i="1" dirty="0">
                <a:latin typeface="Times New Roman"/>
                <a:ea typeface="Times New Roman"/>
              </a:rPr>
              <a:t>какао-бобах міститься магній, який </a:t>
            </a:r>
            <a:r>
              <a:rPr lang="uk-UA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покращує пам'ять, допомагає боротися з стресами, підвищує імунітет</a:t>
            </a:r>
            <a:r>
              <a:rPr lang="uk-UA" sz="1800" b="1" i="1" dirty="0">
                <a:latin typeface="Times New Roman"/>
                <a:ea typeface="Times New Roman"/>
              </a:rPr>
              <a:t>.</a:t>
            </a:r>
            <a:endParaRPr lang="ru-RU" sz="1800" b="1" i="1" dirty="0">
              <a:latin typeface="Times New Roman"/>
              <a:ea typeface="Times New Roman"/>
            </a:endParaRPr>
          </a:p>
          <a:p>
            <a:endParaRPr lang="ru-RU" sz="18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Картинки по запросу шоколадна терапія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12976"/>
            <a:ext cx="1800200" cy="9361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Картинки по запросу шоколад підвищує настрій фото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340"/>
            <a:ext cx="1691680" cy="1195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Картинки по запросу шоколад хороший настрій фот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85184"/>
            <a:ext cx="1564640" cy="1552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381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4351338"/>
          </a:xfrm>
        </p:spPr>
        <p:txBody>
          <a:bodyPr/>
          <a:lstStyle/>
          <a:p>
            <a:pPr algn="ctr">
              <a:lnSpc>
                <a:spcPct val="150000"/>
              </a:lnSpc>
              <a:spcAft>
                <a:spcPts val="480"/>
              </a:spcAft>
              <a:buFont typeface="Wingdings" panose="05000000000000000000" pitchFamily="2" charset="2"/>
              <a:buChar char="Ø"/>
            </a:pPr>
            <a:r>
              <a:rPr lang="ru-RU" sz="1800" b="1" i="1" dirty="0">
                <a:latin typeface="Times New Roman"/>
                <a:ea typeface="Times New Roman"/>
              </a:rPr>
              <a:t>Чим </a:t>
            </a:r>
            <a:r>
              <a:rPr lang="ru-RU" sz="1800" b="1" i="1" dirty="0" err="1">
                <a:latin typeface="Times New Roman"/>
                <a:ea typeface="Times New Roman"/>
              </a:rPr>
              <a:t>темніший</a:t>
            </a:r>
            <a:r>
              <a:rPr lang="ru-RU" sz="1800" b="1" i="1" dirty="0">
                <a:latin typeface="Times New Roman"/>
                <a:ea typeface="Times New Roman"/>
              </a:rPr>
              <a:t> шоколад, </a:t>
            </a:r>
            <a:r>
              <a:rPr lang="ru-RU" sz="1800" b="1" i="1" dirty="0" err="1">
                <a:latin typeface="Times New Roman"/>
                <a:ea typeface="Times New Roman"/>
              </a:rPr>
              <a:t>тим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більше</a:t>
            </a:r>
            <a:r>
              <a:rPr lang="ru-RU" sz="1800" b="1" i="1" dirty="0">
                <a:latin typeface="Times New Roman"/>
                <a:ea typeface="Times New Roman"/>
              </a:rPr>
              <a:t> у </a:t>
            </a:r>
            <a:r>
              <a:rPr lang="ru-RU" sz="1800" b="1" i="1" dirty="0" err="1">
                <a:latin typeface="Times New Roman"/>
                <a:ea typeface="Times New Roman"/>
              </a:rPr>
              <a:t>ньому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Times New Roman"/>
              </a:rPr>
              <a:t>флавонідів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Times New Roman"/>
              </a:rPr>
              <a:t>.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Флавоніди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відомі</a:t>
            </a:r>
            <a:r>
              <a:rPr lang="ru-RU" sz="1800" b="1" i="1" dirty="0">
                <a:latin typeface="Times New Roman"/>
                <a:ea typeface="Times New Roman"/>
              </a:rPr>
              <a:t> як </a:t>
            </a:r>
            <a:r>
              <a:rPr lang="ru-RU" sz="1800" b="1" i="1" dirty="0" err="1">
                <a:latin typeface="Times New Roman"/>
                <a:ea typeface="Times New Roman"/>
              </a:rPr>
              <a:t>хороші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антиоксиданти</a:t>
            </a:r>
            <a:r>
              <a:rPr lang="ru-RU" sz="1800" b="1" i="1" dirty="0">
                <a:latin typeface="Times New Roman"/>
                <a:ea typeface="Times New Roman"/>
              </a:rPr>
              <a:t>, </a:t>
            </a:r>
            <a:r>
              <a:rPr lang="ru-RU" sz="1800" b="1" i="1" dirty="0" err="1">
                <a:latin typeface="Times New Roman"/>
                <a:ea typeface="Times New Roman"/>
              </a:rPr>
              <a:t>які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допомагають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боротися</a:t>
            </a:r>
            <a:r>
              <a:rPr lang="ru-RU" sz="1800" b="1" i="1" dirty="0">
                <a:latin typeface="Times New Roman"/>
                <a:ea typeface="Times New Roman"/>
              </a:rPr>
              <a:t> з </a:t>
            </a:r>
            <a:r>
              <a:rPr lang="ru-RU" sz="1800" b="1" i="1" dirty="0" err="1" smtClean="0">
                <a:latin typeface="Times New Roman"/>
                <a:ea typeface="Times New Roman"/>
              </a:rPr>
              <a:t>старінням</a:t>
            </a:r>
            <a:r>
              <a:rPr lang="ru-RU" sz="1800" b="1" i="1" dirty="0" smtClean="0">
                <a:latin typeface="Times New Roman"/>
                <a:ea typeface="Times New Roman"/>
              </a:rPr>
              <a:t>.</a:t>
            </a:r>
          </a:p>
          <a:p>
            <a:pPr algn="ctr">
              <a:lnSpc>
                <a:spcPct val="150000"/>
              </a:lnSpc>
              <a:spcAft>
                <a:spcPts val="480"/>
              </a:spcAft>
              <a:buFont typeface="Wingdings" panose="05000000000000000000" pitchFamily="2" charset="2"/>
              <a:buChar char="Ø"/>
            </a:pPr>
            <a:r>
              <a:rPr lang="ru-RU" sz="1800" b="1" i="1" dirty="0" err="1" smtClean="0">
                <a:latin typeface="Times New Roman"/>
                <a:ea typeface="Times New Roman"/>
              </a:rPr>
              <a:t>Дослідники</a:t>
            </a:r>
            <a:r>
              <a:rPr lang="ru-RU" sz="1800" b="1" i="1" dirty="0" smtClean="0">
                <a:latin typeface="Times New Roman"/>
                <a:ea typeface="Times New Roman"/>
              </a:rPr>
              <a:t> </a:t>
            </a:r>
            <a:r>
              <a:rPr lang="ru-RU" sz="1800" b="1" i="1" dirty="0">
                <a:latin typeface="Times New Roman"/>
                <a:ea typeface="Times New Roman"/>
              </a:rPr>
              <a:t>з Гарварду </a:t>
            </a:r>
            <a:r>
              <a:rPr lang="ru-RU" sz="1800" b="1" i="1" dirty="0" err="1">
                <a:latin typeface="Times New Roman"/>
                <a:ea typeface="Times New Roman"/>
              </a:rPr>
              <a:t>доводять</a:t>
            </a:r>
            <a:r>
              <a:rPr lang="ru-RU" sz="1800" b="1" i="1" dirty="0">
                <a:latin typeface="Times New Roman"/>
                <a:ea typeface="Times New Roman"/>
              </a:rPr>
              <a:t>, </a:t>
            </a:r>
            <a:r>
              <a:rPr lang="ru-RU" sz="1800" b="1" i="1" dirty="0" err="1">
                <a:latin typeface="Times New Roman"/>
                <a:ea typeface="Times New Roman"/>
              </a:rPr>
              <a:t>що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лише</a:t>
            </a:r>
            <a:r>
              <a:rPr lang="ru-RU" sz="1800" b="1" i="1" dirty="0">
                <a:latin typeface="Times New Roman"/>
                <a:ea typeface="Times New Roman"/>
              </a:rPr>
              <a:t> 25 г шоколаду три рази на </a:t>
            </a:r>
            <a:r>
              <a:rPr lang="ru-RU" sz="1800" b="1" i="1" dirty="0" err="1">
                <a:latin typeface="Times New Roman"/>
                <a:ea typeface="Times New Roman"/>
              </a:rPr>
              <a:t>місяць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продовжують</a:t>
            </a:r>
            <a:r>
              <a:rPr lang="ru-RU" sz="1800" b="1" i="1" dirty="0">
                <a:latin typeface="Times New Roman"/>
                <a:ea typeface="Times New Roman"/>
              </a:rPr>
              <a:t>  </a:t>
            </a:r>
            <a:r>
              <a:rPr lang="ru-RU" sz="1800" b="1" i="1" dirty="0" err="1">
                <a:latin typeface="Times New Roman"/>
                <a:ea typeface="Times New Roman"/>
              </a:rPr>
              <a:t>життя</a:t>
            </a:r>
            <a:r>
              <a:rPr lang="ru-RU" sz="1800" b="1" i="1" dirty="0">
                <a:latin typeface="Times New Roman"/>
                <a:ea typeface="Times New Roman"/>
              </a:rPr>
              <a:t> </a:t>
            </a:r>
            <a:r>
              <a:rPr lang="ru-RU" sz="1800" b="1" i="1" dirty="0" err="1">
                <a:latin typeface="Times New Roman"/>
                <a:ea typeface="Times New Roman"/>
              </a:rPr>
              <a:t>майже</a:t>
            </a:r>
            <a:r>
              <a:rPr lang="ru-RU" sz="1800" b="1" i="1" dirty="0">
                <a:latin typeface="Times New Roman"/>
                <a:ea typeface="Times New Roman"/>
              </a:rPr>
              <a:t> на </a:t>
            </a:r>
            <a:r>
              <a:rPr lang="ru-RU" sz="1800" b="1" i="1" dirty="0" err="1">
                <a:latin typeface="Times New Roman"/>
                <a:ea typeface="Times New Roman"/>
              </a:rPr>
              <a:t>рік</a:t>
            </a:r>
            <a:r>
              <a:rPr lang="ru-RU" sz="1800" b="1" i="1" dirty="0">
                <a:latin typeface="Times New Roman"/>
                <a:ea typeface="Times New Roman"/>
              </a:rPr>
              <a:t>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800" b="1" i="1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800" b="1" i="1" dirty="0" smtClean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Шоколад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вважається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відмінним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джерелом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енергії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 для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організму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. Тільки подумайте: невеликий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шматочок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шоколаду (1х1 см)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дає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стільки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енергії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скільки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потрібно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для того,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щоб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пройти 50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метрів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Щоб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пройти 1,5 км буде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потрібно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з’їсти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30 таких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шматочків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, а для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кругосвітньої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подорожі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– 875 000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шматочків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.</a:t>
            </a:r>
            <a:endParaRPr lang="ru-RU" sz="1800" b="1" i="1" dirty="0">
              <a:latin typeface="Calibri"/>
              <a:ea typeface="Calibri"/>
              <a:cs typeface="Times New Roman"/>
            </a:endParaRPr>
          </a:p>
          <a:p>
            <a:endParaRPr lang="ru-RU" sz="18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IaBq6XE2nm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260" y="2724964"/>
            <a:ext cx="1656184" cy="1007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FPLu75L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657" y="1341"/>
            <a:ext cx="2376265" cy="1426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risovanie_shokoladom_na_prazdnik_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47126"/>
            <a:ext cx="1728193" cy="1016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176986_image_large_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307" y="5445224"/>
            <a:ext cx="1739636" cy="1185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886700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Найменше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калорій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у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гіркому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темному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шоколаді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Темний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шоколад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знижує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кров’яний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тиск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. Для позитивного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ефекту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достатньо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всього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2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цукерок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з темного шоколаду на день.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Дослідження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показують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що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latin typeface="Times New Roman"/>
                <a:ea typeface="Calibri"/>
                <a:cs typeface="Times New Roman"/>
              </a:rPr>
              <a:t>темний</a:t>
            </a:r>
            <a:r>
              <a:rPr lang="ru-RU" sz="1800" b="1" i="1" dirty="0">
                <a:latin typeface="Times New Roman"/>
                <a:ea typeface="Calibri"/>
                <a:cs typeface="Times New Roman"/>
              </a:rPr>
              <a:t> шоколад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покращує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пам'ять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гостроту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уваги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швидкість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реакції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і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вміння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вирішувати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проблеми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, за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рахунок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збільшення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припливу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крові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 до </a:t>
            </a:r>
            <a:r>
              <a:rPr lang="ru-RU" sz="1800" b="1" i="1" dirty="0" err="1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мозку</a:t>
            </a:r>
            <a:r>
              <a:rPr lang="ru-RU" sz="1800" b="1" i="1" dirty="0">
                <a:solidFill>
                  <a:srgbClr val="99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800" b="1" i="1" dirty="0">
              <a:solidFill>
                <a:srgbClr val="990000"/>
              </a:solidFill>
              <a:latin typeface="Calibri"/>
              <a:ea typeface="Calibri"/>
              <a:cs typeface="Times New Roman"/>
            </a:endParaRPr>
          </a:p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99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800" b="1" i="1" dirty="0">
              <a:solidFill>
                <a:srgbClr val="990000"/>
              </a:solidFill>
              <a:latin typeface="Calibri"/>
              <a:ea typeface="Calibri"/>
              <a:cs typeface="Times New Roman"/>
            </a:endParaRPr>
          </a:p>
          <a:p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Картинки по запросу темный шоколад фото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812" y="16799"/>
            <a:ext cx="1924050" cy="12617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05064"/>
            <a:ext cx="460851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5177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Вірменська кондитерська фабрика Grand Cand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2562225" cy="30384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139952" y="191683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Вірменська кондитерська фабрика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Grand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Candy</a:t>
            </a:r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з нагоди 10-річчя діяльності встановила світовий рекорд, виготовивши найбільшу шоколадну плитку вагою 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4,41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тонни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яка занесена в </a:t>
            </a:r>
            <a:r>
              <a:rPr lang="ru-RU" b="1" i="1" u="sng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Книга рекордів Гіннесса"/>
              </a:rPr>
              <a:t>Книгу </a:t>
            </a:r>
            <a:r>
              <a:rPr lang="ru-RU" b="1" i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Книга рекордів Гіннесса"/>
              </a:rPr>
              <a:t>рекордів</a:t>
            </a:r>
            <a:r>
              <a:rPr lang="ru-RU" b="1" i="1" u="sng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Книга рекордів Гіннесса"/>
              </a:rPr>
              <a:t> </a:t>
            </a:r>
            <a:r>
              <a:rPr lang="ru-RU" b="1" i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Книга рекордів Гіннесса"/>
              </a:rPr>
              <a:t>Гіннесса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Плитка рекордного шоколаду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виготовлялася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протягом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днів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її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довжина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становить 5,6 м, ширина — 2,75 м, а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висота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25 см.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Колишній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аналогічний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рекорд належав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італійським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кондитерам,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які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виготовили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плитку вагою 3,58 тонн</a:t>
            </a:r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="1" i="1" dirty="0">
              <a:solidFill>
                <a:srgbClr val="5A3E3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7701" y="1051419"/>
            <a:ext cx="5716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НАЙБІЛЬША ШОКОЛАДНА ПЛИТКА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70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2420888"/>
            <a:ext cx="49320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Британський виробник шоколаду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Thorntons</a:t>
            </a:r>
            <a:r>
              <a:rPr lang="uk-UA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побив світовий рекорд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uk-UA" b="1" i="1" u="sng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Книга рекордів Гіннесса"/>
              </a:rPr>
              <a:t>Книги рекордів </a:t>
            </a:r>
            <a:r>
              <a:rPr lang="uk-UA" b="1" i="1" u="sng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Книга рекордів Гіннесса"/>
              </a:rPr>
              <a:t>Гіннесса</a:t>
            </a:r>
            <a:r>
              <a:rPr lang="uk-UA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приготувавши найбільшу плитку шоколаду, вагою майже 6 </a:t>
            </a:r>
            <a:r>
              <a:rPr lang="uk-UA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тонн</a:t>
            </a:r>
            <a:r>
              <a:rPr lang="uk-UA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(5 792,5 кг). 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Такого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величезного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шоколадного монстра,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чотири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метри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завширшки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і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чотири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метри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довжину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продемонстрували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 100-річчя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всесвітньо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відомої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компанії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Рекордна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шоколадна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плитка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вийшла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еквівалентом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75 000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звичайних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шоколадок </a:t>
            </a:r>
            <a:r>
              <a:rPr lang="ru-RU" b="1" i="1" dirty="0" err="1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Thorntons</a:t>
            </a:r>
            <a:r>
              <a:rPr lang="ru-RU" b="1" i="1" dirty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="1" i="1" dirty="0">
              <a:solidFill>
                <a:srgbClr val="990000"/>
              </a:solidFill>
            </a:endParaRPr>
          </a:p>
        </p:txBody>
      </p:sp>
      <p:pic>
        <p:nvPicPr>
          <p:cNvPr id="2050" name="Picture 2" descr="Картинки по запросу Британський виробник шоколаду Thorntons побив світовий рекор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384376" cy="2695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2512835" y="1272670"/>
            <a:ext cx="6636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НАЙБІЛЬША ШОКОЛАДНА ПЛИТКА 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5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1268760"/>
            <a:ext cx="37799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результатами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когортного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дослідження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німецького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інституту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дієтології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DlfE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в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Потсдамі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6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грамів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шоколаду в день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імовірно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асоціюються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з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зниженням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ризику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b="1" i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Інсульт"/>
              </a:rPr>
              <a:t>інсульту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та </a:t>
            </a:r>
            <a:r>
              <a:rPr lang="ru-RU" b="1" i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Гострий інфаркт міокарда"/>
              </a:rPr>
              <a:t>інфаркту</a:t>
            </a:r>
            <a:r>
              <a:rPr lang="ru-RU" b="1" i="1" u="sng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Гострий інфаркт міокарда"/>
              </a:rPr>
              <a:t> </a:t>
            </a:r>
            <a:r>
              <a:rPr lang="ru-RU" b="1" i="1" u="sng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Гострий інфаркт міокарда"/>
              </a:rPr>
              <a:t>міокарда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на 39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відсотків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і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зниженням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кров'яного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тиску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середньому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 1 мм ртутного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стовпчика</a:t>
            </a:r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="1" i="1" dirty="0">
              <a:solidFill>
                <a:srgbClr val="5A3E32"/>
              </a:solidFill>
            </a:endParaRPr>
          </a:p>
        </p:txBody>
      </p:sp>
      <p:pic>
        <p:nvPicPr>
          <p:cNvPr id="3074" name="Picture 2" descr="Замок Бабельсбер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76543"/>
            <a:ext cx="3789419" cy="2523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6" name="Picture 4" descr="Картинки по запросу картинка інсуль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09120"/>
            <a:ext cx="3672408" cy="20063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0140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65875" y="228906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1200–1000 роках до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нашої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індіанці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Центральної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Америки пили «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шоколадне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пиво», яке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виготовляли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із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зброджених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i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плодів</a:t>
            </a:r>
            <a:r>
              <a:rPr lang="ru-RU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какао</a:t>
            </a:r>
            <a:r>
              <a:rPr lang="uk-UA" b="1" i="1" dirty="0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="1" i="1" dirty="0">
              <a:solidFill>
                <a:srgbClr val="5A3E32"/>
              </a:solidFill>
            </a:endParaRPr>
          </a:p>
        </p:txBody>
      </p:sp>
      <p:pic>
        <p:nvPicPr>
          <p:cNvPr id="4098" name="Picture 2" descr="Картинки по запросу шоколадное пи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289672" cy="24683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3275856" y="1114426"/>
            <a:ext cx="59900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«ШОКОЛАДНЕ ПИВО» 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4100" name="Picture 4" descr="Картинки по запросу шоколадное пив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9040"/>
            <a:ext cx="3810000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2362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3779838" y="908050"/>
            <a:ext cx="5429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ЄВРОПА І ШОКОЛАД – ІСТОРІЯ ЛЮБОВІ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323850" y="180975"/>
            <a:ext cx="43815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uk-UA" sz="3200" b="1">
                <a:solidFill>
                  <a:schemeClr val="bg1"/>
                </a:solidFill>
              </a:rPr>
              <a:t>ІСТОРІЯ ШОКОЛАДУ</a:t>
            </a:r>
            <a:endParaRPr lang="fr-FR" u="sng">
              <a:solidFill>
                <a:schemeClr val="bg1"/>
              </a:solidFill>
            </a:endParaRPr>
          </a:p>
        </p:txBody>
      </p:sp>
      <p:pic>
        <p:nvPicPr>
          <p:cNvPr id="8196" name="Picture 2" descr="http://xn--90ababmb6akpkce3aipf6g.xn--p1ai/wp-content/uploads/2017/08/Versailles_speakersbanner.jpeg-90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2325"/>
            <a:ext cx="9144000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Прямоугольник 1"/>
          <p:cNvSpPr>
            <a:spLocks noChangeArrowheads="1"/>
          </p:cNvSpPr>
          <p:nvPr/>
        </p:nvSpPr>
        <p:spPr bwMode="auto">
          <a:xfrm>
            <a:off x="323850" y="1423988"/>
            <a:ext cx="87122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Іспанці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строго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тримали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рецепт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шоколаду в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таємниці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Але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довго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приховувати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дивний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напій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виявилося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неможливим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столітті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 став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відомий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всій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Європи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Англії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стали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з'являтися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звані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Шоколадні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будинки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збиралася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англійська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еліта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Найвідомішим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став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Шоколадний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будинок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Уайта,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відкритий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1893 </a:t>
            </a:r>
            <a:r>
              <a:rPr lang="ru-RU" sz="2000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000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4932040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87174" y="1361925"/>
            <a:ext cx="91425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1F7EE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 ЛИПНЯ</a:t>
            </a:r>
            <a:r>
              <a:rPr lang="ru-RU" sz="3200" b="1" i="1" dirty="0" smtClean="0">
                <a:solidFill>
                  <a:srgbClr val="1F7EE7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— </a:t>
            </a:r>
            <a:r>
              <a:rPr lang="ru-RU" sz="3200" b="1" i="1" u="sng" dirty="0" smtClean="0">
                <a:solidFill>
                  <a:srgbClr val="1F7EE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ВСЕСВІТНІЙ ДЕНЬ ШОКОЛАДУ</a:t>
            </a:r>
            <a:endParaRPr lang="ru-RU" sz="3200" dirty="0">
              <a:solidFill>
                <a:srgbClr val="1F7EE7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474" y="116632"/>
            <a:ext cx="5285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Картинки по запросу всесвітній день шоколад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758" y="2492896"/>
            <a:ext cx="4242048" cy="34531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37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18584"/>
            <a:ext cx="84755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 СВІТІ ІСНУЄ КІЛЬКА ШОКОЛАДНИХ МУЗЕЇВ</a:t>
            </a: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800" dirty="0"/>
          </a:p>
        </p:txBody>
      </p:sp>
      <p:pic>
        <p:nvPicPr>
          <p:cNvPr id="5122" name="Picture 2" descr="Картинки по запросу У світі існує кілька шоколадних музеїв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3426"/>
          <a:stretch/>
        </p:blipFill>
        <p:spPr bwMode="auto">
          <a:xfrm>
            <a:off x="240089" y="1388568"/>
            <a:ext cx="2659802" cy="2208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 rot="21284221">
            <a:off x="461163" y="1713423"/>
            <a:ext cx="1826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В ОДЕСІ</a:t>
            </a:r>
            <a:endParaRPr lang="ru-RU" sz="1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День Музеїв   дата, кращі музеї світу, російські музеї, привітанн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4915"/>
            <a:ext cx="2448272" cy="15504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 rot="21167262">
            <a:off x="3553464" y="3051335"/>
            <a:ext cx="4968552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в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Кельн (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r>
              <a:rPr lang="ru-RU" sz="14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Choco-Story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Празі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Чехія</a:t>
            </a:r>
            <a:r>
              <a:rPr lang="ru-RU" sz="14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Choco-Story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Брюгге (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Бельгія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(</a:t>
            </a:r>
            <a:r>
              <a:rPr lang="en-US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Museu</a:t>
            </a:r>
            <a:r>
              <a:rPr lang="en-US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Xocolata</a:t>
            </a:r>
            <a:r>
              <a:rPr lang="en-US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Барселоні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Іспанія</a:t>
            </a:r>
            <a:r>
              <a:rPr lang="ru-RU" sz="14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(</a:t>
            </a:r>
            <a:r>
              <a:rPr lang="en-US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Musee</a:t>
            </a:r>
            <a:r>
              <a:rPr lang="en-US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Chocolat</a:t>
            </a:r>
            <a:r>
              <a:rPr lang="en-US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Св. Стефан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провінції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Нью-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Брансвік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(Канада</a:t>
            </a:r>
            <a:r>
              <a:rPr lang="ru-RU" sz="14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Шоколадна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фабрика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Phillip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Island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Вікторія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(Канада</a:t>
            </a:r>
            <a:r>
              <a:rPr lang="ru-RU" sz="14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</a:t>
            </a:r>
            <a:r>
              <a:rPr lang="en-US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Wilbur 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Літітц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штату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Пенсільванія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(США</a:t>
            </a:r>
            <a:r>
              <a:rPr lang="ru-RU" sz="14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на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Чеджудо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Південна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Корея</a:t>
            </a:r>
            <a:r>
              <a:rPr lang="ru-RU" sz="14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шоколаду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Nestle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b="1" i="1" dirty="0" err="1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Мехіко</a:t>
            </a:r>
            <a:r>
              <a:rPr lang="ru-RU" sz="1400" b="1" i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(Мексика)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126" name="Picture 6" descr="Картинки по запросу шоколадних музеїв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67" y="4650274"/>
            <a:ext cx="3046995" cy="2031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6" name="TextBox 15"/>
          <p:cNvSpPr txBox="1"/>
          <p:nvPr/>
        </p:nvSpPr>
        <p:spPr>
          <a:xfrm rot="21284221">
            <a:off x="754114" y="4951832"/>
            <a:ext cx="1972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В ЛЬВОВІ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8" name="Picture 8" descr="Картинки по запросу шоколадних музеїв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259" y="4889359"/>
            <a:ext cx="1418741" cy="20348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57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908720"/>
            <a:ext cx="4955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 ВМІСТ ХОЛЕСТЕРИНУ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78599" y="242088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Дослідження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показали,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ніяк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впливає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холестерину.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роблять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какао-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отже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жири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містить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рослинні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i="1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Картинки по запросу картинка холестер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70" y="1811416"/>
            <a:ext cx="3510558" cy="2348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6996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1259573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Велика 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чашка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кави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містити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320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міліграм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кофеїну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натомість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стандартна плитка шоколаду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9-31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міліграм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чорному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шоколаді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i="1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336243"/>
            <a:ext cx="31377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 КОФЕЇН</a:t>
            </a:r>
            <a:endParaRPr lang="ru-RU" sz="36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Картинки по запросу картинка кофеї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3124299" cy="2135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88116"/>
            <a:ext cx="4928497" cy="3640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3188116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9-31 </a:t>
            </a:r>
            <a:r>
              <a:rPr lang="ru-RU" sz="16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міліграм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2984" y="278092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2400" b="1" i="1" dirty="0" err="1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Насправді</a:t>
            </a:r>
            <a:r>
              <a:rPr lang="ru-RU" sz="24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шоколаді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низький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глікемічний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індекс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Але в кожному конкретному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радитись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лікарем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1209000"/>
            <a:ext cx="723057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125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ШОКОЛАД НЕ МОЖНА ВЖИВАТИ ХВОРИМ НА ДІАБЕТ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3328133" cy="25903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3239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947030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125"/>
              </a:spcAft>
            </a:pPr>
            <a:r>
              <a:rPr lang="ru-RU" sz="2400" b="1" i="1" dirty="0" err="1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Науковці</a:t>
            </a:r>
            <a:r>
              <a:rPr lang="ru-RU" sz="24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повністю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спростували</a:t>
            </a:r>
            <a:r>
              <a:rPr lang="ru-RU" sz="24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твердження</a:t>
            </a:r>
            <a:r>
              <a:rPr lang="ru-RU" sz="24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68606" y="1205990"/>
            <a:ext cx="60951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ШОКОЛАД — ПРИЧИНА КАРІЄСУ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ch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041" y="3645024"/>
            <a:ext cx="3456260" cy="2556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98" name="Picture 2" descr="Картинки по запросу картинка ШОКОЛАД — ПРИЧИНА КАРІЄС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55037"/>
            <a:ext cx="3096344" cy="18578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9604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2005735"/>
            <a:ext cx="5076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2000" b="1" i="1" dirty="0" err="1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Науковці</a:t>
            </a:r>
            <a:r>
              <a:rPr lang="ru-RU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США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зясували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невеличкі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порції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шоколаду 5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тиждень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навпаки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сприяють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зниженню</a:t>
            </a:r>
            <a:r>
              <a:rPr lang="ru-RU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ваги.</a:t>
            </a:r>
            <a:endParaRPr lang="ru-RU" sz="2000" b="1" i="1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39481" y="1217928"/>
            <a:ext cx="6904519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ШОКОЛАД — ПРИЧИНА ЗАЙВОЇ ВАГИ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lishniy-v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7676"/>
            <a:ext cx="2981972" cy="1978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7" descr="mnogo-lishnih-kilogramm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7032"/>
            <a:ext cx="3384550" cy="2749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7012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2768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1600" b="1" i="1" dirty="0" err="1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6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щоденно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вживати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45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грамів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темного шоколаду, то за два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тижні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організмі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зменшиться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стресу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довели </a:t>
            </a:r>
            <a:r>
              <a:rPr lang="ru-RU" sz="16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науковці</a:t>
            </a:r>
            <a:r>
              <a:rPr lang="ru-RU" sz="16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i="1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35882" y="1268760"/>
            <a:ext cx="74081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ЧЕРЗ ШОКОЛАД В ОРГАНІЗМІ СТАЄТЬСЯ СТРЕС</a:t>
            </a:r>
            <a:endParaRPr lang="ru-RU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3096698" cy="23225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46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25941"/>
            <a:ext cx="2139935" cy="25500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0698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59161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ЦІКАВІ ФАКТИ ТА МІФИ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91316" y="1746138"/>
            <a:ext cx="51011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b="1" i="1" dirty="0" err="1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найрозповсюдженіший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міф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підтвердити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спростувати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науковці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провели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велику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досліджень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Але до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так і не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виявили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зв’язку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вживанням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шоколаду,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великих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кількостях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появою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прищів</a:t>
            </a:r>
            <a:r>
              <a:rPr lang="ru-RU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i="1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20353" y="1016889"/>
            <a:ext cx="591392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125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ШОКОЛАД – ПРИЧИНА ПРИЩІВ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3" descr="6bea856f1ec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953" y="2149922"/>
            <a:ext cx="3191882" cy="21780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18" name="Picture 2" descr="Картинки по запросу картинка ШОКОЛАД з людино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37112"/>
            <a:ext cx="4367172" cy="1869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8801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116632" y="12879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</a:t>
            </a:r>
            <a:r>
              <a:rPr lang="en-US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7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ЯКОСТІ ШОКОЛАДУ</a:t>
            </a:r>
            <a:endParaRPr lang="ru-RU" sz="2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playback (3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146" end="15959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79912" y="1412776"/>
            <a:ext cx="4896544" cy="3672408"/>
          </a:xfrm>
          <a:prstGeom prst="rect">
            <a:avLst/>
          </a:prstGeom>
        </p:spPr>
      </p:pic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8" y="1772816"/>
            <a:ext cx="320198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76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179388" y="-65088"/>
            <a:ext cx="4772025" cy="101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750"/>
              </a:spcBef>
            </a:pPr>
            <a:r>
              <a:rPr lang="uk-UA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КАКАО – ДЕРЕВО </a:t>
            </a:r>
            <a:endParaRPr lang="ru-RU" sz="400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4427984" y="1443984"/>
            <a:ext cx="4572000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Шоколадне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дерево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дерево какао до 12 м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висотою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дикому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росте на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узбережжі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Мексики, в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Центральній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Південній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Америці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Дає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врожаї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Плід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великий,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ягодоподібний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 формою схожий на лимон, але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поздовжні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борозни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проходять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валики.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Всередині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великого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насіння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до 50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бобів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какао,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розміщеного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декілька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рядів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оточених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м’якіттю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Плід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нагадує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великий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огірок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витягнуту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диню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дозріває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4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місяці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Дозрілі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плоди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досягають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 см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довжини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маси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500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грамів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Високі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врожаї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дерево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дає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починаючи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12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річного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i="1" dirty="0">
                <a:solidFill>
                  <a:srgbClr val="5A3E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dirty="0">
              <a:solidFill>
                <a:srgbClr val="5A3E3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Історія шоколаду (1) — копи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7360" end="49403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8750" y="1432658"/>
            <a:ext cx="4313413" cy="5391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895"/>
            <a:ext cx="4537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ВІКТОРИНА</a:t>
            </a:r>
            <a:r>
              <a:rPr lang="uk-UA" sz="3600" b="1" dirty="0"/>
              <a:t>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6457" y="1355134"/>
            <a:ext cx="8733515" cy="356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125"/>
              </a:spcAft>
              <a:buFont typeface="+mj-lt"/>
              <a:buAutoNum type="arabicPeriod"/>
            </a:pPr>
            <a:r>
              <a:rPr lang="uk-UA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Яку назву має шоколадне дерево</a:t>
            </a:r>
            <a:r>
              <a:rPr lang="uk-UA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(Какао)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Яка </a:t>
            </a:r>
            <a:r>
              <a:rPr lang="uk-UA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вага одного плоду какао</a:t>
            </a:r>
            <a:r>
              <a:rPr lang="uk-UA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sz="2000" b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(400-500 грамів</a:t>
            </a:r>
            <a:r>
              <a:rPr lang="uk-UA" sz="2000" b="1" i="1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Скільки </a:t>
            </a:r>
            <a:r>
              <a:rPr lang="uk-UA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кілограмів </a:t>
            </a:r>
            <a:r>
              <a:rPr lang="uk-UA" sz="2000" b="1" i="1" dirty="0" err="1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зерен</a:t>
            </a:r>
            <a:r>
              <a:rPr lang="uk-UA" sz="2000" b="1" i="1" dirty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какао збирають з одного дерева</a:t>
            </a:r>
            <a:r>
              <a:rPr lang="uk-UA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sz="2000" b="1" i="1" dirty="0" smtClean="0">
                <a:solidFill>
                  <a:srgbClr val="6600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 кг </a:t>
            </a:r>
            <a:r>
              <a:rPr lang="uk-UA" sz="2000" b="1" i="1" dirty="0" err="1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зерен</a:t>
            </a:r>
            <a:r>
              <a:rPr lang="uk-UA" sz="2000" b="1" i="1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рік</a:t>
            </a:r>
            <a:r>
              <a:rPr lang="uk-UA" sz="2000" b="1" i="1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77" y="1704865"/>
            <a:ext cx="1476476" cy="13399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64904"/>
            <a:ext cx="2160240" cy="11481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56590"/>
            <a:ext cx="2304256" cy="17281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19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895"/>
            <a:ext cx="4537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ВІКТОРИНА</a:t>
            </a:r>
            <a:r>
              <a:rPr lang="uk-UA" sz="3600" b="1" dirty="0"/>
              <a:t>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72816"/>
            <a:ext cx="8820472" cy="3290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Який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регіон є батьківщиною шоколаду</a:t>
            </a: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(Центральна та </a:t>
            </a:r>
            <a:r>
              <a:rPr lang="uk-UA" b="1" i="1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Південна </a:t>
            </a:r>
            <a:r>
              <a:rPr lang="uk-UA" b="1" i="1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Америка</a:t>
            </a:r>
            <a:r>
              <a:rPr lang="uk-UA" b="1" i="1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В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якому вигляді споживали шоколад його родоначальники – індійці майя і ацтеки? </a:t>
            </a:r>
            <a:endParaRPr lang="uk-UA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b="1" i="1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b="1" i="1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рідкому і холодному)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 Що </a:t>
            </a:r>
            <a:r>
              <a:rPr lang="uk-UA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перекладі з ацтекського означає «</a:t>
            </a:r>
            <a:r>
              <a:rPr lang="uk-UA" dirty="0" err="1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чокоатель</a:t>
            </a:r>
            <a:r>
              <a:rPr lang="uk-UA" dirty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»? </a:t>
            </a:r>
            <a:endParaRPr lang="uk-UA" dirty="0" smtClean="0">
              <a:solidFill>
                <a:srgbClr val="262A2B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1125"/>
              </a:spcAft>
            </a:pPr>
            <a:r>
              <a:rPr lang="uk-UA" b="1" i="1" dirty="0" smtClean="0">
                <a:solidFill>
                  <a:srgbClr val="262A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(Гіркий напій)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33735"/>
            <a:ext cx="1777040" cy="177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523" y="3394772"/>
            <a:ext cx="2224088" cy="18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Картинки по запросу гіркий напій фот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90184"/>
            <a:ext cx="2160240" cy="1303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86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41"/>
            <a:ext cx="44090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ВІКТОРИНА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196752"/>
            <a:ext cx="8191822" cy="4980211"/>
          </a:xfrm>
        </p:spPr>
        <p:txBody>
          <a:bodyPr/>
          <a:lstStyle/>
          <a:p>
            <a:pPr marL="0" indent="0">
              <a:buNone/>
            </a:pPr>
            <a:endParaRPr lang="uk-U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uk-UA" sz="1800" dirty="0">
                <a:solidFill>
                  <a:srgbClr val="262A2B"/>
                </a:solidFill>
                <a:latin typeface="Times New Roman"/>
                <a:ea typeface="Times New Roman"/>
              </a:rPr>
              <a:t>Як Карл </a:t>
            </a:r>
            <a:r>
              <a:rPr lang="uk-UA" sz="1800" dirty="0" err="1">
                <a:solidFill>
                  <a:srgbClr val="262A2B"/>
                </a:solidFill>
                <a:latin typeface="Times New Roman"/>
                <a:ea typeface="Times New Roman"/>
              </a:rPr>
              <a:t>Лінней</a:t>
            </a:r>
            <a:r>
              <a:rPr lang="uk-UA" sz="1800" dirty="0">
                <a:solidFill>
                  <a:srgbClr val="262A2B"/>
                </a:solidFill>
                <a:latin typeface="Times New Roman"/>
                <a:ea typeface="Times New Roman"/>
              </a:rPr>
              <a:t> називав плоди какао – дерева</a:t>
            </a:r>
            <a:r>
              <a:rPr lang="uk-UA" sz="1800" dirty="0" smtClean="0">
                <a:solidFill>
                  <a:srgbClr val="262A2B"/>
                </a:solidFill>
                <a:latin typeface="Times New Roman"/>
                <a:ea typeface="Times New Roman"/>
              </a:rPr>
              <a:t>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(Їжею богів)                                                             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uk-UA" sz="1800" dirty="0" smtClean="0">
                <a:solidFill>
                  <a:srgbClr val="262A2B"/>
                </a:solidFill>
                <a:latin typeface="Times New Roman"/>
                <a:ea typeface="Times New Roman"/>
              </a:rPr>
              <a:t>Де </a:t>
            </a:r>
            <a:r>
              <a:rPr lang="uk-UA" sz="1800" dirty="0">
                <a:solidFill>
                  <a:srgbClr val="262A2B"/>
                </a:solidFill>
                <a:latin typeface="Times New Roman"/>
                <a:ea typeface="Times New Roman"/>
              </a:rPr>
              <a:t>й коли з’явився плитковий шоколад? </a:t>
            </a:r>
            <a:endParaRPr lang="uk-UA" sz="1800" dirty="0" smtClean="0">
              <a:solidFill>
                <a:srgbClr val="262A2B"/>
              </a:solidFill>
              <a:latin typeface="Times New Roman"/>
              <a:ea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sz="1800" dirty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 </a:t>
            </a:r>
            <a:r>
              <a:rPr lang="uk-UA" sz="1800" b="1" i="1" dirty="0" smtClean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(Гамбург, 1880 р.)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9. </a:t>
            </a:r>
            <a:r>
              <a:rPr lang="uk-UA" sz="1800" dirty="0">
                <a:solidFill>
                  <a:srgbClr val="262A2B"/>
                </a:solidFill>
                <a:latin typeface="Times New Roman"/>
                <a:ea typeface="Times New Roman"/>
              </a:rPr>
              <a:t>Яку назву має найпопулярніший плитковий шоколад</a:t>
            </a:r>
            <a:r>
              <a:rPr lang="uk-UA" sz="1800" dirty="0" smtClean="0">
                <a:solidFill>
                  <a:srgbClr val="262A2B"/>
                </a:solidFill>
                <a:latin typeface="Times New Roman"/>
                <a:ea typeface="Times New Roman"/>
              </a:rPr>
              <a:t>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1800" b="1" i="1" dirty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(</a:t>
            </a:r>
            <a:r>
              <a:rPr lang="uk-UA" sz="1800" b="1" i="1" dirty="0" err="1" smtClean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Тоблерон</a:t>
            </a:r>
            <a:r>
              <a:rPr lang="uk-UA" sz="1800" b="1" i="1" dirty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)</a:t>
            </a:r>
            <a:endParaRPr lang="uk-UA" sz="1800" b="1" i="1" dirty="0" smtClean="0">
              <a:solidFill>
                <a:srgbClr val="262A2B"/>
              </a:solidFill>
              <a:latin typeface="Times New Roman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10. </a:t>
            </a:r>
            <a:r>
              <a:rPr lang="uk-UA" sz="1800" dirty="0">
                <a:solidFill>
                  <a:srgbClr val="262A2B"/>
                </a:solidFill>
                <a:latin typeface="Times New Roman"/>
                <a:ea typeface="Times New Roman"/>
              </a:rPr>
              <a:t>Чи корисно їсти </a:t>
            </a:r>
            <a:r>
              <a:rPr lang="uk-UA" sz="1800" dirty="0" smtClean="0">
                <a:solidFill>
                  <a:srgbClr val="262A2B"/>
                </a:solidFill>
                <a:latin typeface="Times New Roman"/>
                <a:ea typeface="Times New Roman"/>
              </a:rPr>
              <a:t>шоколад?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                            </a:t>
            </a:r>
            <a:r>
              <a:rPr lang="uk-UA" sz="1800" b="1" i="1" dirty="0" smtClean="0">
                <a:solidFill>
                  <a:srgbClr val="262A2B"/>
                </a:solidFill>
                <a:latin typeface="Times New Roman"/>
                <a:cs typeface="Times New Roman" panose="02020603050405020304" pitchFamily="18" charset="0"/>
              </a:rPr>
              <a:t>(Так, але в міру)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Картинки по запросу їжа богів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764704"/>
            <a:ext cx="1693545" cy="1333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Картинки по запросу тоблерон фото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645024"/>
            <a:ext cx="1584830" cy="936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Похожее изображени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869160"/>
            <a:ext cx="1447800" cy="963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Картинки по запросу гамбург фото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808" y="2420888"/>
            <a:ext cx="1524000" cy="101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144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0"/>
            <a:ext cx="849008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</a:t>
            </a:r>
            <a:r>
              <a:rPr lang="uk-UA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107950" y="0"/>
            <a:ext cx="4772025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750"/>
              </a:spcBef>
            </a:pPr>
            <a:r>
              <a:rPr lang="uk-UA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КАКАО – ДЕРЕВО </a:t>
            </a:r>
            <a:endParaRPr lang="ru-RU" sz="400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3" name="Рисунок 5" descr="Cacao-fru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620713"/>
            <a:ext cx="3563938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9"/>
          <p:cNvSpPr>
            <a:spLocks noChangeArrowheads="1"/>
          </p:cNvSpPr>
          <p:nvPr/>
        </p:nvSpPr>
        <p:spPr bwMode="auto">
          <a:xfrm>
            <a:off x="0" y="1504950"/>
            <a:ext cx="5148263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Шоколад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воістину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унікальний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продукт -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смачний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висококалорійний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(близько 550 ккал на 100 г продукту),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здатний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зберігатися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роками без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зміни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властивостей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. </a:t>
            </a:r>
          </a:p>
          <a:p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У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ньому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міститься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50-55%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вуглеводів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, 32-35% жиру, </a:t>
            </a:r>
          </a:p>
          <a:p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5-6%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білків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. А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також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дубильні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речовини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(4-5%), </a:t>
            </a:r>
          </a:p>
          <a:p>
            <a:pPr algn="just"/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стимулятори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-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теобромін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і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кофеїн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(1-1,5%), </a:t>
            </a:r>
          </a:p>
          <a:p>
            <a:pPr algn="just"/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мікроелементи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Na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, K,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Mg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, P,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Fe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і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вітаміни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В1, В2, РР. </a:t>
            </a:r>
          </a:p>
          <a:p>
            <a:pPr algn="just"/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У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ньому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також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присутні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близько 40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летючих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сполук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які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дають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ні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з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чим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не </a:t>
            </a:r>
            <a:r>
              <a:rPr lang="ru-RU" sz="1600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порівнянний</a:t>
            </a:r>
            <a:r>
              <a:rPr lang="ru-RU" sz="1600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запах. </a:t>
            </a:r>
            <a:endParaRPr lang="ru-RU" sz="1600" b="1" dirty="0">
              <a:solidFill>
                <a:srgbClr val="5A3E32"/>
              </a:solidFill>
            </a:endParaRPr>
          </a:p>
        </p:txBody>
      </p:sp>
      <p:sp>
        <p:nvSpPr>
          <p:cNvPr id="10245" name="Прямоугольник 10"/>
          <p:cNvSpPr>
            <a:spLocks noChangeArrowheads="1"/>
          </p:cNvSpPr>
          <p:nvPr/>
        </p:nvSpPr>
        <p:spPr bwMode="auto">
          <a:xfrm>
            <a:off x="2951163" y="4365625"/>
            <a:ext cx="61928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Фізіологи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встановили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,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що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цей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аромат благотворно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діє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на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психіку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: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знімає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роздратування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,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умиротворяє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,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навіть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повертає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душевну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dirty="0" err="1">
                <a:solidFill>
                  <a:srgbClr val="CC0000"/>
                </a:solidFill>
                <a:latin typeface="Times New Roman" panose="02020603050405020304" pitchFamily="18" charset="0"/>
              </a:rPr>
              <a:t>рівновагу</a:t>
            </a:r>
            <a:r>
              <a:rPr lang="ru-RU" sz="1500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. 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Як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перевірити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шоколад "на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корисність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"? 25-30%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змісту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в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плитці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какао-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бобів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свідчить про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досить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низьку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якість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даного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шоколаду, 35-40%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характеризує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шоколад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середньої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якості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, 40-45% </a:t>
            </a:r>
            <a:r>
              <a:rPr lang="ru-RU" sz="1500" b="1" i="1" u="sng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п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рисутній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у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продукті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цілком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хорошому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, ну а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вміст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какао-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бобів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від 45 до 60% говорить сама за себе - перед вами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відмінна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шоколадка, яка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піде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 вам на </a:t>
            </a:r>
            <a:r>
              <a:rPr lang="ru-RU" sz="1500" b="1" i="1" u="sng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користь</a:t>
            </a:r>
            <a:r>
              <a:rPr lang="ru-RU" sz="1500" b="1" i="1" u="sng" dirty="0">
                <a:solidFill>
                  <a:srgbClr val="5A3E32"/>
                </a:solidFill>
                <a:latin typeface="Times New Roman" panose="02020603050405020304" pitchFamily="18" charset="0"/>
              </a:rPr>
              <a:t>.</a:t>
            </a:r>
            <a:r>
              <a:rPr lang="ru-RU" sz="1500" dirty="0">
                <a:latin typeface="Times New Roman" panose="02020603050405020304" pitchFamily="18" charset="0"/>
              </a:rPr>
              <a:t>  </a:t>
            </a:r>
            <a:endParaRPr lang="ru-RU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0" y="0"/>
            <a:ext cx="4572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uk-UA" sz="2200" b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ТЕХНОЛОГІЯ ВИГОТОВЛЕННЯ ШОКОЛАДУ</a:t>
            </a:r>
            <a:endParaRPr lang="ru-RU" sz="220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7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332288"/>
            <a:ext cx="32797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Прямоугольник 2"/>
          <p:cNvSpPr>
            <a:spLocks noChangeArrowheads="1"/>
          </p:cNvSpPr>
          <p:nvPr/>
        </p:nvSpPr>
        <p:spPr bwMode="auto">
          <a:xfrm>
            <a:off x="82549" y="1300163"/>
            <a:ext cx="897890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Основною 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сировиною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 для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виробництва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шоколаду і какао-порошку є какао-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боби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 -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насіння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 какао -дерева,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що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росте </a:t>
            </a:r>
            <a:r>
              <a:rPr lang="uk-UA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 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у 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тропічних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 районах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земної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5A3E32"/>
                </a:solidFill>
                <a:latin typeface="Times New Roman" panose="02020603050405020304" pitchFamily="18" charset="0"/>
              </a:rPr>
              <a:t>кулі</a:t>
            </a:r>
            <a:r>
              <a:rPr lang="ru-RU" b="1" dirty="0">
                <a:solidFill>
                  <a:srgbClr val="5A3E32"/>
                </a:solidFill>
                <a:latin typeface="Times New Roman" panose="02020603050405020304" pitchFamily="18" charset="0"/>
              </a:rPr>
              <a:t>. </a:t>
            </a:r>
            <a:endParaRPr lang="ru-RU" b="1" dirty="0">
              <a:solidFill>
                <a:srgbClr val="5A3E32"/>
              </a:solidFill>
            </a:endParaRPr>
          </a:p>
        </p:txBody>
      </p:sp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250825" y="2138363"/>
            <a:ext cx="4343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походженням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какао-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поділяють</a:t>
            </a:r>
            <a:endParaRPr lang="ru-RU" b="1" i="1" dirty="0">
              <a:solidFill>
                <a:srgbClr val="1919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три 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rgbClr val="1919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0950" y="2601913"/>
            <a:ext cx="2141538" cy="1365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lang="ru-RU" u="sng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Амереканські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lang="ru-RU" u="sng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Африканські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2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  <a:defRPr/>
            </a:pPr>
            <a:r>
              <a:rPr lang="ru-RU" u="sng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Азіацькі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71" name="Прямоугольник 6"/>
          <p:cNvSpPr>
            <a:spLocks noChangeArrowheads="1"/>
          </p:cNvSpPr>
          <p:nvPr/>
        </p:nvSpPr>
        <p:spPr bwMode="auto">
          <a:xfrm>
            <a:off x="4392613" y="2138363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 </a:t>
            </a:r>
            <a:r>
              <a:rPr lang="ru-RU" b="1" i="1" u="sng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якістю</a:t>
            </a:r>
            <a:r>
              <a:rPr lang="en-US" b="1" i="1" u="sng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какао-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боби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поділяють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дві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b="1" i="1" dirty="0">
                <a:solidFill>
                  <a:srgbClr val="1919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solidFill>
                <a:srgbClr val="1919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2" name="Прямоугольник 7"/>
          <p:cNvSpPr>
            <a:spLocks noChangeArrowheads="1"/>
          </p:cNvSpPr>
          <p:nvPr/>
        </p:nvSpPr>
        <p:spPr bwMode="auto">
          <a:xfrm>
            <a:off x="5522913" y="2935288"/>
            <a:ext cx="28051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Благородні</a:t>
            </a:r>
            <a:r>
              <a:rPr lang="ru-RU" dirty="0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сортові</a:t>
            </a:r>
            <a:r>
              <a:rPr lang="ru-RU" dirty="0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Споживчі</a:t>
            </a:r>
            <a:r>
              <a:rPr lang="ru-RU" dirty="0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ординарні</a:t>
            </a:r>
            <a:r>
              <a:rPr lang="ru-RU" dirty="0">
                <a:solidFill>
                  <a:srgbClr val="19194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 </a:t>
            </a:r>
          </a:p>
        </p:txBody>
      </p:sp>
      <p:pic>
        <p:nvPicPr>
          <p:cNvPr id="11273" name="Picture 4" descr="cacao_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7163"/>
            <a:ext cx="4476750" cy="289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</TotalTime>
  <Words>2869</Words>
  <Application>Microsoft Office PowerPoint</Application>
  <PresentationFormat>Экран (4:3)</PresentationFormat>
  <Paragraphs>302</Paragraphs>
  <Slides>73</Slides>
  <Notes>5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Modèle par défaut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КРАЇНИ-ВИРОБНИКИ ШОКОЛАДУ</vt:lpstr>
      <vt:lpstr>КРАЇНИ-ВИРОБНИКИ ШОКОЛАДУ</vt:lpstr>
      <vt:lpstr>КРАЇНИ-ВИРОБНИКИ ШОКОЛАДУ</vt:lpstr>
      <vt:lpstr>КРАЇНИ-ВИРОБНИКИ ШОКОЛАДУ      </vt:lpstr>
      <vt:lpstr>КРАЇНИ-ВИРОБНИКИ ШОКОЛАДУ      </vt:lpstr>
      <vt:lpstr>КРАЇНИ-ВИРОБНИКИ ШОКОЛАДУ      </vt:lpstr>
      <vt:lpstr>КРАЇНИ-ВИРОБНИКИ ШОКОЛАДУ      </vt:lpstr>
      <vt:lpstr>КРАЇНИ-ВИРОБНИКИ ШОКОЛАДУ      </vt:lpstr>
      <vt:lpstr>КРАЇНИ-ВИРОБНИКИ ШОКОЛАДУ      </vt:lpstr>
      <vt:lpstr>КРАЇНИ-ВИРОБНИКИ ШОКОЛАДУ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Chocolate Sweets</dc:title>
  <dc:creator>www.powerpointstyles.com</dc:creator>
  <dc:description>Image credit to freepixels.com</dc:description>
  <cp:lastModifiedBy>Алина</cp:lastModifiedBy>
  <cp:revision>180</cp:revision>
  <dcterms:created xsi:type="dcterms:W3CDTF">2009-03-23T15:23:24Z</dcterms:created>
  <dcterms:modified xsi:type="dcterms:W3CDTF">2018-03-11T20:02:33Z</dcterms:modified>
</cp:coreProperties>
</file>