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63" r:id="rId2"/>
    <p:sldId id="271" r:id="rId3"/>
    <p:sldId id="346" r:id="rId4"/>
    <p:sldId id="347" r:id="rId5"/>
    <p:sldId id="348" r:id="rId6"/>
    <p:sldId id="273" r:id="rId7"/>
    <p:sldId id="339" r:id="rId8"/>
    <p:sldId id="338" r:id="rId9"/>
    <p:sldId id="337" r:id="rId10"/>
    <p:sldId id="345" r:id="rId11"/>
    <p:sldId id="260" r:id="rId12"/>
    <p:sldId id="300" r:id="rId13"/>
    <p:sldId id="307" r:id="rId14"/>
    <p:sldId id="323" r:id="rId15"/>
    <p:sldId id="31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08D27-801C-49E3-B301-34818294AB47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75C34-3C12-433D-B63E-CD480F08F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3C801-899E-4E61-AC3F-C00685BA0056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16EBB-C890-4539-B123-CC2576F6EA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1F400-BF0A-49D4-930A-AA6127BB8057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F0AE4-88C3-4C8F-BEB3-3EC10A8C4F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EB215-B9DD-4366-9BEC-4912153A7DBA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2106D-06F6-4B02-A44E-CC4C7AB57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7C18C-58D6-47DC-932B-C71464B25A21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CA9C3-89C2-48D9-A76C-2D4866639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82D07-35C9-40EC-93DA-64BEE32E6462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D28A5-C95A-4180-BE29-EA56094F67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FAE47-AD77-4EFD-B721-8DEEBD8599E1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D84EB-A12E-433E-A652-EB3EB3A23D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D7D6B-7D65-4B00-BBDD-4D315FD7EDB8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C7E2E-2D57-43F8-9EE8-F23E1CA99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5CFD1-344B-4DB5-BBC2-E7A89B2A4F97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AC0AE-0FA7-4EF2-8DC6-C1423DEBE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1308C-48BB-4982-854D-700280466A11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521D5-B4F4-4D80-86DD-E46797058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9B018-9655-4963-9445-0FF85E327E7C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D5ADA-8F4F-4CC5-B17E-16C6B7E28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F95FE1-0780-4506-8913-104EB3F0A1BF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B46667-7F88-4A54-8DBE-C847CC502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1" r:id="rId2"/>
    <p:sldLayoutId id="2147483793" r:id="rId3"/>
    <p:sldLayoutId id="2147483790" r:id="rId4"/>
    <p:sldLayoutId id="2147483789" r:id="rId5"/>
    <p:sldLayoutId id="2147483788" r:id="rId6"/>
    <p:sldLayoutId id="2147483787" r:id="rId7"/>
    <p:sldLayoutId id="2147483786" r:id="rId8"/>
    <p:sldLayoutId id="2147483794" r:id="rId9"/>
    <p:sldLayoutId id="2147483785" r:id="rId10"/>
    <p:sldLayoutId id="2147483784" r:id="rId11"/>
  </p:sldLayoutIdLst>
  <p:transition>
    <p:cover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9C007F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9C007F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natural-medicine.ru/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rudit-menu.ru/" TargetMode="External"/><Relationship Id="rId5" Type="http://schemas.openxmlformats.org/officeDocument/2006/relationships/hyperlink" Target="http://images.yandex.ua/yandsearch?text" TargetMode="External"/><Relationship Id="rId4" Type="http://schemas.openxmlformats.org/officeDocument/2006/relationships/hyperlink" Target="http://foretime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1484313"/>
            <a:ext cx="8229600" cy="410527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uk-UA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b="1" smtClean="0">
                <a:solidFill>
                  <a:schemeClr val="accent2"/>
                </a:solidFill>
              </a:rPr>
              <a:t>ЗАГАДКИ ПРО КАРТОПЛЮ</a:t>
            </a:r>
            <a:r>
              <a:rPr lang="uk-UA" smtClean="0"/>
              <a:t> </a:t>
            </a:r>
            <a:br>
              <a:rPr lang="uk-UA" smtClean="0"/>
            </a:br>
            <a:r>
              <a:rPr lang="uk-UA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Проект унів групи КПД -6:</a:t>
            </a:r>
            <a:br>
              <a:rPr lang="uk-UA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Зиков Кирило;</a:t>
            </a:r>
            <a:br>
              <a:rPr lang="uk-UA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Мішина Тетяна;</a:t>
            </a:r>
            <a:br>
              <a:rPr lang="uk-UA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Джумар Юлія.</a:t>
            </a:r>
            <a:r>
              <a:rPr lang="uk-UA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uk-UA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4" name="Прямоугольник 2"/>
          <p:cNvSpPr>
            <a:spLocks noChangeArrowheads="1"/>
          </p:cNvSpPr>
          <p:nvPr/>
        </p:nvSpPr>
        <p:spPr bwMode="auto">
          <a:xfrm>
            <a:off x="4932363" y="1196975"/>
            <a:ext cx="238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Constantia" pitchFamily="18" charset="0"/>
              </a:rPr>
              <a:t> </a:t>
            </a:r>
            <a:endParaRPr lang="ru-RU" sz="2400" b="1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1627" y="997090"/>
            <a:ext cx="59091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Бердянський економіко-гуманітарний коледж</a:t>
            </a:r>
          </a:p>
          <a:p>
            <a:pPr algn="ctr"/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Бердянського державного педагогічного університету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/>
            <a:r>
              <a:rPr lang="en-US" sz="6000" b="1" smtClean="0">
                <a:solidFill>
                  <a:schemeClr val="accent2"/>
                </a:solidFill>
                <a:latin typeface="Comic Sans MS" pitchFamily="66" charset="0"/>
              </a:rPr>
              <a:t>     </a:t>
            </a:r>
            <a:r>
              <a:rPr lang="ru-RU" sz="6000" b="1" smtClean="0">
                <a:solidFill>
                  <a:schemeClr val="accent2"/>
                </a:solidFill>
                <a:latin typeface="Comic Sans MS" pitchFamily="66" charset="0"/>
              </a:rPr>
              <a:t>Це цікаво!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313"/>
            <a:ext cx="8291512" cy="72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smtClean="0">
                <a:latin typeface="Comic Sans MS" pitchFamily="66" charset="0"/>
              </a:rPr>
              <a:t>А по виробництву на душу населення - Білорусія.</a:t>
            </a:r>
          </a:p>
        </p:txBody>
      </p:sp>
      <p:pic>
        <p:nvPicPr>
          <p:cNvPr id="20483" name="Picture 3" descr="C:\Users\ADMIN\Desktop\Бухтіярова\07c9ffa3f5d729b2b81e95c6eafd5a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205038"/>
            <a:ext cx="721518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Пам‘ятник картоплі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285750" y="4743450"/>
            <a:ext cx="8543925" cy="21145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	</a:t>
            </a:r>
            <a:endParaRPr lang="ru-RU" sz="2800" b="1" smtClean="0"/>
          </a:p>
        </p:txBody>
      </p:sp>
      <p:pic>
        <p:nvPicPr>
          <p:cNvPr id="21507" name="Picture 2" descr="C:\Documents and Settings\$okolOff\Мои документы\Мои рисунки\pi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232025"/>
            <a:ext cx="54006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5"/>
          <p:cNvSpPr>
            <a:spLocks noChangeArrowheads="1"/>
          </p:cNvSpPr>
          <p:nvPr/>
        </p:nvSpPr>
        <p:spPr bwMode="auto">
          <a:xfrm>
            <a:off x="250825" y="1071563"/>
            <a:ext cx="8678863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onstantia" pitchFamily="18" charset="0"/>
              </a:rPr>
              <a:t>Встановлений в м. Маріїнськ Кемеровської області</a:t>
            </a:r>
          </a:p>
          <a:p>
            <a:r>
              <a:rPr lang="ru-RU" sz="2400" b="1">
                <a:latin typeface="Constantia" pitchFamily="18" charset="0"/>
              </a:rPr>
              <a:t>  Автором скульптури став художник Юрій Михайлов. </a:t>
            </a:r>
          </a:p>
          <a:p>
            <a:r>
              <a:rPr lang="ru-RU" sz="2400" b="1">
                <a:latin typeface="Constantia" pitchFamily="18" charset="0"/>
              </a:rPr>
              <a:t>Скульптура вирізана з дерева.</a:t>
            </a:r>
          </a:p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5786454"/>
            <a:ext cx="5500726" cy="868346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anchor="ctr"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003300">
                      <a:alpha val="60000"/>
                    </a:srgbClr>
                  </a:glow>
                </a:effectLst>
                <a:latin typeface="+mj-lt"/>
                <a:ea typeface="+mj-ea"/>
                <a:cs typeface="+mj-cs"/>
              </a:rPr>
              <a:t>	</a:t>
            </a:r>
            <a:r>
              <a:rPr lang="uk-UA" sz="6200" dirty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003300">
                      <a:alpha val="60000"/>
                    </a:srgbClr>
                  </a:glow>
                </a:effectLst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1772" y="279400"/>
            <a:ext cx="8215370" cy="868347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>
            <a:prstTxWarp prst="textDeflateBottom">
              <a:avLst>
                <a:gd name="adj" fmla="val 7818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003300">
                      <a:alpha val="60000"/>
                    </a:srgbClr>
                  </a:glow>
                </a:effectLst>
                <a:latin typeface="+mj-lt"/>
                <a:ea typeface="+mj-ea"/>
                <a:cs typeface="+mj-cs"/>
              </a:rPr>
              <a:t>Колір бульб </a:t>
            </a:r>
            <a:endParaRPr lang="uk-UA" sz="5400" dirty="0">
              <a:solidFill>
                <a:schemeClr val="accent4">
                  <a:lumMod val="75000"/>
                </a:schemeClr>
              </a:solidFill>
              <a:effectLst>
                <a:glow rad="101600">
                  <a:srgbClr val="003300">
                    <a:alpha val="60000"/>
                  </a:srgbClr>
                </a:glo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22531" name="Рисунок 5" descr="fc_potatoesInGrou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125538"/>
            <a:ext cx="7200900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3355299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196975"/>
            <a:ext cx="74168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28770" y="279400"/>
            <a:ext cx="7986861" cy="868347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>
            <a:prstTxWarp prst="textDeflateBottom">
              <a:avLst>
                <a:gd name="adj" fmla="val 7818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003300">
                      <a:alpha val="60000"/>
                    </a:srgbClr>
                  </a:glow>
                </a:effectLst>
                <a:latin typeface="+mj-lt"/>
                <a:ea typeface="+mj-ea"/>
                <a:cs typeface="+mj-cs"/>
              </a:rPr>
              <a:t>Картопля на планеті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5786454"/>
            <a:ext cx="8429684" cy="642942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anchor="ctr">
            <a:normAutofit fontScale="700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200" dirty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003300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+mj-lt"/>
                <a:ea typeface="+mj-ea"/>
                <a:cs typeface="+mj-cs"/>
              </a:rPr>
              <a:t>М у з е й  к а р т о п л і  в  П е р у</a:t>
            </a:r>
            <a:r>
              <a:rPr lang="uk-UA" sz="6200" dirty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003300">
                      <a:alpha val="60000"/>
                    </a:srgbClr>
                  </a:glow>
                </a:effectLst>
                <a:latin typeface="+mj-lt"/>
                <a:ea typeface="+mj-ea"/>
                <a:cs typeface="+mj-cs"/>
              </a:rPr>
              <a:t>  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Бухтіярова\103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300909" cy="592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ADMIN\Desktop\Бухтіярова\545117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80"/>
            <a:ext cx="9358346" cy="6286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ADMIN\Desktop\Бухтіярова\77395234_3925073_388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9793" y="188641"/>
            <a:ext cx="9233793" cy="6925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ADMIN\Desktop\Бухтіярова\0210122816.jpg"/>
          <p:cNvPicPr>
            <a:picLocks noChangeAspect="1" noChangeArrowheads="1"/>
          </p:cNvPicPr>
          <p:nvPr/>
        </p:nvPicPr>
        <p:blipFill>
          <a:blip r:embed="rId5" cstate="print"/>
          <a:srcRect l="20937"/>
          <a:stretch>
            <a:fillRect/>
          </a:stretch>
        </p:blipFill>
        <p:spPr bwMode="auto">
          <a:xfrm>
            <a:off x="-33596" y="-19066"/>
            <a:ext cx="9121397" cy="7297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ADMIN\Desktop\Бухтіярова\1303033712_29685_7597-800x6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87325" y="-20638"/>
            <a:ext cx="9545638" cy="7134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2" y="2353224"/>
            <a:ext cx="8643998" cy="4656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684213" y="6316663"/>
            <a:ext cx="2857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nstantia" pitchFamily="18" charset="0"/>
                <a:hlinkClick r:id="rId3"/>
              </a:rPr>
              <a:t>http://natural-medicine.ru</a:t>
            </a:r>
            <a:endParaRPr lang="ru-RU">
              <a:latin typeface="Constantia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-541338" y="1341438"/>
            <a:ext cx="5329238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06798" y="1116038"/>
            <a:ext cx="7795944" cy="19523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   </a:t>
            </a:r>
            <a:r>
              <a:rPr lang="ru-RU" sz="3200" b="1">
                <a:solidFill>
                  <a:schemeClr val="bg1"/>
                </a:solidFill>
                <a:latin typeface="Monotype Corsiva" pitchFamily="66" charset="0"/>
              </a:rPr>
              <a:t>Презентацію створили : </a:t>
            </a:r>
          </a:p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latin typeface="Monotype Corsiva" pitchFamily="66" charset="0"/>
              </a:rPr>
              <a:t>Зиков Кирило, </a:t>
            </a:r>
          </a:p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latin typeface="Monotype Corsiva" pitchFamily="66" charset="0"/>
              </a:rPr>
              <a:t>Мішина Тетяна, </a:t>
            </a:r>
          </a:p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latin typeface="Monotype Corsiva" pitchFamily="66" charset="0"/>
              </a:rPr>
              <a:t>Джумар Юлія.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6410" y="3578299"/>
            <a:ext cx="5300853" cy="37240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b="1" u="sng">
                <a:solidFill>
                  <a:schemeClr val="bg1"/>
                </a:solidFill>
                <a:latin typeface="Monotype Corsiva" pitchFamily="66" charset="0"/>
              </a:rPr>
              <a:t>Ілюстрації, кліпарт:</a:t>
            </a:r>
          </a:p>
          <a:p>
            <a:pPr>
              <a:buFontTx/>
              <a:buChar char="-"/>
              <a:defRPr/>
            </a:pPr>
            <a:r>
              <a:rPr lang="en-US" sz="2400" b="1">
                <a:solidFill>
                  <a:srgbClr val="000000"/>
                </a:solidFill>
                <a:latin typeface="Monotype Corsiva" pitchFamily="66" charset="0"/>
                <a:hlinkClick r:id="rId4"/>
              </a:rPr>
              <a:t>http://foretime.ru</a:t>
            </a:r>
            <a:endParaRPr lang="uk-UA" sz="2400" b="1">
              <a:solidFill>
                <a:srgbClr val="000000"/>
              </a:solidFill>
              <a:latin typeface="Monotype Corsiva" pitchFamily="66" charset="0"/>
            </a:endParaRPr>
          </a:p>
          <a:p>
            <a:pPr>
              <a:buFontTx/>
              <a:buChar char="-"/>
              <a:defRPr/>
            </a:pPr>
            <a:r>
              <a:rPr lang="en-US" sz="2400" b="1">
                <a:solidFill>
                  <a:srgbClr val="000000"/>
                </a:solidFill>
                <a:latin typeface="Monotype Corsiva" pitchFamily="66" charset="0"/>
                <a:hlinkClick r:id="rId5"/>
              </a:rPr>
              <a:t>http://images.yandex.ua/yandsearch?text</a:t>
            </a:r>
            <a:endParaRPr lang="uk-UA" sz="2400" b="1">
              <a:solidFill>
                <a:srgbClr val="000000"/>
              </a:solidFill>
              <a:latin typeface="Monotype Corsiva" pitchFamily="66" charset="0"/>
            </a:endParaRPr>
          </a:p>
          <a:p>
            <a:pPr>
              <a:buFontTx/>
              <a:buChar char="-"/>
              <a:defRPr/>
            </a:pPr>
            <a:r>
              <a:rPr lang="en-US" sz="2400" b="1">
                <a:solidFill>
                  <a:srgbClr val="000000"/>
                </a:solidFill>
                <a:latin typeface="Monotype Corsiva" pitchFamily="66" charset="0"/>
                <a:hlinkClick r:id="rId6"/>
              </a:rPr>
              <a:t>http://erudit-menu.ru/</a:t>
            </a:r>
            <a:endParaRPr lang="ru-RU" sz="2400" b="1">
              <a:solidFill>
                <a:srgbClr val="000000"/>
              </a:solidFill>
              <a:latin typeface="Monotype Corsiva" pitchFamily="66" charset="0"/>
            </a:endParaRPr>
          </a:p>
          <a:p>
            <a:pPr>
              <a:buFontTx/>
              <a:buChar char="-"/>
              <a:defRPr/>
            </a:pPr>
            <a:r>
              <a:rPr lang="en-US" sz="2400" b="1">
                <a:solidFill>
                  <a:srgbClr val="000000"/>
                </a:solidFill>
                <a:latin typeface="Monotype Corsiva" pitchFamily="66" charset="0"/>
                <a:hlinkClick r:id="rId3"/>
              </a:rPr>
              <a:t>http://natural-medicine.ru</a:t>
            </a:r>
            <a:endParaRPr lang="ru-RU" sz="2400" b="1">
              <a:solidFill>
                <a:srgbClr val="000000"/>
              </a:solidFill>
              <a:latin typeface="Monotype Corsiva" pitchFamily="66" charset="0"/>
            </a:endParaRPr>
          </a:p>
          <a:p>
            <a:pPr>
              <a:buFontTx/>
              <a:buChar char="-"/>
              <a:defRPr/>
            </a:pPr>
            <a:endParaRPr lang="ru-RU" sz="2400">
              <a:solidFill>
                <a:srgbClr val="000000"/>
              </a:solidFill>
            </a:endParaRPr>
          </a:p>
          <a:p>
            <a:pPr>
              <a:buFontTx/>
              <a:buChar char="-"/>
              <a:defRPr/>
            </a:pPr>
            <a:endParaRPr lang="ru-RU" sz="24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ChangeArrowheads="1"/>
          </p:cNvSpPr>
          <p:nvPr/>
        </p:nvSpPr>
        <p:spPr bwMode="auto">
          <a:xfrm>
            <a:off x="468313" y="258763"/>
            <a:ext cx="8280400" cy="670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b="1">
                <a:solidFill>
                  <a:srgbClr val="0000FF"/>
                </a:solidFill>
              </a:rPr>
              <a:t>ЗАГАДКИ ПРО КАРТОПЛЮ</a:t>
            </a:r>
            <a:endParaRPr lang="en-US" b="1">
              <a:solidFill>
                <a:srgbClr val="0000FF"/>
              </a:solidFill>
            </a:endParaRPr>
          </a:p>
          <a:p>
            <a:pPr algn="ctr"/>
            <a:endParaRPr lang="ru-RU" b="1">
              <a:solidFill>
                <a:schemeClr val="folHlink"/>
              </a:solidFill>
            </a:endParaRPr>
          </a:p>
          <a:p>
            <a:pPr>
              <a:buFontTx/>
              <a:buChar char="•"/>
            </a:pPr>
            <a:r>
              <a:rPr lang="uk-UA" sz="2000" i="1">
                <a:solidFill>
                  <a:srgbClr val="0000FF"/>
                </a:solidFill>
              </a:rPr>
              <a:t> Під землею птиця кубельце звила і яєць нанесла.</a:t>
            </a:r>
            <a:endParaRPr lang="ru-RU" sz="2000" i="1">
              <a:solidFill>
                <a:srgbClr val="0000FF"/>
              </a:solidFill>
            </a:endParaRPr>
          </a:p>
          <a:p>
            <a:pPr>
              <a:buFontTx/>
              <a:buChar char="•"/>
            </a:pPr>
            <a:r>
              <a:rPr lang="uk-UA" sz="2000" i="1"/>
              <a:t> У землі вона зростає,</a:t>
            </a:r>
            <a:endParaRPr lang="ru-RU" sz="2000" i="1"/>
          </a:p>
          <a:p>
            <a:r>
              <a:rPr lang="en-US" sz="2000" i="1"/>
              <a:t> </a:t>
            </a:r>
            <a:r>
              <a:rPr lang="uk-UA" sz="2000" i="1"/>
              <a:t> І бризнатий колір має</a:t>
            </a:r>
            <a:endParaRPr lang="ru-RU" sz="2000" i="1"/>
          </a:p>
          <a:p>
            <a:r>
              <a:rPr lang="en-US" sz="2000" i="1"/>
              <a:t>  </a:t>
            </a:r>
            <a:r>
              <a:rPr lang="uk-UA" sz="2000" i="1"/>
              <a:t>Ії смажуть і печуть</a:t>
            </a:r>
            <a:endParaRPr lang="ru-RU" sz="2000" i="1"/>
          </a:p>
          <a:p>
            <a:r>
              <a:rPr lang="en-US" sz="2000" i="1"/>
              <a:t> </a:t>
            </a:r>
            <a:r>
              <a:rPr lang="uk-UA" sz="2000" i="1"/>
              <a:t> Її варять і товчуть </a:t>
            </a:r>
            <a:endParaRPr lang="ru-RU" sz="2000" i="1"/>
          </a:p>
          <a:p>
            <a:r>
              <a:rPr lang="en-US" sz="2000" i="1"/>
              <a:t>  </a:t>
            </a:r>
            <a:r>
              <a:rPr lang="uk-UA" sz="2000" i="1"/>
              <a:t>Овоч цей всі люблять дуже </a:t>
            </a:r>
            <a:endParaRPr lang="ru-RU" sz="2000" i="1"/>
          </a:p>
          <a:p>
            <a:r>
              <a:rPr lang="en-US" sz="2000" i="1"/>
              <a:t>   </a:t>
            </a:r>
            <a:r>
              <a:rPr lang="uk-UA" sz="2000" i="1"/>
              <a:t>Як же він зоветься друже</a:t>
            </a:r>
            <a:endParaRPr lang="ru-RU" sz="2000" i="1"/>
          </a:p>
          <a:p>
            <a:pPr>
              <a:buFontTx/>
              <a:buChar char="•"/>
            </a:pPr>
            <a:r>
              <a:rPr lang="uk-UA" sz="2000" i="1"/>
              <a:t> </a:t>
            </a:r>
            <a:r>
              <a:rPr lang="uk-UA" sz="2000" b="1" i="1">
                <a:solidFill>
                  <a:srgbClr val="0000FF"/>
                </a:solidFill>
              </a:rPr>
              <a:t>Навесні кладемо в ямку</a:t>
            </a:r>
            <a:r>
              <a:rPr lang="uk-UA" sz="2000" b="1" i="1"/>
              <a:t>.</a:t>
            </a:r>
            <a:endParaRPr lang="ru-RU" sz="2000" b="1" i="1"/>
          </a:p>
          <a:p>
            <a:r>
              <a:rPr lang="en-US" sz="2000" b="1" i="1">
                <a:solidFill>
                  <a:srgbClr val="0000FF"/>
                </a:solidFill>
              </a:rPr>
              <a:t> </a:t>
            </a:r>
            <a:r>
              <a:rPr lang="uk-UA" sz="2000" b="1" i="1">
                <a:solidFill>
                  <a:srgbClr val="0000FF"/>
                </a:solidFill>
              </a:rPr>
              <a:t> Восени збираємо, </a:t>
            </a:r>
            <a:endParaRPr lang="ru-RU" sz="2000" b="1" i="1">
              <a:solidFill>
                <a:srgbClr val="0000FF"/>
              </a:solidFill>
            </a:endParaRPr>
          </a:p>
          <a:p>
            <a:r>
              <a:rPr lang="uk-UA" sz="2000" b="1" i="1">
                <a:solidFill>
                  <a:srgbClr val="0000FF"/>
                </a:solidFill>
              </a:rPr>
              <a:t> </a:t>
            </a:r>
            <a:r>
              <a:rPr lang="en-US" sz="2000" b="1" i="1">
                <a:solidFill>
                  <a:srgbClr val="0000FF"/>
                </a:solidFill>
              </a:rPr>
              <a:t> </a:t>
            </a:r>
            <a:r>
              <a:rPr lang="uk-UA" sz="2000" b="1" i="1">
                <a:solidFill>
                  <a:srgbClr val="0000FF"/>
                </a:solidFill>
              </a:rPr>
              <a:t>У супи, борщі, солянку,</a:t>
            </a:r>
            <a:endParaRPr lang="ru-RU" sz="2000" b="1" i="1">
              <a:solidFill>
                <a:srgbClr val="0000FF"/>
              </a:solidFill>
            </a:endParaRPr>
          </a:p>
          <a:p>
            <a:r>
              <a:rPr lang="en-US" sz="2000" b="1" i="1">
                <a:solidFill>
                  <a:srgbClr val="0000FF"/>
                </a:solidFill>
              </a:rPr>
              <a:t> </a:t>
            </a:r>
            <a:r>
              <a:rPr lang="uk-UA" sz="2000" b="1" i="1">
                <a:solidFill>
                  <a:srgbClr val="0000FF"/>
                </a:solidFill>
              </a:rPr>
              <a:t> Цілу зиму маємо.</a:t>
            </a:r>
          </a:p>
          <a:p>
            <a:pPr>
              <a:buFontTx/>
              <a:buChar char="•"/>
            </a:pPr>
            <a:r>
              <a:rPr lang="uk-UA" i="1">
                <a:solidFill>
                  <a:srgbClr val="0000FF"/>
                </a:solidFill>
              </a:rPr>
              <a:t> </a:t>
            </a:r>
            <a:r>
              <a:rPr lang="uk-UA" sz="2000" i="1">
                <a:solidFill>
                  <a:srgbClr val="0000FF"/>
                </a:solidFill>
              </a:rPr>
              <a:t>Печуть мене і смажать, і варять</a:t>
            </a:r>
          </a:p>
          <a:p>
            <a:r>
              <a:rPr lang="uk-UA" sz="2000" i="1">
                <a:solidFill>
                  <a:srgbClr val="0000FF"/>
                </a:solidFill>
              </a:rPr>
              <a:t>  Їдять мене і дуже хвалять.</a:t>
            </a:r>
          </a:p>
          <a:p>
            <a:pPr>
              <a:buFontTx/>
              <a:buChar char="•"/>
            </a:pPr>
            <a:r>
              <a:rPr lang="uk-UA" sz="2000" i="1">
                <a:solidFill>
                  <a:srgbClr val="0000FF"/>
                </a:solidFill>
              </a:rPr>
              <a:t> У темниці виростає,</a:t>
            </a:r>
          </a:p>
          <a:p>
            <a:r>
              <a:rPr lang="uk-UA" sz="2000" i="1">
                <a:solidFill>
                  <a:srgbClr val="0000FF"/>
                </a:solidFill>
              </a:rPr>
              <a:t>  А багато оченяток має.</a:t>
            </a:r>
            <a:r>
              <a:rPr lang="uk-UA"/>
              <a:t> </a:t>
            </a:r>
          </a:p>
          <a:p>
            <a:pPr>
              <a:buFontTx/>
              <a:buChar char="•"/>
            </a:pPr>
            <a:r>
              <a:rPr lang="uk-UA" sz="2000" i="1">
                <a:solidFill>
                  <a:srgbClr val="0000FF"/>
                </a:solidFill>
              </a:rPr>
              <a:t> Сидить дівиця круглолиця</a:t>
            </a:r>
          </a:p>
          <a:p>
            <a:r>
              <a:rPr lang="uk-UA" sz="2000" i="1">
                <a:solidFill>
                  <a:srgbClr val="0000FF"/>
                </a:solidFill>
              </a:rPr>
              <a:t>  У темній темниці.</a:t>
            </a:r>
          </a:p>
          <a:p>
            <a:pPr>
              <a:buFontTx/>
              <a:buChar char="•"/>
            </a:pPr>
            <a:r>
              <a:rPr lang="uk-UA" sz="2000" i="1">
                <a:solidFill>
                  <a:srgbClr val="0000FF"/>
                </a:solidFill>
              </a:rPr>
              <a:t> Очі має, а не бачить.</a:t>
            </a:r>
          </a:p>
          <a:p>
            <a:endParaRPr lang="uk-UA" sz="2000" i="1"/>
          </a:p>
          <a:p>
            <a:endParaRPr lang="uk-UA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Бухтіярова\image.xx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7713" y="2278243"/>
            <a:ext cx="2946287" cy="2169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539750" y="709613"/>
            <a:ext cx="5635625" cy="585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/>
            <a:r>
              <a:rPr lang="uk-UA" b="1">
                <a:solidFill>
                  <a:schemeClr val="folHlink"/>
                </a:solidFill>
              </a:rPr>
              <a:t>ЗАГАДКИ ПРО КАРТОПЛЮ</a:t>
            </a:r>
          </a:p>
          <a:p>
            <a:pPr marL="342900" indent="-342900" algn="ctr"/>
            <a:endParaRPr lang="ru-RU" b="1">
              <a:solidFill>
                <a:srgbClr val="0000FF"/>
              </a:solidFill>
            </a:endParaRPr>
          </a:p>
          <a:p>
            <a:pPr marL="342900" indent="-342900">
              <a:buFontTx/>
              <a:buChar char="•"/>
            </a:pPr>
            <a:r>
              <a:rPr lang="uk-UA" i="1">
                <a:solidFill>
                  <a:srgbClr val="0000FF"/>
                </a:solidFill>
              </a:rPr>
              <a:t>Я росла в темній темниці, </a:t>
            </a:r>
            <a:endParaRPr lang="ru-RU" i="1">
              <a:solidFill>
                <a:srgbClr val="0000FF"/>
              </a:solidFill>
            </a:endParaRPr>
          </a:p>
          <a:p>
            <a:pPr marL="342900" indent="-342900"/>
            <a:r>
              <a:rPr lang="uk-UA" i="1">
                <a:solidFill>
                  <a:srgbClr val="0000FF"/>
                </a:solidFill>
              </a:rPr>
              <a:t>     Як зросла  - взяли в світлиці</a:t>
            </a:r>
            <a:endParaRPr lang="ru-RU" i="1">
              <a:solidFill>
                <a:srgbClr val="0000FF"/>
              </a:solidFill>
            </a:endParaRPr>
          </a:p>
          <a:p>
            <a:pPr marL="342900" indent="-342900">
              <a:buFontTx/>
              <a:buChar char="•"/>
            </a:pPr>
            <a:r>
              <a:rPr lang="uk-UA" i="1">
                <a:solidFill>
                  <a:srgbClr val="0000FF"/>
                </a:solidFill>
              </a:rPr>
              <a:t>З мене шкурку всі деруть,</a:t>
            </a:r>
            <a:endParaRPr lang="ru-RU" i="1">
              <a:solidFill>
                <a:srgbClr val="0000FF"/>
              </a:solidFill>
            </a:endParaRPr>
          </a:p>
          <a:p>
            <a:pPr marL="342900" indent="-342900"/>
            <a:r>
              <a:rPr lang="uk-UA" i="1">
                <a:solidFill>
                  <a:srgbClr val="0000FF"/>
                </a:solidFill>
              </a:rPr>
              <a:t>     Мене варять, мене труть.</a:t>
            </a:r>
            <a:endParaRPr lang="ru-RU" i="1">
              <a:solidFill>
                <a:srgbClr val="0000FF"/>
              </a:solidFill>
            </a:endParaRPr>
          </a:p>
          <a:p>
            <a:pPr marL="342900" indent="-342900"/>
            <a:r>
              <a:rPr lang="uk-UA" i="1">
                <a:solidFill>
                  <a:srgbClr val="0000FF"/>
                </a:solidFill>
              </a:rPr>
              <a:t>     Пироги з мене печуть</a:t>
            </a:r>
            <a:endParaRPr lang="ru-RU" i="1">
              <a:solidFill>
                <a:srgbClr val="0000FF"/>
              </a:solidFill>
            </a:endParaRPr>
          </a:p>
          <a:p>
            <a:pPr marL="342900" indent="-342900"/>
            <a:r>
              <a:rPr lang="uk-UA" i="1">
                <a:solidFill>
                  <a:srgbClr val="0000FF"/>
                </a:solidFill>
              </a:rPr>
              <a:t>     Відгадайте, хто я є</a:t>
            </a:r>
            <a:r>
              <a:rPr lang="ru-RU" i="1">
                <a:solidFill>
                  <a:srgbClr val="0000FF"/>
                </a:solidFill>
              </a:rPr>
              <a:t> </a:t>
            </a:r>
            <a:r>
              <a:rPr lang="uk-UA" i="1">
                <a:solidFill>
                  <a:srgbClr val="0000FF"/>
                </a:solidFill>
              </a:rPr>
              <a:t>назвіть ім’я моє.</a:t>
            </a:r>
          </a:p>
          <a:p>
            <a:pPr marL="342900" indent="-342900">
              <a:buFontTx/>
              <a:buChar char="•"/>
            </a:pPr>
            <a:r>
              <a:rPr lang="uk-UA" i="1">
                <a:solidFill>
                  <a:srgbClr val="0000FF"/>
                </a:solidFill>
              </a:rPr>
              <a:t>Некрасива, шишкувата,</a:t>
            </a:r>
            <a:endParaRPr lang="ru-RU" i="1">
              <a:solidFill>
                <a:srgbClr val="0000FF"/>
              </a:solidFill>
            </a:endParaRPr>
          </a:p>
          <a:p>
            <a:pPr marL="342900" indent="-342900"/>
            <a:r>
              <a:rPr lang="uk-UA" i="1">
                <a:solidFill>
                  <a:srgbClr val="0000FF"/>
                </a:solidFill>
              </a:rPr>
              <a:t>     Як прийде на стіл вона, </a:t>
            </a:r>
          </a:p>
          <a:p>
            <a:pPr marL="342900" indent="-342900"/>
            <a:r>
              <a:rPr lang="uk-UA" i="1">
                <a:solidFill>
                  <a:srgbClr val="0000FF"/>
                </a:solidFill>
              </a:rPr>
              <a:t>     Скажуть весело хлоп’ята:</a:t>
            </a:r>
          </a:p>
          <a:p>
            <a:pPr marL="342900" indent="-342900"/>
            <a:r>
              <a:rPr lang="uk-UA" i="1">
                <a:solidFill>
                  <a:srgbClr val="0000FF"/>
                </a:solidFill>
              </a:rPr>
              <a:t>     Ну й розсипчаста, смачна.</a:t>
            </a:r>
            <a:endParaRPr lang="ru-RU" i="1">
              <a:solidFill>
                <a:srgbClr val="0000FF"/>
              </a:solidFill>
            </a:endParaRPr>
          </a:p>
          <a:p>
            <a:pPr marL="342900" indent="-342900">
              <a:buFontTx/>
              <a:buChar char="•"/>
            </a:pPr>
            <a:r>
              <a:rPr lang="uk-UA" i="1"/>
              <a:t>Під землею народилась</a:t>
            </a:r>
            <a:endParaRPr lang="ru-RU" i="1"/>
          </a:p>
          <a:p>
            <a:pPr marL="342900" indent="-342900"/>
            <a:r>
              <a:rPr lang="uk-UA" i="1"/>
              <a:t>     І для борщику згодилась </a:t>
            </a:r>
          </a:p>
          <a:p>
            <a:pPr marL="342900" indent="-342900">
              <a:buFontTx/>
              <a:buChar char="•"/>
            </a:pPr>
            <a:r>
              <a:rPr lang="uk-UA" i="1">
                <a:solidFill>
                  <a:srgbClr val="0000FF"/>
                </a:solidFill>
              </a:rPr>
              <a:t>Мене чистять, ріжуть, труть,</a:t>
            </a:r>
          </a:p>
          <a:p>
            <a:pPr marL="342900" indent="-342900"/>
            <a:r>
              <a:rPr lang="uk-UA" i="1">
                <a:solidFill>
                  <a:srgbClr val="0000FF"/>
                </a:solidFill>
              </a:rPr>
              <a:t>     Смачно варять і печуть.</a:t>
            </a:r>
            <a:endParaRPr lang="ru-RU" i="1">
              <a:solidFill>
                <a:srgbClr val="0000FF"/>
              </a:solidFill>
            </a:endParaRPr>
          </a:p>
          <a:p>
            <a:pPr marL="342900" indent="-342900">
              <a:buFontTx/>
              <a:buChar char="•"/>
            </a:pPr>
            <a:r>
              <a:rPr lang="uk-UA" i="1"/>
              <a:t>Сидить панна у землі,</a:t>
            </a:r>
            <a:endParaRPr lang="ru-RU" i="1"/>
          </a:p>
          <a:p>
            <a:pPr marL="342900" indent="-342900"/>
            <a:r>
              <a:rPr lang="uk-UA" i="1"/>
              <a:t>     Бруновита , круглолиця.</a:t>
            </a:r>
          </a:p>
          <a:p>
            <a:pPr marL="342900" indent="-342900"/>
            <a:r>
              <a:rPr lang="uk-UA" i="1"/>
              <a:t>     Хто до неї завітає,</a:t>
            </a:r>
          </a:p>
          <a:p>
            <a:pPr marL="342900" indent="-342900"/>
            <a:r>
              <a:rPr lang="uk-UA" i="1"/>
              <a:t>     Всіх крохмалем пригощає</a:t>
            </a:r>
          </a:p>
          <a:p>
            <a:pPr marL="342900" indent="-342900">
              <a:buFontTx/>
              <a:buChar char="•"/>
            </a:pPr>
            <a:endParaRPr lang="uk-UA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400" b="1" i="1" smtClean="0">
                <a:solidFill>
                  <a:srgbClr val="0000FF"/>
                </a:solidFill>
              </a:rPr>
              <a:t>ПРИСЛІВЯ ТА ПРИКАЗКИ ПРО КАРТОПЛЮ.</a:t>
            </a:r>
            <a:endParaRPr lang="ru-RU" sz="2400" b="1" i="1" smtClean="0">
              <a:solidFill>
                <a:srgbClr val="0000FF"/>
              </a:solidFill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>
          <a:xfrm>
            <a:off x="457200" y="1935163"/>
            <a:ext cx="8229600" cy="4086225"/>
          </a:xfrm>
        </p:spPr>
        <p:txBody>
          <a:bodyPr/>
          <a:lstStyle/>
          <a:p>
            <a:pPr marL="495300" indent="-495300"/>
            <a:r>
              <a:rPr lang="uk-UA" smtClean="0"/>
              <a:t>Картопля – другий хліб.</a:t>
            </a:r>
            <a:endParaRPr lang="ru-RU" smtClean="0"/>
          </a:p>
          <a:p>
            <a:pPr marL="495300" indent="-495300"/>
            <a:r>
              <a:rPr lang="uk-UA" smtClean="0"/>
              <a:t>Картопля та каша їжа наша.</a:t>
            </a:r>
            <a:endParaRPr lang="ru-RU" smtClean="0"/>
          </a:p>
          <a:p>
            <a:pPr marL="495300" indent="-495300"/>
            <a:r>
              <a:rPr lang="uk-UA" smtClean="0"/>
              <a:t>Картопля хлібу підмога.</a:t>
            </a:r>
            <a:endParaRPr lang="ru-RU" smtClean="0"/>
          </a:p>
          <a:p>
            <a:pPr marL="495300" indent="-495300"/>
            <a:r>
              <a:rPr lang="uk-UA" smtClean="0"/>
              <a:t>Без картоплі – що весілля без гармошки.</a:t>
            </a:r>
            <a:endParaRPr lang="ru-RU" smtClean="0"/>
          </a:p>
          <a:p>
            <a:pPr marL="495300" indent="-495300"/>
            <a:r>
              <a:rPr lang="uk-UA" smtClean="0"/>
              <a:t>Без картоплі немає окрошки.</a:t>
            </a:r>
            <a:endParaRPr lang="ru-RU" smtClean="0"/>
          </a:p>
          <a:p>
            <a:pPr marL="495300" indent="-495300"/>
            <a:r>
              <a:rPr lang="uk-UA" smtClean="0"/>
              <a:t>Удень посадки картоплі мішки не штопають.</a:t>
            </a:r>
            <a:endParaRPr lang="ru-RU" smtClean="0"/>
          </a:p>
          <a:p>
            <a:pPr marL="495300" indent="-495300"/>
            <a:r>
              <a:rPr lang="uk-UA" smtClean="0"/>
              <a:t>Картоплю копати не руками махати.</a:t>
            </a:r>
            <a:endParaRPr lang="ru-RU" smtClean="0"/>
          </a:p>
          <a:p>
            <a:pPr marL="495300" indent="-495300"/>
            <a:r>
              <a:rPr lang="uk-UA" smtClean="0"/>
              <a:t>Квас та картоха – уже окроха.</a:t>
            </a:r>
            <a:endParaRPr lang="ru-RU" smtClean="0"/>
          </a:p>
          <a:p>
            <a:pPr marL="495300" indent="-495300"/>
            <a:endParaRPr lang="ru-RU" smtClean="0"/>
          </a:p>
        </p:txBody>
      </p:sp>
    </p:spTree>
  </p:cSld>
  <p:clrMapOvr>
    <a:masterClrMapping/>
  </p:clrMapOvr>
  <p:transition>
    <p:cover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79463"/>
          </a:xfrm>
        </p:spPr>
        <p:txBody>
          <a:bodyPr/>
          <a:lstStyle/>
          <a:p>
            <a:pPr algn="ctr"/>
            <a:r>
              <a:rPr lang="uk-UA" sz="2800" b="1" i="1" smtClean="0">
                <a:solidFill>
                  <a:srgbClr val="0000FF"/>
                </a:solidFill>
              </a:rPr>
              <a:t>ПРИСЛІВЯ ТА ПРИКАЗКИ ПРО КАРТОПЛЮ.</a:t>
            </a:r>
            <a:endParaRPr lang="ru-RU" sz="2800" b="1" i="1" smtClean="0">
              <a:solidFill>
                <a:srgbClr val="0000FF"/>
              </a:solidFill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95300" indent="-495300"/>
            <a:r>
              <a:rPr lang="uk-UA" smtClean="0"/>
              <a:t>Голодному і картопля ласощі.</a:t>
            </a:r>
            <a:endParaRPr lang="ru-RU" smtClean="0"/>
          </a:p>
          <a:p>
            <a:pPr marL="495300" indent="-495300"/>
            <a:r>
              <a:rPr lang="uk-UA" smtClean="0"/>
              <a:t>Їж картоплю ти і хліб проживеш ти до ста літ.</a:t>
            </a:r>
            <a:endParaRPr lang="ru-RU" smtClean="0"/>
          </a:p>
          <a:p>
            <a:pPr marL="495300" indent="-495300"/>
            <a:r>
              <a:rPr lang="uk-UA" smtClean="0"/>
              <a:t>Картопля мати наша, а хліб годувальник.</a:t>
            </a:r>
            <a:endParaRPr lang="ru-RU" smtClean="0"/>
          </a:p>
          <a:p>
            <a:pPr marL="495300" indent="-495300"/>
            <a:r>
              <a:rPr lang="uk-UA" smtClean="0"/>
              <a:t>Картопля в грядці зима в достатку.</a:t>
            </a:r>
            <a:endParaRPr lang="ru-RU" smtClean="0"/>
          </a:p>
          <a:p>
            <a:pPr marL="495300" indent="-495300"/>
            <a:r>
              <a:rPr lang="uk-UA" smtClean="0"/>
              <a:t>У того картопля не вродила, хто орати не вміє.</a:t>
            </a:r>
            <a:endParaRPr lang="ru-RU" smtClean="0"/>
          </a:p>
          <a:p>
            <a:pPr marL="495300" indent="-495300"/>
            <a:r>
              <a:rPr lang="uk-UA" smtClean="0"/>
              <a:t>Поклади картоплю в окрошку, а любов у справу.</a:t>
            </a:r>
            <a:endParaRPr lang="ru-RU" smtClean="0"/>
          </a:p>
          <a:p>
            <a:pPr marL="495300" indent="-495300"/>
            <a:r>
              <a:rPr lang="uk-UA" smtClean="0"/>
              <a:t> Їж картоплю до схочу, а саджай до поту.</a:t>
            </a:r>
            <a:endParaRPr lang="ru-RU" smtClean="0"/>
          </a:p>
          <a:p>
            <a:pPr marL="495300" indent="-495300"/>
            <a:r>
              <a:rPr lang="uk-UA" smtClean="0"/>
              <a:t>У картоплі більше сили коли вариться в мундирі.</a:t>
            </a:r>
            <a:endParaRPr lang="ru-RU" smtClean="0"/>
          </a:p>
          <a:p>
            <a:pPr marL="495300" indent="-495300"/>
            <a:r>
              <a:rPr lang="uk-UA" smtClean="0"/>
              <a:t>Щоб з’їсти картоплину треба зняти мундир.</a:t>
            </a:r>
            <a:endParaRPr lang="ru-RU" smtClean="0"/>
          </a:p>
          <a:p>
            <a:pPr marL="495300" indent="-495300"/>
            <a:endParaRPr lang="ru-RU" smtClean="0"/>
          </a:p>
        </p:txBody>
      </p:sp>
    </p:spTree>
  </p:cSld>
  <p:clrMapOvr>
    <a:masterClrMapping/>
  </p:clrMapOvr>
  <p:transition>
    <p:cover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/>
            <a:r>
              <a:rPr lang="en-US" sz="6000" b="1" smtClean="0">
                <a:solidFill>
                  <a:schemeClr val="accent2"/>
                </a:solidFill>
                <a:latin typeface="Comic Sans MS" pitchFamily="66" charset="0"/>
              </a:rPr>
              <a:t>     </a:t>
            </a:r>
            <a:r>
              <a:rPr lang="ru-RU" sz="6000" b="1" smtClean="0">
                <a:solidFill>
                  <a:schemeClr val="accent2"/>
                </a:solidFill>
                <a:latin typeface="Comic Sans MS" pitchFamily="66" charset="0"/>
              </a:rPr>
              <a:t>Це цікаво!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313"/>
            <a:ext cx="8291512" cy="14446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Castellar" pitchFamily="18" charset="0"/>
              </a:rPr>
              <a:t>У світі відомо 44000 зразків картоплі.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Castellar" pitchFamily="18" charset="0"/>
              </a:rPr>
              <a:t>Иоганн-Себастьян Бах написав музичну п'єсу на честь картоплі.</a:t>
            </a:r>
          </a:p>
        </p:txBody>
      </p:sp>
      <p:pic>
        <p:nvPicPr>
          <p:cNvPr id="16387" name="Picture 2" descr="C:\Users\ADMIN\Desktop\Бухтіярова\600x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971800"/>
            <a:ext cx="76073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/>
            <a:r>
              <a:rPr lang="en-US" sz="6000" b="1" smtClean="0">
                <a:solidFill>
                  <a:schemeClr val="accent2"/>
                </a:solidFill>
                <a:latin typeface="Comic Sans MS" pitchFamily="66" charset="0"/>
              </a:rPr>
              <a:t>     </a:t>
            </a:r>
            <a:r>
              <a:rPr lang="ru-RU" sz="6000" b="1" smtClean="0">
                <a:solidFill>
                  <a:schemeClr val="accent2"/>
                </a:solidFill>
                <a:latin typeface="Comic Sans MS" pitchFamily="66" charset="0"/>
              </a:rPr>
              <a:t>Це цікаво!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313"/>
            <a:ext cx="8291512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Comic Sans MS" pitchFamily="66" charset="0"/>
              </a:rPr>
              <a:t>У Бельгії є музей картоплі.</a:t>
            </a:r>
          </a:p>
        </p:txBody>
      </p:sp>
      <p:pic>
        <p:nvPicPr>
          <p:cNvPr id="7170" name="Picture 2" descr="C:\Users\ADMIN\Desktop\Бухтіярова\brugge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0689" y="2063525"/>
            <a:ext cx="7259556" cy="4428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/>
            <a:r>
              <a:rPr lang="en-US" sz="6000" b="1" smtClean="0">
                <a:solidFill>
                  <a:schemeClr val="accent2"/>
                </a:solidFill>
                <a:latin typeface="Comic Sans MS" pitchFamily="66" charset="0"/>
              </a:rPr>
              <a:t>     </a:t>
            </a:r>
            <a:r>
              <a:rPr lang="ru-RU" sz="6000" b="1" smtClean="0">
                <a:solidFill>
                  <a:schemeClr val="accent2"/>
                </a:solidFill>
                <a:latin typeface="Comic Sans MS" pitchFamily="66" charset="0"/>
              </a:rPr>
              <a:t>Це цікаво!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313"/>
            <a:ext cx="8291512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Comic Sans MS" pitchFamily="66" charset="0"/>
              </a:rPr>
              <a:t>Ван Гог написав картину "Їдці картоплі".</a:t>
            </a:r>
          </a:p>
        </p:txBody>
      </p:sp>
      <p:pic>
        <p:nvPicPr>
          <p:cNvPr id="8195" name="Picture 3" descr="C:\Users\ADMIN\Desktop\Бухтіярова\kartof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5364" y="2089150"/>
            <a:ext cx="6724650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/>
            <a:r>
              <a:rPr lang="en-US" sz="6000" b="1" smtClean="0">
                <a:solidFill>
                  <a:schemeClr val="accent2"/>
                </a:solidFill>
                <a:latin typeface="Comic Sans MS" pitchFamily="66" charset="0"/>
              </a:rPr>
              <a:t>     </a:t>
            </a:r>
            <a:r>
              <a:rPr lang="ru-RU" sz="6000" b="1" smtClean="0">
                <a:solidFill>
                  <a:schemeClr val="accent2"/>
                </a:solidFill>
                <a:latin typeface="Comic Sans MS" pitchFamily="66" charset="0"/>
              </a:rPr>
              <a:t>Це цікаво!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313"/>
            <a:ext cx="8291512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latin typeface="Comic Sans MS" pitchFamily="66" charset="0"/>
              </a:rPr>
              <a:t>Лідером з виробництва картоплі є Китай.</a:t>
            </a:r>
          </a:p>
        </p:txBody>
      </p:sp>
      <p:pic>
        <p:nvPicPr>
          <p:cNvPr id="9218" name="Picture 2" descr="C:\Users\ADMIN\Desktop\Бухтіярова\0a019909e274b3f10c6563bdbc4663d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071678"/>
            <a:ext cx="6375224" cy="478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2.xml><?xml version="1.0" encoding="utf-8"?>
<a:themeOverride xmlns:a="http://schemas.openxmlformats.org/drawingml/2006/main">
  <a:clrScheme name="Яркая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1370</TotalTime>
  <Words>515</Words>
  <Application>Microsoft Office PowerPoint</Application>
  <PresentationFormat>Экран (4:3)</PresentationFormat>
  <Paragraphs>93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 ЗАГАДКИ ПРО КАРТОПЛЮ  Проект унів групи КПД -6: Зиков Кирило;    Мішина Тетяна; Джумар Юлія. </vt:lpstr>
      <vt:lpstr>Презентация PowerPoint</vt:lpstr>
      <vt:lpstr>Презентация PowerPoint</vt:lpstr>
      <vt:lpstr>ПРИСЛІВЯ ТА ПРИКАЗКИ ПРО КАРТОПЛЮ.</vt:lpstr>
      <vt:lpstr>ПРИСЛІВЯ ТА ПРИКАЗКИ ПРО КАРТОПЛЮ.</vt:lpstr>
      <vt:lpstr>     Це цікаво!</vt:lpstr>
      <vt:lpstr>     Це цікаво!</vt:lpstr>
      <vt:lpstr>     Це цікаво!</vt:lpstr>
      <vt:lpstr>     Це цікаво!</vt:lpstr>
      <vt:lpstr>     Це цікаво!</vt:lpstr>
      <vt:lpstr>Пам‘ятник картоплі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Соколова Ольга Евгеньевна</dc:creator>
  <cp:lastModifiedBy>BEGKBDPU</cp:lastModifiedBy>
  <cp:revision>48</cp:revision>
  <dcterms:created xsi:type="dcterms:W3CDTF">2008-10-14T15:02:48Z</dcterms:created>
  <dcterms:modified xsi:type="dcterms:W3CDTF">2018-11-14T10:48:07Z</dcterms:modified>
</cp:coreProperties>
</file>