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59" r:id="rId6"/>
    <p:sldId id="266" r:id="rId7"/>
    <p:sldId id="260" r:id="rId8"/>
    <p:sldId id="267" r:id="rId9"/>
    <p:sldId id="261" r:id="rId10"/>
    <p:sldId id="268" r:id="rId11"/>
    <p:sldId id="263" r:id="rId12"/>
    <p:sldId id="269" r:id="rId13"/>
    <p:sldId id="264" r:id="rId14"/>
  </p:sldIdLst>
  <p:sldSz cx="12192000" cy="6858000"/>
  <p:notesSz cx="6858000" cy="9144000"/>
  <p:photoAlbum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570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8BD98A7-39EE-44BF-A18D-A66748E65C96}" type="datetimeFigureOut">
              <a:rPr lang="uk-UA" smtClean="0"/>
              <a:t>30.10.2018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2EEC13-9479-4B18-96CD-F484A9AA4147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98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709" y="1554808"/>
            <a:ext cx="11698515" cy="176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2700" b="0" dirty="0" smtClean="0">
                <a:effectLst/>
              </a:rPr>
              <a:t>6. Мережа інтернет була створена в США як засіб надійної системи передачі інформації</a:t>
            </a:r>
            <a:r>
              <a:rPr lang="uk-UA" sz="2700" b="0" dirty="0" smtClean="0">
                <a:effectLst/>
              </a:rPr>
              <a:t>.</a:t>
            </a:r>
            <a:endParaRPr lang="uk-UA" sz="2700" dirty="0"/>
          </a:p>
          <a:p>
            <a:pPr fontAlgn="base"/>
            <a:r>
              <a:rPr lang="uk-UA" sz="2800" dirty="0" smtClean="0">
                <a:latin typeface="arial" panose="020B0604020202020204" pitchFamily="34" charset="0"/>
              </a:rPr>
              <a:t>7. </a:t>
            </a:r>
            <a:r>
              <a:rPr lang="uk-UA" sz="2700" dirty="0"/>
              <a:t>У 1988 році був створений протокол </a:t>
            </a:r>
            <a:r>
              <a:rPr lang="en-US" sz="2700" dirty="0"/>
              <a:t>IRC ( Internet Relay </a:t>
            </a:r>
            <a:r>
              <a:rPr lang="uk-UA" sz="2700" dirty="0"/>
              <a:t>Чат), завдяки якому стало можливо спілкуватися в режимі реального часу</a:t>
            </a:r>
            <a:r>
              <a:rPr lang="uk-UA" sz="2700" dirty="0" smtClean="0"/>
              <a:t>.</a:t>
            </a:r>
            <a:endParaRPr lang="uk-UA" sz="27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20485" y="358969"/>
            <a:ext cx="10515600" cy="132556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i="1" smtClean="0">
                <a:solidFill>
                  <a:srgbClr val="C00000"/>
                </a:solidFill>
              </a:rPr>
              <a:t>Цікаві факти про інтернет</a:t>
            </a:r>
            <a:endParaRPr lang="uk-UA" i="1" dirty="0">
              <a:solidFill>
                <a:srgbClr val="C0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692" y="3788229"/>
            <a:ext cx="4943136" cy="2780928"/>
          </a:xfrm>
        </p:spPr>
      </p:pic>
      <p:sp>
        <p:nvSpPr>
          <p:cNvPr id="7" name="Прямоугольник 6"/>
          <p:cNvSpPr/>
          <p:nvPr/>
        </p:nvSpPr>
        <p:spPr>
          <a:xfrm>
            <a:off x="217709" y="3465124"/>
            <a:ext cx="6604005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uk-UA" sz="2700" dirty="0" smtClean="0"/>
              <a:t>8. </a:t>
            </a:r>
            <a:r>
              <a:rPr lang="uk-UA" sz="2700" dirty="0"/>
              <a:t>Найшвидший інтернет у світі – в Південній, друге місце: Гонконг, третє місце: Японія. </a:t>
            </a:r>
          </a:p>
          <a:p>
            <a:pPr fontAlgn="base"/>
            <a:r>
              <a:rPr lang="uk-UA" sz="2700" dirty="0" smtClean="0"/>
              <a:t>9. </a:t>
            </a:r>
            <a:r>
              <a:rPr lang="uk-UA" sz="2700" dirty="0"/>
              <a:t>Самий повільний інтернет у світі – в Лівії.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07173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686" y="291177"/>
            <a:ext cx="10515600" cy="16682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dirty="0" smtClean="0">
                <a:solidFill>
                  <a:srgbClr val="FF0000"/>
                </a:solidFill>
              </a:rPr>
              <a:t>Анкета</a:t>
            </a:r>
            <a:r>
              <a:rPr lang="uk-UA" sz="6000" dirty="0">
                <a:solidFill>
                  <a:srgbClr val="FF0000"/>
                </a:solidFill>
              </a:rPr>
              <a:t> </a:t>
            </a:r>
            <a:r>
              <a:rPr lang="uk-UA" sz="6000" dirty="0" smtClean="0">
                <a:solidFill>
                  <a:srgbClr val="FF0000"/>
                </a:solidFill>
              </a:rPr>
              <a:t/>
            </a:r>
            <a:br>
              <a:rPr lang="uk-UA" sz="6000" dirty="0" smtClean="0">
                <a:solidFill>
                  <a:srgbClr val="FF0000"/>
                </a:solidFill>
              </a:rPr>
            </a:br>
            <a:r>
              <a:rPr lang="uk-UA" sz="2900" dirty="0" smtClean="0">
                <a:solidFill>
                  <a:srgbClr val="FF0000"/>
                </a:solidFill>
              </a:rPr>
              <a:t>на виявлення </a:t>
            </a:r>
            <a:r>
              <a:rPr lang="uk-UA" sz="2900" dirty="0" err="1" smtClean="0">
                <a:solidFill>
                  <a:srgbClr val="FF0000"/>
                </a:solidFill>
              </a:rPr>
              <a:t>інтернет-залежності</a:t>
            </a:r>
            <a:endParaRPr lang="uk-UA" sz="29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884" y="1915888"/>
            <a:ext cx="11074402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3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uk-UA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Чи відчуваєте ви себе залежним від інтернету (згадуєте про попередні відвідини мережі і очікуєте з нетерпінням наступних)?</a:t>
            </a:r>
            <a:endParaRPr lang="uk-UA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3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відчуваєте ви потребу збільшити час перебування в мережі?</a:t>
            </a:r>
            <a:endParaRPr lang="uk-UA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3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мали місце у вас безуспішні спроби контролю, обмеження або відмови від користування інтернетом?</a:t>
            </a:r>
            <a:endParaRPr lang="uk-UA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fontAlgn="base">
              <a:lnSpc>
                <a:spcPct val="130000"/>
              </a:lnSpc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відчуваєте ви емоційний дискомфорт при відмові або обмеження користування інтернетом?</a:t>
            </a:r>
            <a:endParaRPr lang="uk-UA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30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Перебуваєте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 в мережі довше, ніж припускали?</a:t>
            </a:r>
            <a:endParaRPr lang="uk-UA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4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59" y="1675891"/>
            <a:ext cx="11792856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lvl="0" indent="-363538" fontAlgn="base">
              <a:lnSpc>
                <a:spcPct val="130000"/>
              </a:lnSpc>
              <a:spcAft>
                <a:spcPts val="0"/>
              </a:spcAft>
              <a:tabLst>
                <a:tab pos="949325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виникали з вами випадки, коли існував ризик виникнення проблем у навчанні, сім’ї, особистому житті, на роботі через інтернет?</a:t>
            </a:r>
            <a:endParaRPr lang="uk-UA" sz="28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3538" lvl="0" indent="-363538" fontAlgn="base">
              <a:lnSpc>
                <a:spcPct val="130000"/>
              </a:lnSpc>
              <a:spcAft>
                <a:spcPts val="0"/>
              </a:spcAft>
              <a:tabLst>
                <a:tab pos="949325" algn="l"/>
              </a:tabLst>
            </a:pPr>
            <a:r>
              <a:rPr lang="uk-UA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uk-UA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доводилося вам говорити неправду близьким, членам сім’ї, друзям або лікарям, щоб приховати час, проведений вами в мережі?</a:t>
            </a:r>
            <a:endParaRPr lang="uk-UA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3538" lvl="0" indent="-363538" fontAlgn="base">
              <a:lnSpc>
                <a:spcPct val="130000"/>
              </a:lnSpc>
              <a:spcAft>
                <a:spcPts val="0"/>
              </a:spcAft>
              <a:tabLst>
                <a:tab pos="949325" algn="l"/>
              </a:tabLst>
            </a:pP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використовується вами інтернет, як засіб відходу від проблем, депресії, поганого настрою, безпорадності, роздратованості, почуття провини?</a:t>
            </a:r>
            <a:endParaRPr lang="uk-UA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50686" y="87981"/>
            <a:ext cx="10515600" cy="1668253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4400" dirty="0" smtClean="0">
                <a:solidFill>
                  <a:srgbClr val="FF0000"/>
                </a:solidFill>
              </a:rPr>
              <a:t>Анкета</a:t>
            </a:r>
            <a:r>
              <a:rPr lang="uk-UA" sz="6000" dirty="0" smtClean="0">
                <a:solidFill>
                  <a:srgbClr val="FF0000"/>
                </a:solidFill>
              </a:rPr>
              <a:t> </a:t>
            </a:r>
            <a:br>
              <a:rPr lang="uk-UA" sz="6000" dirty="0" smtClean="0">
                <a:solidFill>
                  <a:srgbClr val="FF0000"/>
                </a:solidFill>
              </a:rPr>
            </a:br>
            <a:r>
              <a:rPr lang="uk-UA" sz="2900" dirty="0" smtClean="0">
                <a:solidFill>
                  <a:srgbClr val="FF0000"/>
                </a:solidFill>
              </a:rPr>
              <a:t>на виявлення </a:t>
            </a:r>
            <a:r>
              <a:rPr lang="uk-UA" sz="2900" dirty="0" err="1" smtClean="0">
                <a:solidFill>
                  <a:srgbClr val="FF0000"/>
                </a:solidFill>
              </a:rPr>
              <a:t>інтернет-залежності</a:t>
            </a:r>
            <a:endParaRPr lang="uk-UA" sz="2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6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8687" y="1189718"/>
            <a:ext cx="5950849" cy="2102302"/>
          </a:xfrm>
          <a:noFill/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uk-UA" sz="8800" b="1" i="1" dirty="0" smtClean="0">
                <a:solidFill>
                  <a:srgbClr val="FF0000"/>
                </a:solidFill>
              </a:rPr>
              <a:t>Дякуємо </a:t>
            </a:r>
            <a:r>
              <a:rPr lang="uk-UA" sz="8800" b="1" i="1" dirty="0" smtClean="0">
                <a:solidFill>
                  <a:srgbClr val="FF0000"/>
                </a:solidFill>
              </a:rPr>
              <a:t/>
            </a:r>
            <a:br>
              <a:rPr lang="uk-UA" sz="8800" b="1" i="1" dirty="0" smtClean="0">
                <a:solidFill>
                  <a:srgbClr val="FF0000"/>
                </a:solidFill>
              </a:rPr>
            </a:br>
            <a:r>
              <a:rPr lang="uk-UA" sz="8800" b="1" i="1" dirty="0" smtClean="0">
                <a:solidFill>
                  <a:srgbClr val="FF0000"/>
                </a:solidFill>
              </a:rPr>
              <a:t>за </a:t>
            </a:r>
            <a:r>
              <a:rPr lang="uk-UA" sz="8800" b="1" i="1" dirty="0" smtClean="0">
                <a:solidFill>
                  <a:srgbClr val="FF0000"/>
                </a:solidFill>
              </a:rPr>
              <a:t>увагу!</a:t>
            </a:r>
            <a:endParaRPr lang="uk-UA" sz="88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ÐÐ°ÑÑÐ¸Ð½ÐºÐ¸ Ð¿Ð¾ Ð·Ð°Ð¿ÑÐ¾ÑÑ ÐºÐ°ÑÑÐ¸Ð½ÐºÐ¸ Ð¿ÑÐ¸ÐºÐ¾Ð»ÑÐ½ÑÐ¹ Ð¸Ð½ÑÐµÑÐ½ÐµÑ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8" r="3524" b="1507"/>
          <a:stretch/>
        </p:blipFill>
        <p:spPr bwMode="auto">
          <a:xfrm>
            <a:off x="5587991" y="905562"/>
            <a:ext cx="6012455" cy="511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14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7" y="0"/>
            <a:ext cx="12192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91885" y="1306289"/>
            <a:ext cx="4630058" cy="341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rgbClr val="FFC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uk-UA" sz="2800" dirty="0" smtClean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2800" dirty="0" smtClean="0">
                <a:solidFill>
                  <a:schemeClr val="accent5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багато інформації;</a:t>
            </a:r>
            <a:endParaRPr lang="uk-UA" sz="32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спілкування на великій відстані;</a:t>
            </a:r>
            <a:endParaRPr lang="uk-UA" sz="32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електронна пошта;</a:t>
            </a:r>
            <a:endParaRPr lang="uk-UA" sz="32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інтернет-магазини;</a:t>
            </a:r>
            <a:r>
              <a:rPr lang="uk-UA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24799" y="1818996"/>
            <a:ext cx="4267201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 fontAlgn="base">
              <a:lnSpc>
                <a:spcPct val="115000"/>
              </a:lnSpc>
              <a:spcAft>
                <a:spcPts val="0"/>
              </a:spcAft>
            </a:pPr>
            <a:r>
              <a:rPr lang="uk-UA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безкоштовні програми для навчання;</a:t>
            </a:r>
            <a:endParaRPr lang="uk-UA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платіжні системи;</a:t>
            </a:r>
            <a:endParaRPr lang="uk-UA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1938" indent="-261938" fontAlgn="base">
              <a:lnSpc>
                <a:spcPct val="115000"/>
              </a:lnSpc>
              <a:spcAft>
                <a:spcPts val="0"/>
              </a:spcAft>
            </a:pPr>
            <a:r>
              <a:rPr lang="uk-UA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можливість працювати на відстані.</a:t>
            </a:r>
            <a:endParaRPr lang="uk-UA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1938" indent="-261938" fontAlgn="base">
              <a:lnSpc>
                <a:spcPct val="115000"/>
              </a:lnSpc>
              <a:spcAft>
                <a:spcPts val="0"/>
              </a:spcAft>
            </a:pPr>
            <a:endParaRPr lang="uk-UA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582057" y="409768"/>
            <a:ext cx="80264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uk-UA" dirty="0">
                <a:solidFill>
                  <a:srgbClr val="A50021"/>
                </a:solidFill>
              </a:rPr>
              <a:t>Переваги </a:t>
            </a:r>
            <a:r>
              <a:rPr lang="uk-UA" dirty="0" smtClean="0">
                <a:solidFill>
                  <a:srgbClr val="A50021"/>
                </a:solidFill>
              </a:rPr>
              <a:t>Інтернету</a:t>
            </a:r>
            <a:endParaRPr lang="uk-UA" dirty="0">
              <a:solidFill>
                <a:srgbClr val="A5002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82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43" y="1411253"/>
            <a:ext cx="10856686" cy="3538117"/>
          </a:xfrm>
        </p:spPr>
        <p:txBody>
          <a:bodyPr/>
          <a:lstStyle/>
          <a:p>
            <a:pPr marL="0" indent="0" algn="l">
              <a:lnSpc>
                <a:spcPct val="150000"/>
              </a:lnSpc>
              <a:buNone/>
            </a:pPr>
            <a:r>
              <a:rPr lang="uk-UA" sz="3200" dirty="0" smtClean="0"/>
              <a:t>* Низький рівень цензури</a:t>
            </a:r>
            <a:r>
              <a:rPr lang="uk-UA" sz="3200" dirty="0"/>
              <a:t/>
            </a:r>
            <a:br>
              <a:rPr lang="uk-UA" sz="3200" dirty="0"/>
            </a:br>
            <a:r>
              <a:rPr lang="uk-UA" sz="3200" dirty="0" smtClean="0"/>
              <a:t>* Шахрайство в мережі Інтернет</a:t>
            </a:r>
            <a:br>
              <a:rPr lang="uk-UA" sz="3200" dirty="0" smtClean="0"/>
            </a:br>
            <a:r>
              <a:rPr lang="ru-RU" sz="3200" dirty="0" smtClean="0">
                <a:sym typeface="Wingdings"/>
              </a:rPr>
              <a:t>* </a:t>
            </a:r>
            <a:r>
              <a:rPr lang="uk-UA" sz="3200" dirty="0" err="1" smtClean="0"/>
              <a:t>Інтернет-залежність</a:t>
            </a: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sz="3200" dirty="0" smtClean="0"/>
              <a:t>* Поширення вірусів</a:t>
            </a:r>
            <a:br>
              <a:rPr lang="uk-UA" sz="3200" dirty="0" smtClean="0"/>
            </a:br>
            <a:r>
              <a:rPr lang="uk-UA" sz="3200" dirty="0" smtClean="0"/>
              <a:t>* Злочини хакерів</a:t>
            </a:r>
            <a:br>
              <a:rPr lang="uk-UA" sz="3200" dirty="0" smtClean="0"/>
            </a:br>
            <a:r>
              <a:rPr lang="uk-UA" sz="3200" dirty="0" smtClean="0"/>
              <a:t/>
            </a:r>
            <a:br>
              <a:rPr lang="uk-UA" sz="3200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2228" y="409768"/>
            <a:ext cx="113792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Негатив Інтернету у нашому житті</a:t>
            </a:r>
            <a:endParaRPr lang="uk-UA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 descr="ÐÐ°ÑÑÐ¸Ð½ÐºÐ¸ Ð¿Ð¾ Ð·Ð°Ð¿ÑÐ¾ÑÑ ÐºÐ°ÑÑÐ¸Ð½ÐºÐ¸ ÐÐµÐ³Ð°ÑÐ¸Ð² ÐÐ½ÑÐµÑÐ½ÐµÑÑ Ñ Ð½Ð°ÑÐ¾Ð¼Ñ Ð¶Ð¸ÑÑÑ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2" r="1980" b="9926"/>
          <a:stretch/>
        </p:blipFill>
        <p:spPr bwMode="auto">
          <a:xfrm>
            <a:off x="7298740" y="2722985"/>
            <a:ext cx="4283660" cy="348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7327768" y="2766527"/>
            <a:ext cx="0" cy="3489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7327768" y="6255659"/>
            <a:ext cx="42836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567886" y="2766527"/>
            <a:ext cx="0" cy="3489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035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24285"/>
            <a:ext cx="106680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>
                <a:solidFill>
                  <a:schemeClr val="accent5">
                    <a:lumMod val="75000"/>
                  </a:schemeClr>
                </a:solidFill>
              </a:rPr>
              <a:t>Негатив Інтернету у нашому житті</a:t>
            </a:r>
            <a:br>
              <a:rPr lang="uk-UA" dirty="0">
                <a:solidFill>
                  <a:schemeClr val="accent5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2514" y="1422400"/>
            <a:ext cx="7082972" cy="42352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3200" b="1" dirty="0" smtClean="0"/>
              <a:t>* Шкідливий </a:t>
            </a:r>
            <a:r>
              <a:rPr lang="uk-UA" sz="3200" b="1" dirty="0"/>
              <a:t>вплив на </a:t>
            </a:r>
            <a:r>
              <a:rPr lang="uk-UA" sz="3200" b="1" dirty="0" smtClean="0"/>
              <a:t>здоров’я</a:t>
            </a:r>
          </a:p>
          <a:p>
            <a:pPr marL="363538" indent="-319088">
              <a:buNone/>
            </a:pPr>
            <a:r>
              <a:rPr lang="uk-UA" sz="3200" b="1" dirty="0" smtClean="0"/>
              <a:t>* Заміна </a:t>
            </a:r>
            <a:r>
              <a:rPr lang="uk-UA" sz="3200" b="1" dirty="0"/>
              <a:t>живого </a:t>
            </a:r>
            <a:r>
              <a:rPr lang="uk-UA" sz="3200" b="1" dirty="0" smtClean="0"/>
              <a:t>спілкування       віртуальним</a:t>
            </a:r>
          </a:p>
          <a:p>
            <a:pPr marL="45720" indent="0">
              <a:buNone/>
            </a:pPr>
            <a:r>
              <a:rPr lang="uk-UA" sz="3200" b="1" dirty="0" smtClean="0"/>
              <a:t>* Заміна книжок Інтернетом</a:t>
            </a:r>
          </a:p>
          <a:p>
            <a:pPr marL="45720" indent="0">
              <a:buNone/>
            </a:pPr>
            <a:r>
              <a:rPr lang="uk-UA" sz="3200" b="1" dirty="0" smtClean="0"/>
              <a:t>* </a:t>
            </a:r>
            <a:r>
              <a:rPr lang="uk-UA" sz="3200" b="1" dirty="0" err="1" smtClean="0"/>
              <a:t>Тролінг</a:t>
            </a:r>
            <a:endParaRPr lang="ru-RU" sz="3200" b="1" dirty="0"/>
          </a:p>
        </p:txBody>
      </p:sp>
      <p:pic>
        <p:nvPicPr>
          <p:cNvPr id="1026" name="Picture 2" descr="ÐÐ°ÑÑÐ¸Ð½ÐºÐ¸ Ð¿Ð¾ Ð·Ð°Ð¿ÑÐ¾ÑÑ ÐºÐ°ÑÑÐ¸Ð½ÐºÐ¸ ÐÐµÐ³Ð°ÑÐ¸Ð² ÐÐ½ÑÐµÑÐ½ÐµÑÑ Ñ Ð½Ð°ÑÐ¾Ð¼Ñ Ð¶Ð¸ÑÑÑ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5" t="664" r="2739" b="7021"/>
          <a:stretch/>
        </p:blipFill>
        <p:spPr bwMode="auto">
          <a:xfrm>
            <a:off x="7402290" y="2790251"/>
            <a:ext cx="4368799" cy="363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41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2999240"/>
            <a:ext cx="6240016" cy="3510009"/>
          </a:xfrm>
        </p:spPr>
      </p:pic>
      <p:sp>
        <p:nvSpPr>
          <p:cNvPr id="5" name="Прямоугольник 4"/>
          <p:cNvSpPr/>
          <p:nvPr/>
        </p:nvSpPr>
        <p:spPr>
          <a:xfrm>
            <a:off x="812801" y="1656274"/>
            <a:ext cx="10479313" cy="1224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Інтернет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це як азартна гра: чим б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льше ти ним користу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шся, тим сильн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 в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 тебе затягу</a:t>
            </a: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є</a:t>
            </a:r>
            <a:endParaRPr lang="uk-UA" sz="3200" b="1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058710" y="511368"/>
            <a:ext cx="6520718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err="1" smtClean="0">
                <a:solidFill>
                  <a:srgbClr val="FF0000"/>
                </a:solidFill>
              </a:rPr>
              <a:t>Інтернет-залежність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2801" y="2881225"/>
            <a:ext cx="558799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це може привести до Інтернет-залежності. Інтернет затягує 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треба вчасно схаменутися, 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 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було лиха.</a:t>
            </a:r>
          </a:p>
        </p:txBody>
      </p:sp>
    </p:spTree>
    <p:extLst>
      <p:ext uri="{BB962C8B-B14F-4D97-AF65-F5344CB8AC3E}">
        <p14:creationId xmlns:p14="http://schemas.microsoft.com/office/powerpoint/2010/main" val="233572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8710" y="511368"/>
            <a:ext cx="6520718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dirty="0" err="1" smtClean="0">
                <a:solidFill>
                  <a:srgbClr val="FF0000"/>
                </a:solidFill>
              </a:rPr>
              <a:t>Інтернет-залежність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47891" y="1558247"/>
            <a:ext cx="6459310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Інтернет-залежність — психічний розлад, нав'язливе бажання підключитися до Інтернету і хвороблива </a:t>
            </a:r>
            <a:r>
              <a:rPr lang="uk-UA" sz="3200" b="1" i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нездат-ність</a:t>
            </a:r>
            <a:r>
              <a:rPr lang="uk-UA" sz="32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вчасно відключитися від нього. У 2008 році вона була визнана офіційною хворобою.</a:t>
            </a: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0" r="3024"/>
          <a:stretch/>
        </p:blipFill>
        <p:spPr>
          <a:xfrm>
            <a:off x="6545941" y="2999240"/>
            <a:ext cx="5558972" cy="351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1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0913" y="1770337"/>
            <a:ext cx="6386287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­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непереборне бажання зайти в Інтернет;</a:t>
            </a:r>
            <a:endParaRPr lang="uk-UA" sz="3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­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нездатність контролювати свій час в Інтернеті;</a:t>
            </a:r>
            <a:endParaRPr lang="uk-UA" sz="3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lvl="0" indent="-571500">
              <a:lnSpc>
                <a:spcPct val="115000"/>
              </a:lnSpc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­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розумове або фізичне виснаження;</a:t>
            </a:r>
            <a:endParaRPr lang="uk-UA" sz="3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"/>
          <a:stretch/>
        </p:blipFill>
        <p:spPr>
          <a:xfrm>
            <a:off x="6530549" y="3628571"/>
            <a:ext cx="5557191" cy="3229429"/>
          </a:xfr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986971" y="446054"/>
            <a:ext cx="1034868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dirty="0" smtClean="0">
                <a:solidFill>
                  <a:srgbClr val="FF0000"/>
                </a:solidFill>
              </a:rPr>
              <a:t>Симптоми </a:t>
            </a:r>
            <a:r>
              <a:rPr lang="uk-UA" dirty="0" err="1" smtClean="0">
                <a:solidFill>
                  <a:srgbClr val="FF0000"/>
                </a:solidFill>
              </a:rPr>
              <a:t>Інтернет-залежності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66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7713" y="1589054"/>
            <a:ext cx="6386287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 fontAlgn="base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Wingdings" panose="05000000000000000000" pitchFamily="2" charset="2"/>
                <a:cs typeface="Times New Roman" panose="02020603050405020304" pitchFamily="18" charset="0"/>
              </a:rPr>
              <a:t>­ </a:t>
            </a: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порушень сну або концентрації уваги;</a:t>
            </a:r>
            <a:endParaRPr lang="uk-UA" sz="3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lvl="0" indent="-571500" fontAlgn="base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270510" algn="l"/>
              </a:tabLst>
            </a:pPr>
            <a:r>
              <a:rPr lang="uk-UA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дратівливість, депресія, нерви, замкнутість між людьми. </a:t>
            </a:r>
          </a:p>
          <a:p>
            <a:pPr lvl="0" algn="ctr" fontAlgn="base">
              <a:lnSpc>
                <a:spcPct val="115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uk-UA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Вся енергія віддається   спілкуванню в Інтернеті.</a:t>
            </a:r>
            <a:endParaRPr lang="uk-UA" sz="3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uk-UA" sz="36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uk-UA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86971" y="446054"/>
            <a:ext cx="1034868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dirty="0" smtClean="0">
                <a:solidFill>
                  <a:srgbClr val="FF0000"/>
                </a:solidFill>
              </a:rPr>
              <a:t>Симптоми </a:t>
            </a:r>
            <a:r>
              <a:rPr lang="uk-UA" dirty="0" err="1" smtClean="0">
                <a:solidFill>
                  <a:srgbClr val="FF0000"/>
                </a:solidFill>
              </a:rPr>
              <a:t>Інтернет-залежності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"/>
          <a:stretch/>
        </p:blipFill>
        <p:spPr>
          <a:xfrm>
            <a:off x="6530549" y="3628571"/>
            <a:ext cx="5557191" cy="3229429"/>
          </a:xfrm>
        </p:spPr>
      </p:pic>
    </p:spTree>
    <p:extLst>
      <p:ext uri="{BB962C8B-B14F-4D97-AF65-F5344CB8AC3E}">
        <p14:creationId xmlns:p14="http://schemas.microsoft.com/office/powerpoint/2010/main" val="40832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485" y="358969"/>
            <a:ext cx="10515600" cy="1325563"/>
          </a:xfrm>
        </p:spPr>
        <p:txBody>
          <a:bodyPr/>
          <a:lstStyle/>
          <a:p>
            <a:pPr marL="0" indent="0" algn="ctr">
              <a:buNone/>
            </a:pPr>
            <a:r>
              <a:rPr lang="uk-UA" b="1" i="1" dirty="0" smtClean="0">
                <a:solidFill>
                  <a:srgbClr val="C00000"/>
                </a:solidFill>
              </a:rPr>
              <a:t>Цікаві факти про інтернет</a:t>
            </a:r>
            <a:endParaRPr lang="uk-UA" b="1" i="1" dirty="0">
              <a:solidFill>
                <a:srgbClr val="C00000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7713" y="402511"/>
            <a:ext cx="859245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7713" y="1279038"/>
            <a:ext cx="118436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700" b="1" dirty="0"/>
              <a:t>1. Інтернетом користуються більш ніж 2.4 </a:t>
            </a:r>
            <a:r>
              <a:rPr lang="uk-UA" sz="2700" b="1" dirty="0" err="1"/>
              <a:t>млрд</a:t>
            </a:r>
            <a:r>
              <a:rPr lang="uk-UA" sz="2700" b="1" dirty="0"/>
              <a:t> людей </a:t>
            </a:r>
            <a:r>
              <a:rPr lang="uk-UA" sz="2700" b="1" dirty="0" smtClean="0"/>
              <a:t>всього </a:t>
            </a:r>
            <a:r>
              <a:rPr lang="uk-UA" sz="2700" b="1" dirty="0"/>
              <a:t>світу.</a:t>
            </a:r>
            <a:endParaRPr lang="ru-RU" sz="2700" b="1" dirty="0"/>
          </a:p>
          <a:p>
            <a:r>
              <a:rPr lang="uk-UA" sz="2700" b="1" dirty="0" smtClean="0"/>
              <a:t>2</a:t>
            </a:r>
            <a:r>
              <a:rPr lang="uk-UA" sz="2700" b="1" dirty="0"/>
              <a:t>. У 1991 році </a:t>
            </a:r>
            <a:r>
              <a:rPr lang="uk-UA" sz="2700" b="1" dirty="0" smtClean="0"/>
              <a:t>Інтернет </a:t>
            </a:r>
            <a:r>
              <a:rPr lang="uk-UA" sz="2700" b="1" dirty="0"/>
              <a:t>став загальнодоступним. </a:t>
            </a:r>
            <a:r>
              <a:rPr lang="uk-UA" sz="2700" b="1" dirty="0" smtClean="0"/>
              <a:t> </a:t>
            </a:r>
            <a:endParaRPr lang="en-US" sz="2700" b="1" dirty="0"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692" y="3788229"/>
            <a:ext cx="4943136" cy="2780928"/>
          </a:xfrm>
        </p:spPr>
      </p:pic>
      <p:sp>
        <p:nvSpPr>
          <p:cNvPr id="11" name="Прямоугольник 10"/>
          <p:cNvSpPr/>
          <p:nvPr/>
        </p:nvSpPr>
        <p:spPr>
          <a:xfrm>
            <a:off x="217712" y="2209871"/>
            <a:ext cx="68072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/>
            <a:r>
              <a:rPr lang="uk-UA" sz="2700" b="1" dirty="0" smtClean="0"/>
              <a:t>3</a:t>
            </a:r>
            <a:r>
              <a:rPr lang="uk-UA" sz="2700" b="1" dirty="0"/>
              <a:t>. За перші п’ять років свого </a:t>
            </a:r>
            <a:r>
              <a:rPr lang="uk-UA" sz="2700" b="1" dirty="0" err="1" smtClean="0"/>
              <a:t>існуван-ня</a:t>
            </a:r>
            <a:r>
              <a:rPr lang="uk-UA" sz="2700" b="1" dirty="0" smtClean="0"/>
              <a:t> Інтернет </a:t>
            </a:r>
            <a:r>
              <a:rPr lang="uk-UA" sz="2700" b="1" dirty="0"/>
              <a:t>охопив більше 50 мільйонну аудиторію (користувачів) , наприклад щоб радіо набрало таку аудиторію потрібно </a:t>
            </a:r>
            <a:r>
              <a:rPr lang="uk-UA" sz="2700" b="1" dirty="0" err="1"/>
              <a:t>бу</a:t>
            </a:r>
            <a:r>
              <a:rPr lang="uk-UA" sz="2700" b="1" dirty="0"/>
              <a:t>ло 38 років. </a:t>
            </a:r>
            <a:endParaRPr lang="ru-RU" sz="2700" b="1" dirty="0"/>
          </a:p>
          <a:p>
            <a:pPr marL="449263" indent="-449263"/>
            <a:r>
              <a:rPr lang="uk-UA" sz="2700" b="1" dirty="0"/>
              <a:t>5. Програма для відправки </a:t>
            </a:r>
            <a:r>
              <a:rPr lang="uk-UA" sz="2700" b="1" dirty="0" err="1" smtClean="0"/>
              <a:t>електрон-ної</a:t>
            </a:r>
            <a:r>
              <a:rPr lang="uk-UA" sz="2700" b="1" dirty="0" smtClean="0"/>
              <a:t> </a:t>
            </a:r>
            <a:r>
              <a:rPr lang="uk-UA" sz="2700" b="1" dirty="0"/>
              <a:t>пошти через </a:t>
            </a:r>
            <a:r>
              <a:rPr lang="uk-UA" sz="2700" b="1" dirty="0" smtClean="0"/>
              <a:t>Інтернет </a:t>
            </a:r>
            <a:r>
              <a:rPr lang="uk-UA" sz="2700" b="1" dirty="0"/>
              <a:t>з’явилася в 1971 році</a:t>
            </a:r>
            <a:endParaRPr lang="en-US" sz="2700" b="1" dirty="0">
              <a:solidFill>
                <a:srgbClr val="C00000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268</TotalTime>
  <Words>460</Words>
  <Application>Microsoft Office PowerPoint</Application>
  <PresentationFormat>Произвольный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* Низький рівень цензури * Шахрайство в мережі Інтернет * Інтернет-залежність * Поширення вірусів * Злочини хакерів   </vt:lpstr>
      <vt:lpstr>Негатив Інтернету у нашому житті </vt:lpstr>
      <vt:lpstr>Інтернет-залежність</vt:lpstr>
      <vt:lpstr>Інтернет-залежність</vt:lpstr>
      <vt:lpstr>Презентация PowerPoint</vt:lpstr>
      <vt:lpstr>Презентация PowerPoint</vt:lpstr>
      <vt:lpstr>Цікаві факти про інтернет</vt:lpstr>
      <vt:lpstr>Презентация PowerPoint</vt:lpstr>
      <vt:lpstr>Анкета  на виявлення інтернет-залежності</vt:lpstr>
      <vt:lpstr>Презентация PowerPoint</vt:lpstr>
      <vt:lpstr>Дякуємо 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Користувач Windows</dc:creator>
  <cp:lastModifiedBy>USER</cp:lastModifiedBy>
  <cp:revision>12</cp:revision>
  <dcterms:created xsi:type="dcterms:W3CDTF">2018-10-27T19:45:24Z</dcterms:created>
  <dcterms:modified xsi:type="dcterms:W3CDTF">2018-10-30T14:46:09Z</dcterms:modified>
</cp:coreProperties>
</file>