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9" r:id="rId15"/>
    <p:sldId id="270" r:id="rId16"/>
    <p:sldId id="266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57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F7DA01-AB79-40B4-9D94-2EDAA89D7716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06FEC2-ACFD-4A51-8184-8608F029B2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4898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06FEC2-ACFD-4A51-8184-8608F029B2C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999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DB17-3E30-4397-A661-4E49AB9D7860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2398-074B-478C-917B-3F9AF5BEE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180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DB17-3E30-4397-A661-4E49AB9D7860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2398-074B-478C-917B-3F9AF5BEE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879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DB17-3E30-4397-A661-4E49AB9D7860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2398-074B-478C-917B-3F9AF5BEE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0002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11440-A3D1-46CF-88FB-6C84EDCF1A17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95466-A2DC-440B-B4DE-F4948455156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11440-A3D1-46CF-88FB-6C84EDCF1A17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95466-A2DC-440B-B4DE-F4948455156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11440-A3D1-46CF-88FB-6C84EDCF1A17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95466-A2DC-440B-B4DE-F494845515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11440-A3D1-46CF-88FB-6C84EDCF1A17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95466-A2DC-440B-B4DE-F4948455156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11440-A3D1-46CF-88FB-6C84EDCF1A17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95466-A2DC-440B-B4DE-F4948455156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11440-A3D1-46CF-88FB-6C84EDCF1A17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95466-A2DC-440B-B4DE-F494845515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11440-A3D1-46CF-88FB-6C84EDCF1A17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95466-A2DC-440B-B4DE-F494845515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11440-A3D1-46CF-88FB-6C84EDCF1A17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95466-A2DC-440B-B4DE-F494845515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DB17-3E30-4397-A661-4E49AB9D7860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2398-074B-478C-917B-3F9AF5BEE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5495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11440-A3D1-46CF-88FB-6C84EDCF1A17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95466-A2DC-440B-B4DE-F4948455156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11440-A3D1-46CF-88FB-6C84EDCF1A17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95466-A2DC-440B-B4DE-F494845515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11440-A3D1-46CF-88FB-6C84EDCF1A17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95466-A2DC-440B-B4DE-F494845515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11440-A3D1-46CF-88FB-6C84EDCF1A17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895466-A2DC-440B-B4DE-F4948455156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Рисунок 8"/>
          <p:cNvSpPr>
            <a:spLocks noGrp="1"/>
          </p:cNvSpPr>
          <p:nvPr>
            <p:ph type="pic" sz="quarter" idx="13"/>
          </p:nvPr>
        </p:nvSpPr>
        <p:spPr>
          <a:xfrm>
            <a:off x="1619250" y="549275"/>
            <a:ext cx="720725" cy="71913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" name="Рисунок 10" descr="ÐÐ°ÑÑÐ¸Ð½ÐºÐ¸ Ð¿Ð¾ Ð·Ð°Ð¿ÑÐ¾ÑÑ ÐºÐ°ÑÑÐ¸Ð½ÐºÐ¸ ÑÐ»ÐµÐºÑÑÐ¾Ð½Ð½Ð°Ñ Ð¿Ð¾ÑÑÐ°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1530053" cy="9509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ÐÐ°ÑÑÐ¸Ð½ÐºÐ¸ Ð¿Ð¾ Ð·Ð°Ð¿ÑÐ¾ÑÑ ÐºÐ°ÑÑÐ¸Ð½ÐºÐ¸ ÑÐ»ÐµÐºÑÑÐ¾Ð½Ð½Ð°Ñ Ð¿Ð¾ÑÑÐ°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04663"/>
            <a:ext cx="1530053" cy="9509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26893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DB17-3E30-4397-A661-4E49AB9D7860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2398-074B-478C-917B-3F9AF5BEE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679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DB17-3E30-4397-A661-4E49AB9D7860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2398-074B-478C-917B-3F9AF5BEE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348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DB17-3E30-4397-A661-4E49AB9D7860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2398-074B-478C-917B-3F9AF5BEE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848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DB17-3E30-4397-A661-4E49AB9D7860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2398-074B-478C-917B-3F9AF5BEE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696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DB17-3E30-4397-A661-4E49AB9D7860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2398-074B-478C-917B-3F9AF5BEE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94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DB17-3E30-4397-A661-4E49AB9D7860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2398-074B-478C-917B-3F9AF5BEE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066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DDB17-3E30-4397-A661-4E49AB9D7860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2398-074B-478C-917B-3F9AF5BEE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097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9DDB17-3E30-4397-A661-4E49AB9D7860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CB2398-074B-478C-917B-3F9AF5BEE2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52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D211440-A3D1-46CF-88FB-6C84EDCF1A17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8895466-A2DC-440B-B4DE-F4948455156A}" type="slidenum">
              <a:rPr lang="ru-RU" smtClean="0"/>
              <a:t>‹#›</a:t>
            </a:fld>
            <a:endParaRPr lang="ru-RU"/>
          </a:p>
        </p:txBody>
      </p:sp>
      <p:pic>
        <p:nvPicPr>
          <p:cNvPr id="11" name="Рисунок 10" descr="ÐÐ°ÑÑÐ¸Ð½ÐºÐ¸ Ð¿Ð¾ Ð·Ð°Ð¿ÑÐ¾ÑÑ ÐºÐ°ÑÑÐ¸Ð½ÐºÐ¸ ÑÐ»ÐµÐºÑÑÐ¾Ð½Ð½Ð°Ñ Ð¿Ð¾ÑÑÐ°"/>
          <p:cNvPicPr/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05" y="260648"/>
            <a:ext cx="2178125" cy="12389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ÐÐ°ÑÑÐ¸Ð½ÐºÐ¸ Ð¿Ð¾ Ð·Ð°Ð¿ÑÐ¾ÑÑ ÐºÐ°ÑÑÐ¸Ð½ÐºÐ¸ ÑÐ»ÐµÐºÑÑÐ¾Ð½Ð½Ð°Ñ Ð¿Ð¾ÑÑÐ°"/>
          <p:cNvPicPr/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32656"/>
            <a:ext cx="2178125" cy="1238955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50" r:id="rId12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edufuture.biz/index.php?title=%D0%9F%D0%BE%D1%88%D1%82%D0%BE%D0%B2%D0%B0_%D1%81%D0%BA%D1%80%D0%B8%D0%BD%D1%8C%D0%BA%D0%B0_%D0%BD%D0%B0_%D0%B2%D0%B5%D0%B1-%D1%81%D0%B5%D1%80%D0%B2%D0%B5%D1%80%D1%96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news.antivirus.ua/content/new-virus" TargetMode="External"/><Relationship Id="rId2" Type="http://schemas.openxmlformats.org/officeDocument/2006/relationships/hyperlink" Target="http://zillya.ua/ru/trojansmssendandroid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491880" y="260648"/>
            <a:ext cx="2232248" cy="922114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SPAM!!!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179512" y="1628800"/>
            <a:ext cx="8856984" cy="3201219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sz="3200" b="1" dirty="0" smtClean="0">
                <a:solidFill>
                  <a:srgbClr val="FF0000"/>
                </a:solidFill>
              </a:rPr>
              <a:t>	</a:t>
            </a:r>
            <a:r>
              <a:rPr lang="ru-RU" sz="3200" b="1" dirty="0" smtClean="0">
                <a:solidFill>
                  <a:srgbClr val="FF0000"/>
                </a:solidFill>
              </a:rPr>
              <a:t>Спам</a:t>
            </a:r>
            <a:r>
              <a:rPr lang="ru-RU" sz="3200" dirty="0" smtClean="0"/>
              <a:t> </a:t>
            </a:r>
            <a:r>
              <a:rPr lang="ru-RU" sz="3200" dirty="0"/>
              <a:t>— </a:t>
            </a:r>
            <a:r>
              <a:rPr lang="ru-RU" sz="3200" dirty="0" err="1"/>
              <a:t>масова</a:t>
            </a:r>
            <a:r>
              <a:rPr lang="ru-RU" sz="3200" dirty="0"/>
              <a:t> </a:t>
            </a:r>
            <a:r>
              <a:rPr lang="ru-RU" sz="3200" dirty="0" err="1"/>
              <a:t>розсилка</a:t>
            </a:r>
            <a:r>
              <a:rPr lang="ru-RU" sz="3200" dirty="0"/>
              <a:t> </a:t>
            </a:r>
            <a:r>
              <a:rPr lang="ru-RU" sz="3200" dirty="0" err="1"/>
              <a:t>кореспонденції</a:t>
            </a:r>
            <a:r>
              <a:rPr lang="ru-RU" sz="3200" dirty="0"/>
              <a:t> рекламного </a:t>
            </a:r>
            <a:r>
              <a:rPr lang="ru-RU" sz="3200" dirty="0" err="1"/>
              <a:t>чи</a:t>
            </a:r>
            <a:r>
              <a:rPr lang="ru-RU" sz="3200" dirty="0"/>
              <a:t> </a:t>
            </a:r>
            <a:r>
              <a:rPr lang="ru-RU" sz="3200" dirty="0" err="1"/>
              <a:t>іншого</a:t>
            </a:r>
            <a:r>
              <a:rPr lang="ru-RU" sz="3200" dirty="0"/>
              <a:t> характеру людям, </a:t>
            </a:r>
            <a:r>
              <a:rPr lang="ru-RU" sz="3200" dirty="0" err="1"/>
              <a:t>які</a:t>
            </a:r>
            <a:r>
              <a:rPr lang="ru-RU" sz="3200" dirty="0"/>
              <a:t> не </a:t>
            </a:r>
            <a:r>
              <a:rPr lang="ru-RU" sz="3200" dirty="0" err="1"/>
              <a:t>висловили</a:t>
            </a:r>
            <a:r>
              <a:rPr lang="ru-RU" sz="3200" dirty="0"/>
              <a:t> </a:t>
            </a:r>
            <a:r>
              <a:rPr lang="ru-RU" sz="3200" dirty="0" err="1"/>
              <a:t>бажання</a:t>
            </a:r>
            <a:r>
              <a:rPr lang="ru-RU" sz="3200" dirty="0"/>
              <a:t> </a:t>
            </a:r>
            <a:r>
              <a:rPr lang="ru-RU" sz="3200" dirty="0" err="1"/>
              <a:t>її</a:t>
            </a:r>
            <a:r>
              <a:rPr lang="ru-RU" sz="3200" dirty="0"/>
              <a:t> </a:t>
            </a:r>
            <a:r>
              <a:rPr lang="ru-RU" sz="3200" dirty="0" err="1"/>
              <a:t>одержувати</a:t>
            </a:r>
            <a:r>
              <a:rPr lang="ru-RU" sz="3200" dirty="0"/>
              <a:t>. </a:t>
            </a:r>
            <a:r>
              <a:rPr lang="en-US" sz="3200" dirty="0" smtClean="0"/>
              <a:t>		</a:t>
            </a:r>
            <a:r>
              <a:rPr lang="ru-RU" sz="3200" dirty="0" err="1" smtClean="0"/>
              <a:t>Передусім</a:t>
            </a:r>
            <a:r>
              <a:rPr lang="ru-RU" sz="3200" dirty="0" smtClean="0"/>
              <a:t> </a:t>
            </a:r>
            <a:r>
              <a:rPr lang="ru-RU" sz="3200" dirty="0" err="1"/>
              <a:t>термін</a:t>
            </a:r>
            <a:r>
              <a:rPr lang="ru-RU" sz="3200" dirty="0"/>
              <a:t> «</a:t>
            </a:r>
            <a:r>
              <a:rPr lang="ru-RU" sz="3200" b="1" dirty="0"/>
              <a:t>спам</a:t>
            </a:r>
            <a:r>
              <a:rPr lang="ru-RU" sz="3200" dirty="0"/>
              <a:t>» </a:t>
            </a:r>
            <a:r>
              <a:rPr lang="ru-RU" sz="3200" dirty="0" err="1"/>
              <a:t>стосується</a:t>
            </a:r>
            <a:r>
              <a:rPr lang="ru-RU" sz="3200" dirty="0"/>
              <a:t> </a:t>
            </a:r>
            <a:r>
              <a:rPr lang="ru-RU" sz="3200" dirty="0" err="1"/>
              <a:t>рекламних</a:t>
            </a:r>
            <a:r>
              <a:rPr lang="ru-RU" sz="3200" dirty="0"/>
              <a:t> </a:t>
            </a:r>
            <a:r>
              <a:rPr lang="ru-RU" sz="3200" dirty="0" err="1"/>
              <a:t>електронних</a:t>
            </a:r>
            <a:r>
              <a:rPr lang="ru-RU" sz="3200" dirty="0"/>
              <a:t> </a:t>
            </a:r>
            <a:r>
              <a:rPr lang="ru-RU" sz="3200" dirty="0" err="1" smtClean="0"/>
              <a:t>листів</a:t>
            </a:r>
            <a:r>
              <a:rPr lang="ru-RU" sz="3200" b="1" dirty="0" smtClean="0"/>
              <a:t>.</a:t>
            </a:r>
            <a:endParaRPr lang="ru-RU" sz="3200" dirty="0"/>
          </a:p>
        </p:txBody>
      </p:sp>
      <p:pic>
        <p:nvPicPr>
          <p:cNvPr id="6" name="Рисунок 5" descr="https://olegvoloshchuk.com/wp-content/uploads/2012/10/SPAM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273252"/>
            <a:ext cx="3181350" cy="2324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8200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ÐÐ°ÑÑÐ¸Ð½ÐºÐ¸ Ð¿Ð¾ Ð·Ð°Ð¿ÑÐ¾ÑÑ ÑÐ¼ÐµÑÐ½ÑÐµ ÐºÐ°ÑÑÐ¸Ð½ÐºÐ¸ Ð¿ÑÐ¾Ð³ÑÐ°Ð¼Ð¼Ð¸ÑÑÑ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739" y="3816709"/>
            <a:ext cx="3240360" cy="220110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271614" y="1480135"/>
            <a:ext cx="8692874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i="1" u="sng" dirty="0" err="1">
                <a:solidFill>
                  <a:srgbClr val="FF0000"/>
                </a:solidFill>
              </a:rPr>
              <a:t>Акції</a:t>
            </a:r>
            <a:r>
              <a:rPr lang="ru-RU" sz="2600" i="1" u="sng" dirty="0">
                <a:solidFill>
                  <a:srgbClr val="FF0000"/>
                </a:solidFill>
              </a:rPr>
              <a:t> та </a:t>
            </a:r>
            <a:r>
              <a:rPr lang="ru-RU" sz="2600" i="1" u="sng" dirty="0" err="1" smtClean="0">
                <a:solidFill>
                  <a:srgbClr val="FF0000"/>
                </a:solidFill>
              </a:rPr>
              <a:t>конкурси</a:t>
            </a:r>
            <a:r>
              <a:rPr lang="ru-RU" sz="2600" dirty="0">
                <a:solidFill>
                  <a:srgbClr val="FF0000"/>
                </a:solidFill>
              </a:rPr>
              <a:t> </a:t>
            </a:r>
            <a:r>
              <a:rPr lang="ru-RU" sz="2600" dirty="0" smtClean="0"/>
              <a:t>- </a:t>
            </a:r>
            <a:r>
              <a:rPr lang="ru-RU" sz="2600" dirty="0" err="1" smtClean="0"/>
              <a:t>нехитрий</a:t>
            </a:r>
            <a:r>
              <a:rPr lang="ru-RU" sz="2600" dirty="0" smtClean="0"/>
              <a:t> </a:t>
            </a:r>
            <a:r>
              <a:rPr lang="ru-RU" sz="2600" dirty="0" err="1"/>
              <a:t>варіант</a:t>
            </a:r>
            <a:r>
              <a:rPr lang="ru-RU" sz="2600" dirty="0"/>
              <a:t> </a:t>
            </a:r>
            <a:r>
              <a:rPr lang="ru-RU" sz="2600" dirty="0" err="1"/>
              <a:t>шахрайства</a:t>
            </a:r>
            <a:r>
              <a:rPr lang="ru-RU" sz="2600" dirty="0"/>
              <a:t>, на </a:t>
            </a:r>
            <a:r>
              <a:rPr lang="ru-RU" sz="2600" dirty="0" err="1"/>
              <a:t>який</a:t>
            </a:r>
            <a:r>
              <a:rPr lang="ru-RU" sz="2600" dirty="0"/>
              <a:t> </a:t>
            </a:r>
            <a:r>
              <a:rPr lang="ru-RU" sz="2600" dirty="0" err="1"/>
              <a:t>найчастіше</a:t>
            </a:r>
            <a:r>
              <a:rPr lang="ru-RU" sz="2600" dirty="0"/>
              <a:t> </a:t>
            </a:r>
            <a:r>
              <a:rPr lang="ru-RU" sz="2600" dirty="0" err="1"/>
              <a:t>попадаються</a:t>
            </a:r>
            <a:r>
              <a:rPr lang="ru-RU" sz="2600" dirty="0"/>
              <a:t> </a:t>
            </a:r>
            <a:r>
              <a:rPr lang="ru-RU" sz="2600" dirty="0" err="1"/>
              <a:t>літні</a:t>
            </a:r>
            <a:r>
              <a:rPr lang="ru-RU" sz="2600" dirty="0"/>
              <a:t> люди </a:t>
            </a:r>
            <a:r>
              <a:rPr lang="ru-RU" sz="2600" dirty="0" err="1"/>
              <a:t>або</a:t>
            </a:r>
            <a:r>
              <a:rPr lang="ru-RU" sz="2600" dirty="0"/>
              <a:t> </a:t>
            </a:r>
            <a:r>
              <a:rPr lang="ru-RU" sz="2600" dirty="0" err="1"/>
              <a:t>новачки</a:t>
            </a:r>
            <a:r>
              <a:rPr lang="ru-RU" sz="2600" dirty="0"/>
              <a:t> в </a:t>
            </a:r>
            <a:r>
              <a:rPr lang="ru-RU" sz="2600" dirty="0" err="1"/>
              <a:t>інтернеті</a:t>
            </a:r>
            <a:r>
              <a:rPr lang="ru-RU" sz="2600" dirty="0"/>
              <a:t>. </a:t>
            </a:r>
            <a:r>
              <a:rPr lang="ru-RU" sz="2600" dirty="0" err="1"/>
              <a:t>Користувач</a:t>
            </a:r>
            <a:r>
              <a:rPr lang="ru-RU" sz="2600" dirty="0"/>
              <a:t> </a:t>
            </a:r>
            <a:r>
              <a:rPr lang="ru-RU" sz="2600" dirty="0" err="1"/>
              <a:t>отримує</a:t>
            </a:r>
            <a:r>
              <a:rPr lang="ru-RU" sz="2600" dirty="0"/>
              <a:t> листа, в </a:t>
            </a:r>
            <a:r>
              <a:rPr lang="ru-RU" sz="2600" dirty="0" err="1"/>
              <a:t>якому</a:t>
            </a:r>
            <a:r>
              <a:rPr lang="ru-RU" sz="2600" dirty="0"/>
              <a:t> сказано, </a:t>
            </a:r>
            <a:r>
              <a:rPr lang="ru-RU" sz="2600" dirty="0" err="1"/>
              <a:t>що</a:t>
            </a:r>
            <a:r>
              <a:rPr lang="ru-RU" sz="2600" dirty="0"/>
              <a:t> </a:t>
            </a:r>
            <a:r>
              <a:rPr lang="ru-RU" sz="2600" dirty="0" err="1"/>
              <a:t>він</a:t>
            </a:r>
            <a:r>
              <a:rPr lang="ru-RU" sz="2600" dirty="0"/>
              <a:t> </a:t>
            </a:r>
            <a:r>
              <a:rPr lang="ru-RU" sz="2600" dirty="0" err="1"/>
              <a:t>переміг</a:t>
            </a:r>
            <a:r>
              <a:rPr lang="ru-RU" sz="2600" dirty="0"/>
              <a:t> у </a:t>
            </a:r>
            <a:r>
              <a:rPr lang="ru-RU" sz="2600" dirty="0" err="1"/>
              <a:t>конкурсі</a:t>
            </a:r>
            <a:r>
              <a:rPr lang="ru-RU" sz="2600" dirty="0"/>
              <a:t> і </a:t>
            </a:r>
            <a:r>
              <a:rPr lang="ru-RU" sz="2600" dirty="0" err="1"/>
              <a:t>може</a:t>
            </a:r>
            <a:r>
              <a:rPr lang="ru-RU" sz="2600" dirty="0"/>
              <a:t> </a:t>
            </a:r>
            <a:r>
              <a:rPr lang="ru-RU" sz="2600" dirty="0" err="1"/>
              <a:t>дістати</a:t>
            </a:r>
            <a:r>
              <a:rPr lang="ru-RU" sz="2600" dirty="0"/>
              <a:t> товар по </a:t>
            </a:r>
            <a:r>
              <a:rPr lang="ru-RU" sz="2600" dirty="0" err="1"/>
              <a:t>сенсаційно</a:t>
            </a:r>
            <a:r>
              <a:rPr lang="ru-RU" sz="2600" dirty="0"/>
              <a:t> </a:t>
            </a:r>
            <a:r>
              <a:rPr lang="ru-RU" sz="2600" dirty="0" err="1"/>
              <a:t>низькій</a:t>
            </a:r>
            <a:r>
              <a:rPr lang="ru-RU" sz="2600" dirty="0"/>
              <a:t> </a:t>
            </a:r>
            <a:r>
              <a:rPr lang="ru-RU" sz="2600" dirty="0" err="1"/>
              <a:t>ціні</a:t>
            </a:r>
            <a:r>
              <a:rPr lang="ru-RU" sz="2600" dirty="0"/>
              <a:t>. </a:t>
            </a:r>
            <a:r>
              <a:rPr lang="ru-RU" sz="2600" dirty="0"/>
              <a:t>Лист, як правило, </a:t>
            </a:r>
            <a:endParaRPr lang="ru-RU" sz="2600" dirty="0" smtClean="0"/>
          </a:p>
        </p:txBody>
      </p:sp>
      <p:sp>
        <p:nvSpPr>
          <p:cNvPr id="5" name="Объект 4"/>
          <p:cNvSpPr txBox="1">
            <a:spLocks/>
          </p:cNvSpPr>
          <p:nvPr/>
        </p:nvSpPr>
        <p:spPr>
          <a:xfrm>
            <a:off x="2699792" y="116632"/>
            <a:ext cx="4005064" cy="16893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lnSpc>
                <a:spcPct val="120000"/>
              </a:lnSpc>
              <a:buFont typeface="Georgia" pitchFamily="18" charset="0"/>
              <a:buNone/>
            </a:pPr>
            <a:r>
              <a:rPr lang="uk-UA" sz="4000" b="1" dirty="0" smtClean="0">
                <a:solidFill>
                  <a:srgbClr val="FF0000"/>
                </a:solidFill>
              </a:rPr>
              <a:t>Основні види </a:t>
            </a:r>
            <a:r>
              <a:rPr lang="uk-UA" sz="4000" b="1" dirty="0" err="1" smtClean="0">
                <a:solidFill>
                  <a:srgbClr val="FF0000"/>
                </a:solidFill>
              </a:rPr>
              <a:t>СПАМу</a:t>
            </a:r>
            <a:endParaRPr lang="ru-RU" sz="4000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66966" y="4293096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4657" y="3470711"/>
            <a:ext cx="6028579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err="1" smtClean="0"/>
              <a:t>замасковано</a:t>
            </a:r>
            <a:r>
              <a:rPr lang="ru-RU" sz="2600" dirty="0" smtClean="0"/>
              <a:t> </a:t>
            </a:r>
            <a:r>
              <a:rPr lang="ru-RU" sz="2600" dirty="0" err="1" smtClean="0"/>
              <a:t>під</a:t>
            </a:r>
            <a:r>
              <a:rPr lang="ru-RU" sz="2600" dirty="0" smtClean="0"/>
              <a:t> </a:t>
            </a:r>
            <a:r>
              <a:rPr lang="ru-RU" sz="2600" dirty="0" err="1"/>
              <a:t>повідомлення</a:t>
            </a:r>
            <a:r>
              <a:rPr lang="ru-RU" sz="2600" dirty="0"/>
              <a:t> </a:t>
            </a:r>
            <a:r>
              <a:rPr lang="ru-RU" sz="2600" dirty="0" err="1"/>
              <a:t>від</a:t>
            </a:r>
            <a:r>
              <a:rPr lang="ru-RU" sz="2600" dirty="0"/>
              <a:t> </a:t>
            </a:r>
            <a:r>
              <a:rPr lang="ru-RU" sz="2600" dirty="0" err="1" smtClean="0"/>
              <a:t>відомої</a:t>
            </a:r>
            <a:r>
              <a:rPr lang="ru-RU" sz="2600" dirty="0" smtClean="0"/>
              <a:t> </a:t>
            </a:r>
            <a:r>
              <a:rPr lang="ru-RU" sz="2600" dirty="0" err="1" smtClean="0"/>
              <a:t>компанії</a:t>
            </a:r>
            <a:r>
              <a:rPr lang="ru-RU" sz="2600" dirty="0" smtClean="0"/>
              <a:t> </a:t>
            </a:r>
            <a:r>
              <a:rPr lang="ru-RU" sz="2600" dirty="0"/>
              <a:t>і </a:t>
            </a:r>
            <a:r>
              <a:rPr lang="ru-RU" sz="2600" dirty="0" err="1"/>
              <a:t>виглядає</a:t>
            </a:r>
            <a:r>
              <a:rPr lang="ru-RU" sz="2600" dirty="0"/>
              <a:t> </a:t>
            </a:r>
            <a:r>
              <a:rPr lang="ru-RU" sz="2600" dirty="0" err="1"/>
              <a:t>дуже</a:t>
            </a:r>
            <a:r>
              <a:rPr lang="ru-RU" sz="2600" dirty="0"/>
              <a:t> </a:t>
            </a:r>
            <a:r>
              <a:rPr lang="ru-RU" sz="2600" dirty="0" err="1" smtClean="0"/>
              <a:t>правдоподібно</a:t>
            </a:r>
            <a:r>
              <a:rPr lang="ru-RU" sz="2600" dirty="0"/>
              <a:t>. </a:t>
            </a:r>
            <a:r>
              <a:rPr lang="ru-RU" sz="2600" dirty="0" err="1"/>
              <a:t>Користувача</a:t>
            </a:r>
            <a:r>
              <a:rPr lang="ru-RU" sz="2600" dirty="0"/>
              <a:t> </a:t>
            </a:r>
            <a:r>
              <a:rPr lang="ru-RU" sz="2600" dirty="0" err="1"/>
              <a:t>просять</a:t>
            </a:r>
            <a:r>
              <a:rPr lang="ru-RU" sz="2600" dirty="0"/>
              <a:t> </a:t>
            </a:r>
            <a:r>
              <a:rPr lang="ru-RU" sz="2600" dirty="0" err="1"/>
              <a:t>зв'язатися</a:t>
            </a:r>
            <a:r>
              <a:rPr lang="ru-RU" sz="2600" dirty="0"/>
              <a:t> за </a:t>
            </a:r>
            <a:r>
              <a:rPr lang="ru-RU" sz="2600" dirty="0" err="1"/>
              <a:t>вказаним</a:t>
            </a:r>
            <a:r>
              <a:rPr lang="ru-RU" sz="2600" dirty="0"/>
              <a:t> номером, де </a:t>
            </a:r>
            <a:r>
              <a:rPr lang="ru-RU" sz="2600" dirty="0" err="1"/>
              <a:t>вигаданий</a:t>
            </a:r>
            <a:r>
              <a:rPr lang="ru-RU" sz="2600" dirty="0"/>
              <a:t> </a:t>
            </a:r>
            <a:r>
              <a:rPr lang="ru-RU" sz="2600" dirty="0" err="1"/>
              <a:t>представник</a:t>
            </a:r>
            <a:r>
              <a:rPr lang="ru-RU" sz="2600" dirty="0"/>
              <a:t> </a:t>
            </a:r>
            <a:r>
              <a:rPr lang="ru-RU" sz="2600" dirty="0" err="1"/>
              <a:t>компанії</a:t>
            </a:r>
            <a:r>
              <a:rPr lang="ru-RU" sz="2600" dirty="0"/>
              <a:t> просить </a:t>
            </a:r>
            <a:r>
              <a:rPr lang="ru-RU" sz="2600" dirty="0" err="1"/>
              <a:t>його</a:t>
            </a:r>
            <a:r>
              <a:rPr lang="ru-RU" sz="2600" dirty="0"/>
              <a:t> </a:t>
            </a:r>
            <a:r>
              <a:rPr lang="ru-RU" sz="2600" dirty="0" err="1"/>
              <a:t>оплатити</a:t>
            </a:r>
            <a:r>
              <a:rPr lang="ru-RU" sz="2600" dirty="0"/>
              <a:t> товар і доставку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6132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332656"/>
            <a:ext cx="4136247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400" dirty="0">
                <a:solidFill>
                  <a:srgbClr val="FF0000"/>
                </a:solidFill>
              </a:rPr>
              <a:t>Як </a:t>
            </a:r>
            <a:r>
              <a:rPr lang="ru-RU" sz="3400" dirty="0" err="1" smtClean="0">
                <a:solidFill>
                  <a:srgbClr val="FF0000"/>
                </a:solidFill>
              </a:rPr>
              <a:t>захиститися</a:t>
            </a:r>
            <a:r>
              <a:rPr lang="ru-RU" sz="3400" dirty="0" smtClean="0">
                <a:solidFill>
                  <a:srgbClr val="FF0000"/>
                </a:solidFill>
              </a:rPr>
              <a:t> </a:t>
            </a:r>
            <a:r>
              <a:rPr lang="ru-RU" sz="3400" dirty="0" err="1" smtClean="0">
                <a:solidFill>
                  <a:srgbClr val="FF0000"/>
                </a:solidFill>
              </a:rPr>
              <a:t>від</a:t>
            </a:r>
            <a:r>
              <a:rPr lang="ru-RU" sz="3400" dirty="0" smtClean="0">
                <a:solidFill>
                  <a:srgbClr val="FF0000"/>
                </a:solidFill>
              </a:rPr>
              <a:t> СПАМУ?</a:t>
            </a:r>
            <a:r>
              <a:rPr lang="ru-RU" dirty="0">
                <a:solidFill>
                  <a:srgbClr val="FF0000"/>
                </a:solidFill>
              </a:rPr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 descr="ÐÐ°ÑÑÐ¸Ð½ÐºÐ¸ Ð¿Ð¾ Ð·Ð°Ð¿ÑÐ¾ÑÑ ÑÐ¿Ð°Ð¼Ð° ÐºÐ°ÑÑÐ¸Ð½ÐºÐ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53705"/>
            <a:ext cx="2304256" cy="226718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ÐÐ°ÑÑÐ¸Ð½ÐºÐ¸ Ð¿Ð¾ Ð·Ð°Ð¿ÑÐ¾ÑÑ ÑÐ¿Ð°Ð¼Ð° ÐºÐ°ÑÑÐ¸Ð½ÐºÐ¸"/>
          <p:cNvPicPr>
            <a:picLocks noGrp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996952"/>
            <a:ext cx="5040560" cy="280831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79512" y="1700808"/>
            <a:ext cx="6984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 smtClean="0"/>
              <a:t>Надати</a:t>
            </a:r>
            <a:r>
              <a:rPr lang="ru-RU" sz="3200" b="1" dirty="0" smtClean="0"/>
              <a:t> </a:t>
            </a:r>
            <a:r>
              <a:rPr lang="ru-RU" sz="3200" b="1" dirty="0"/>
              <a:t>100% </a:t>
            </a:r>
            <a:r>
              <a:rPr lang="ru-RU" sz="3200" b="1" dirty="0" err="1"/>
              <a:t>захисту</a:t>
            </a:r>
            <a:r>
              <a:rPr lang="ru-RU" sz="3200" b="1" dirty="0"/>
              <a:t> </a:t>
            </a:r>
            <a:r>
              <a:rPr lang="ru-RU" sz="3200" b="1" dirty="0" err="1"/>
              <a:t>від</a:t>
            </a:r>
            <a:r>
              <a:rPr lang="ru-RU" sz="3200" b="1" dirty="0"/>
              <a:t> спаму </a:t>
            </a:r>
            <a:endParaRPr lang="ru-RU" sz="3200" b="1" dirty="0" smtClean="0"/>
          </a:p>
          <a:p>
            <a:r>
              <a:rPr lang="ru-RU" sz="3200" b="1" dirty="0" smtClean="0"/>
              <a:t>не </a:t>
            </a:r>
            <a:r>
              <a:rPr lang="ru-RU" sz="3200" b="1" dirty="0" err="1"/>
              <a:t>можуть</a:t>
            </a:r>
            <a:r>
              <a:rPr lang="ru-RU" sz="3200" b="1" dirty="0"/>
              <a:t> </a:t>
            </a:r>
            <a:r>
              <a:rPr lang="ru-RU" sz="3200" b="1" dirty="0" err="1"/>
              <a:t>ні</a:t>
            </a:r>
            <a:r>
              <a:rPr lang="ru-RU" sz="3200" b="1" dirty="0"/>
              <a:t> </a:t>
            </a:r>
            <a:r>
              <a:rPr lang="ru-RU" sz="3200" b="1" dirty="0" err="1"/>
              <a:t>програми</a:t>
            </a:r>
            <a:r>
              <a:rPr lang="ru-RU" sz="3200" b="1" dirty="0"/>
              <a:t>, </a:t>
            </a:r>
            <a:r>
              <a:rPr lang="ru-RU" sz="3200" b="1" dirty="0" err="1"/>
              <a:t>ні</a:t>
            </a:r>
            <a:r>
              <a:rPr lang="ru-RU" sz="3200" b="1" dirty="0"/>
              <a:t> </a:t>
            </a:r>
            <a:r>
              <a:rPr lang="ru-RU" sz="3200" b="1" dirty="0" err="1"/>
              <a:t>провайдери</a:t>
            </a:r>
            <a:r>
              <a:rPr lang="ru-RU" sz="3200" b="1" dirty="0"/>
              <a:t>. 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3212976"/>
            <a:ext cx="45365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/>
              <a:t>Останнім</a:t>
            </a:r>
            <a:r>
              <a:rPr lang="ru-RU" sz="3200" b="1" dirty="0"/>
              <a:t> і </a:t>
            </a:r>
            <a:r>
              <a:rPr lang="ru-RU" sz="3200" b="1" dirty="0" err="1"/>
              <a:t>єдиним</a:t>
            </a:r>
            <a:r>
              <a:rPr lang="ru-RU" sz="3200" b="1" dirty="0"/>
              <a:t> </a:t>
            </a:r>
            <a:r>
              <a:rPr lang="ru-RU" sz="3200" b="1" dirty="0" err="1"/>
              <a:t>дієвим</a:t>
            </a:r>
            <a:r>
              <a:rPr lang="ru-RU" sz="3200" b="1" dirty="0"/>
              <a:t> </a:t>
            </a:r>
            <a:r>
              <a:rPr lang="ru-RU" sz="3200" b="1" dirty="0" err="1"/>
              <a:t>рубежем</a:t>
            </a:r>
            <a:r>
              <a:rPr lang="ru-RU" sz="3200" b="1" dirty="0"/>
              <a:t> </a:t>
            </a:r>
            <a:r>
              <a:rPr lang="ru-RU" sz="3200" b="1" dirty="0" err="1"/>
              <a:t>захисту</a:t>
            </a:r>
            <a:r>
              <a:rPr lang="ru-RU" sz="3200" b="1" dirty="0"/>
              <a:t> </a:t>
            </a:r>
            <a:r>
              <a:rPr lang="ru-RU" sz="3200" b="1" dirty="0" err="1"/>
              <a:t>залишається</a:t>
            </a:r>
            <a:r>
              <a:rPr lang="ru-RU" sz="3200" b="1" dirty="0"/>
              <a:t> </a:t>
            </a:r>
            <a:r>
              <a:rPr lang="ru-RU" sz="3200" b="1" dirty="0" err="1"/>
              <a:t>користувач</a:t>
            </a:r>
            <a:r>
              <a:rPr lang="ru-RU" sz="3200" b="1" dirty="0"/>
              <a:t>. Тому </a:t>
            </a:r>
            <a:r>
              <a:rPr lang="ru-RU" sz="3200" b="1" dirty="0" err="1"/>
              <a:t>варто</a:t>
            </a:r>
            <a:r>
              <a:rPr lang="ru-RU" sz="3200" b="1" dirty="0"/>
              <a:t>:</a:t>
            </a:r>
            <a:r>
              <a:rPr lang="ru-RU" sz="3200" dirty="0"/>
              <a:t> 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11677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628800"/>
            <a:ext cx="8640960" cy="2376264"/>
          </a:xfrm>
        </p:spPr>
        <p:txBody>
          <a:bodyPr>
            <a:normAutofit/>
          </a:bodyPr>
          <a:lstStyle/>
          <a:p>
            <a:pPr marL="174625" lvl="0" indent="-87313"/>
            <a:r>
              <a:rPr lang="ru-RU" sz="3000" dirty="0" err="1"/>
              <a:t>Обережно</a:t>
            </a:r>
            <a:r>
              <a:rPr lang="ru-RU" sz="3000" dirty="0"/>
              <a:t> ставиться до </a:t>
            </a:r>
            <a:r>
              <a:rPr lang="ru-RU" sz="3000" dirty="0" err="1"/>
              <a:t>листів</a:t>
            </a:r>
            <a:r>
              <a:rPr lang="ru-RU" sz="3000" dirty="0"/>
              <a:t>, </a:t>
            </a:r>
            <a:r>
              <a:rPr lang="ru-RU" sz="3000" dirty="0" err="1"/>
              <a:t>які</a:t>
            </a:r>
            <a:r>
              <a:rPr lang="ru-RU" sz="3000" dirty="0"/>
              <a:t> </a:t>
            </a:r>
            <a:r>
              <a:rPr lang="ru-RU" sz="3000" dirty="0" err="1" smtClean="0"/>
              <a:t>вимагають</a:t>
            </a:r>
            <a:r>
              <a:rPr lang="ru-RU" sz="3000" dirty="0" smtClean="0"/>
              <a:t> </a:t>
            </a:r>
            <a:r>
              <a:rPr lang="ru-RU" sz="3000" dirty="0" err="1" smtClean="0"/>
              <a:t>надати</a:t>
            </a:r>
            <a:r>
              <a:rPr lang="ru-RU" sz="3000" dirty="0" smtClean="0"/>
              <a:t> </a:t>
            </a:r>
            <a:r>
              <a:rPr lang="ru-RU" sz="3000" dirty="0" err="1"/>
              <a:t>конфіденційну</a:t>
            </a:r>
            <a:r>
              <a:rPr lang="ru-RU" sz="3000" dirty="0"/>
              <a:t> </a:t>
            </a:r>
            <a:r>
              <a:rPr lang="ru-RU" sz="3000" dirty="0" err="1"/>
              <a:t>інформацію</a:t>
            </a:r>
            <a:r>
              <a:rPr lang="ru-RU" sz="3000" dirty="0"/>
              <a:t>, </a:t>
            </a:r>
            <a:r>
              <a:rPr lang="ru-RU" sz="3000" dirty="0" err="1"/>
              <a:t>навіть</a:t>
            </a:r>
            <a:r>
              <a:rPr lang="ru-RU" sz="3000" dirty="0"/>
              <a:t> </a:t>
            </a:r>
            <a:r>
              <a:rPr lang="ru-RU" sz="3000" dirty="0" err="1"/>
              <a:t>якщо</a:t>
            </a:r>
            <a:r>
              <a:rPr lang="ru-RU" sz="3000" dirty="0"/>
              <a:t> </a:t>
            </a:r>
            <a:r>
              <a:rPr lang="ru-RU" sz="3000" dirty="0" err="1"/>
              <a:t>це</a:t>
            </a:r>
            <a:r>
              <a:rPr lang="ru-RU" sz="3000" dirty="0"/>
              <a:t> ваш </a:t>
            </a:r>
            <a:r>
              <a:rPr lang="ru-RU" sz="3000" dirty="0" smtClean="0"/>
              <a:t>банк</a:t>
            </a:r>
            <a:r>
              <a:rPr lang="ru-RU" sz="3000" dirty="0"/>
              <a:t>.</a:t>
            </a:r>
            <a:endParaRPr lang="ru-RU" sz="3000" dirty="0"/>
          </a:p>
          <a:p>
            <a:pPr marL="174625" lvl="0" indent="-174625"/>
            <a:r>
              <a:rPr lang="ru-RU" sz="3000" dirty="0"/>
              <a:t>Не </a:t>
            </a:r>
            <a:r>
              <a:rPr lang="ru-RU" sz="3000" dirty="0" err="1"/>
              <a:t>завантажувати</a:t>
            </a:r>
            <a:r>
              <a:rPr lang="ru-RU" sz="3000" dirty="0"/>
              <a:t> </a:t>
            </a:r>
            <a:r>
              <a:rPr lang="ru-RU" sz="3000" dirty="0" err="1"/>
              <a:t>вкладення</a:t>
            </a:r>
            <a:r>
              <a:rPr lang="ru-RU" sz="3000" dirty="0"/>
              <a:t> і не </a:t>
            </a:r>
            <a:r>
              <a:rPr lang="ru-RU" sz="3000" dirty="0" err="1" smtClean="0"/>
              <a:t>переходити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187624" y="620688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627784" y="332656"/>
            <a:ext cx="413624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400" smtClean="0">
                <a:solidFill>
                  <a:srgbClr val="FF0000"/>
                </a:solidFill>
              </a:rPr>
              <a:t>Як захиститися від СПАМУ?</a:t>
            </a:r>
            <a:r>
              <a:rPr lang="ru-RU" smtClean="0">
                <a:solidFill>
                  <a:srgbClr val="FF0000"/>
                </a:solidFill>
              </a:rPr>
              <a:t> </a:t>
            </a:r>
            <a:r>
              <a:rPr lang="ru-RU" smtClean="0"/>
              <a:t/>
            </a:r>
            <a:br>
              <a:rPr lang="ru-RU" smtClean="0"/>
            </a:br>
            <a:endParaRPr lang="ru-RU" dirty="0"/>
          </a:p>
        </p:txBody>
      </p:sp>
      <p:pic>
        <p:nvPicPr>
          <p:cNvPr id="5122" name="Picture 2" descr="ÐÐ°ÑÑÐ¸Ð½ÐºÐ¸ Ð¿Ð¾ Ð·Ð°Ð¿ÑÐ¾ÑÑ ÑÐ¼ÐµÑÐ½ÑÐµ ÐºÐ°ÑÑÐ¸Ð½ÐºÐ¸ Ð·Ð°ÑÐ¸ÑÐ° Ð¾Ñ ÑÐ¿Ð°Ð¼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02" t="8638" r="3120" b="16016"/>
          <a:stretch/>
        </p:blipFill>
        <p:spPr bwMode="auto">
          <a:xfrm>
            <a:off x="6581706" y="4221088"/>
            <a:ext cx="2454790" cy="2320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251520" y="3717032"/>
            <a:ext cx="8136904" cy="23762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1463" lvl="0" indent="0">
              <a:buNone/>
            </a:pPr>
            <a:r>
              <a:rPr lang="ru-RU" sz="3000" dirty="0"/>
              <a:t>за </a:t>
            </a:r>
            <a:r>
              <a:rPr lang="ru-RU" sz="3000" dirty="0" err="1"/>
              <a:t>посиланнями</a:t>
            </a:r>
            <a:r>
              <a:rPr lang="ru-RU" sz="3000" dirty="0"/>
              <a:t> в листах </a:t>
            </a:r>
            <a:r>
              <a:rPr lang="ru-RU" sz="3000" dirty="0" err="1"/>
              <a:t>від</a:t>
            </a:r>
            <a:r>
              <a:rPr lang="ru-RU" sz="3000" dirty="0"/>
              <a:t> </a:t>
            </a:r>
            <a:r>
              <a:rPr lang="ru-RU" sz="3000" dirty="0" err="1"/>
              <a:t>невідомих</a:t>
            </a:r>
            <a:r>
              <a:rPr lang="ru-RU" sz="3000" dirty="0"/>
              <a:t> </a:t>
            </a:r>
            <a:r>
              <a:rPr lang="ru-RU" sz="3000" dirty="0" err="1" smtClean="0"/>
              <a:t>відправників</a:t>
            </a:r>
            <a:r>
              <a:rPr lang="ru-RU" sz="3000" dirty="0"/>
              <a:t>. </a:t>
            </a:r>
          </a:p>
          <a:p>
            <a:pPr lvl="0" indent="-53975"/>
            <a:r>
              <a:rPr lang="ru-RU" sz="3000" dirty="0"/>
              <a:t>По </a:t>
            </a:r>
            <a:r>
              <a:rPr lang="ru-RU" sz="3000" dirty="0" err="1"/>
              <a:t>можливості</a:t>
            </a:r>
            <a:r>
              <a:rPr lang="ru-RU" sz="3000" dirty="0"/>
              <a:t> </a:t>
            </a:r>
            <a:r>
              <a:rPr lang="ru-RU" sz="3000" dirty="0" err="1"/>
              <a:t>уточнювати</a:t>
            </a:r>
            <a:r>
              <a:rPr lang="ru-RU" sz="3000" dirty="0"/>
              <a:t> </a:t>
            </a:r>
            <a:r>
              <a:rPr lang="ru-RU" sz="3000" dirty="0" err="1" smtClean="0"/>
              <a:t>вміст</a:t>
            </a:r>
            <a:r>
              <a:rPr lang="ru-RU" sz="3000" dirty="0" smtClean="0"/>
              <a:t> </a:t>
            </a:r>
            <a:r>
              <a:rPr lang="ru-RU" sz="3000" dirty="0" err="1" smtClean="0"/>
              <a:t>вкладення</a:t>
            </a:r>
            <a:r>
              <a:rPr lang="ru-RU" sz="3000" dirty="0" smtClean="0"/>
              <a:t> </a:t>
            </a:r>
            <a:r>
              <a:rPr lang="ru-RU" sz="3000" dirty="0" err="1"/>
              <a:t>або</a:t>
            </a:r>
            <a:r>
              <a:rPr lang="ru-RU" sz="3000" dirty="0"/>
              <a:t> </a:t>
            </a:r>
            <a:r>
              <a:rPr lang="ru-RU" sz="3000" dirty="0" err="1"/>
              <a:t>посилання</a:t>
            </a:r>
            <a:r>
              <a:rPr lang="ru-RU" sz="3000" dirty="0"/>
              <a:t>, </a:t>
            </a:r>
            <a:r>
              <a:rPr lang="ru-RU" sz="3000" dirty="0" err="1"/>
              <a:t>якщо</a:t>
            </a:r>
            <a:r>
              <a:rPr lang="ru-RU" sz="3000" dirty="0"/>
              <a:t> </a:t>
            </a:r>
            <a:r>
              <a:rPr lang="ru-RU" sz="3000" dirty="0" err="1"/>
              <a:t>відправник</a:t>
            </a:r>
            <a:r>
              <a:rPr lang="ru-RU" sz="3000" dirty="0"/>
              <a:t> </a:t>
            </a:r>
            <a:r>
              <a:rPr lang="ru-RU" sz="3000" dirty="0" err="1"/>
              <a:t>відомий</a:t>
            </a:r>
            <a:r>
              <a:rPr lang="ru-RU" sz="3000" dirty="0"/>
              <a:t> вам.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192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ÐÐ°ÑÑÐ¸Ð½ÐºÐ¸ Ð¿Ð¾ Ð·Ð°Ð¿ÑÐ¾ÑÑ ÑÐ¼ÐµÑÐ½ÑÐµ ÐºÐ°ÑÑÐ¸Ð½ÐºÐ¸ Ð·Ð°ÑÐ¸ÑÐ° Ð¾Ñ ÑÐ¿Ð°Ð¼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8712" y="2636912"/>
            <a:ext cx="2771800" cy="280831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6084" y="2132856"/>
            <a:ext cx="6768204" cy="4608512"/>
          </a:xfrm>
        </p:spPr>
        <p:txBody>
          <a:bodyPr>
            <a:normAutofit fontScale="70000" lnSpcReduction="20000"/>
          </a:bodyPr>
          <a:lstStyle/>
          <a:p>
            <a:r>
              <a:rPr lang="ru-RU" sz="4300" b="1" dirty="0" smtClean="0"/>
              <a:t>Не </a:t>
            </a:r>
            <a:r>
              <a:rPr lang="ru-RU" sz="4300" b="1" dirty="0" err="1"/>
              <a:t>зазначайте</a:t>
            </a:r>
            <a:r>
              <a:rPr lang="ru-RU" sz="4300" b="1" dirty="0"/>
              <a:t> свою </a:t>
            </a:r>
            <a:r>
              <a:rPr lang="ru-RU" sz="4300" b="1" dirty="0" err="1"/>
              <a:t>електронну</a:t>
            </a:r>
            <a:r>
              <a:rPr lang="ru-RU" sz="4300" b="1" dirty="0"/>
              <a:t> адресу на </a:t>
            </a:r>
            <a:r>
              <a:rPr lang="ru-RU" sz="4300" b="1" dirty="0" err="1"/>
              <a:t>сумнівних</a:t>
            </a:r>
            <a:r>
              <a:rPr lang="ru-RU" sz="4300" b="1" dirty="0"/>
              <a:t> </a:t>
            </a:r>
            <a:r>
              <a:rPr lang="ru-RU" sz="4300" b="1" dirty="0" smtClean="0"/>
              <a:t>сайтах</a:t>
            </a:r>
          </a:p>
          <a:p>
            <a:r>
              <a:rPr lang="ru-RU" sz="4300" b="1" dirty="0" err="1" smtClean="0"/>
              <a:t>Використовуйте</a:t>
            </a:r>
            <a:r>
              <a:rPr lang="ru-RU" sz="4300" b="1" dirty="0"/>
              <a:t>  </a:t>
            </a:r>
            <a:r>
              <a:rPr lang="ru-RU" sz="4300" b="1" dirty="0" err="1"/>
              <a:t>засоби</a:t>
            </a:r>
            <a:r>
              <a:rPr lang="ru-RU" sz="4300" b="1" dirty="0"/>
              <a:t>  </a:t>
            </a:r>
            <a:r>
              <a:rPr lang="ru-RU" sz="4300" b="1" dirty="0" err="1"/>
              <a:t>фільтрування</a:t>
            </a:r>
            <a:r>
              <a:rPr lang="ru-RU" sz="4300" b="1" dirty="0"/>
              <a:t>  </a:t>
            </a:r>
            <a:r>
              <a:rPr lang="ru-RU" sz="4300" b="1" dirty="0" smtClean="0"/>
              <a:t>спаму</a:t>
            </a:r>
          </a:p>
          <a:p>
            <a:pPr lvl="0"/>
            <a:r>
              <a:rPr lang="ru-RU" sz="4300" b="1" dirty="0" err="1" smtClean="0"/>
              <a:t>Якщо</a:t>
            </a:r>
            <a:r>
              <a:rPr lang="ru-RU" sz="4300" b="1" dirty="0" smtClean="0"/>
              <a:t> </a:t>
            </a:r>
            <a:r>
              <a:rPr lang="ru-RU" sz="4300" b="1" dirty="0"/>
              <a:t>спам все-таки </a:t>
            </a:r>
            <a:r>
              <a:rPr lang="ru-RU" sz="4300" b="1" dirty="0" err="1"/>
              <a:t>потрапив</a:t>
            </a:r>
            <a:r>
              <a:rPr lang="ru-RU" sz="4300" b="1" dirty="0"/>
              <a:t> до </a:t>
            </a:r>
            <a:r>
              <a:rPr lang="ru-RU" sz="4300" b="1" dirty="0" err="1"/>
              <a:t>вашої</a:t>
            </a:r>
            <a:r>
              <a:rPr lang="ru-RU" sz="4300" b="1" dirty="0"/>
              <a:t> </a:t>
            </a:r>
            <a:r>
              <a:rPr lang="ru-RU" sz="4300" b="1" u="sng" dirty="0" err="1">
                <a:hlinkClick r:id="rId3" tooltip="Поштова скринька на веб-сервері"/>
              </a:rPr>
              <a:t>поштової</a:t>
            </a:r>
            <a:r>
              <a:rPr lang="ru-RU" sz="4300" b="1" u="sng" dirty="0">
                <a:hlinkClick r:id="rId3" tooltip="Поштова скринька на веб-сервері"/>
              </a:rPr>
              <a:t> </a:t>
            </a:r>
            <a:r>
              <a:rPr lang="ru-RU" sz="4300" b="1" u="sng" dirty="0" err="1">
                <a:hlinkClick r:id="rId3" tooltip="Поштова скринька на веб-сервері"/>
              </a:rPr>
              <a:t>скриньки</a:t>
            </a:r>
            <a:r>
              <a:rPr lang="ru-RU" sz="4300" b="1" dirty="0"/>
              <a:t>, </a:t>
            </a:r>
            <a:r>
              <a:rPr lang="ru-RU" sz="4300" b="1" dirty="0" err="1"/>
              <a:t>ніколи</a:t>
            </a:r>
            <a:r>
              <a:rPr lang="ru-RU" sz="4300" b="1" dirty="0"/>
              <a:t> не </a:t>
            </a:r>
            <a:r>
              <a:rPr lang="ru-RU" sz="4300" b="1" dirty="0" err="1"/>
              <a:t>відповідайте</a:t>
            </a:r>
            <a:r>
              <a:rPr lang="ru-RU" sz="4300" b="1" dirty="0"/>
              <a:t> на </a:t>
            </a:r>
            <a:r>
              <a:rPr lang="ru-RU" sz="4300" b="1" dirty="0" err="1"/>
              <a:t>ці</a:t>
            </a:r>
            <a:r>
              <a:rPr lang="ru-RU" sz="4300" b="1" dirty="0"/>
              <a:t> </a:t>
            </a:r>
            <a:r>
              <a:rPr lang="ru-RU" sz="4300" b="1" dirty="0" err="1"/>
              <a:t>повідомлення</a:t>
            </a:r>
            <a:r>
              <a:rPr lang="ru-RU" sz="4300" b="1" dirty="0"/>
              <a:t> і не </a:t>
            </a:r>
            <a:r>
              <a:rPr lang="ru-RU" sz="4300" b="1" dirty="0" err="1"/>
              <a:t>користуйтеся</a:t>
            </a:r>
            <a:r>
              <a:rPr lang="ru-RU" sz="4300" b="1" dirty="0"/>
              <a:t> </a:t>
            </a:r>
            <a:r>
              <a:rPr lang="ru-RU" sz="4300" b="1" dirty="0" err="1"/>
              <a:t>зазначеними</a:t>
            </a:r>
            <a:r>
              <a:rPr lang="ru-RU" sz="4300" b="1" dirty="0"/>
              <a:t> в них </a:t>
            </a:r>
            <a:r>
              <a:rPr lang="ru-RU" sz="4300" b="1" dirty="0" err="1"/>
              <a:t>посиланнями</a:t>
            </a:r>
            <a:r>
              <a:rPr lang="ru-RU" sz="4300" b="1" dirty="0" smtClean="0"/>
              <a:t>.</a:t>
            </a:r>
            <a:endParaRPr lang="ru-RU" sz="4300" b="1" dirty="0"/>
          </a:p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627784" y="332656"/>
            <a:ext cx="4136247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400" dirty="0" smtClean="0">
                <a:solidFill>
                  <a:srgbClr val="FF0000"/>
                </a:solidFill>
              </a:rPr>
              <a:t>Як </a:t>
            </a:r>
            <a:r>
              <a:rPr lang="ru-RU" sz="3400" dirty="0" err="1" smtClean="0">
                <a:solidFill>
                  <a:srgbClr val="FF0000"/>
                </a:solidFill>
              </a:rPr>
              <a:t>захиститися</a:t>
            </a:r>
            <a:r>
              <a:rPr lang="ru-RU" sz="3400" dirty="0" smtClean="0">
                <a:solidFill>
                  <a:srgbClr val="FF0000"/>
                </a:solidFill>
              </a:rPr>
              <a:t> </a:t>
            </a:r>
            <a:r>
              <a:rPr lang="ru-RU" sz="3400" dirty="0" err="1" smtClean="0">
                <a:solidFill>
                  <a:srgbClr val="FF0000"/>
                </a:solidFill>
              </a:rPr>
              <a:t>від</a:t>
            </a:r>
            <a:r>
              <a:rPr lang="ru-RU" sz="3400" dirty="0" smtClean="0">
                <a:solidFill>
                  <a:srgbClr val="FF0000"/>
                </a:solidFill>
              </a:rPr>
              <a:t> СПАМУ?</a:t>
            </a:r>
            <a:r>
              <a:rPr lang="ru-RU" dirty="0" smtClean="0">
                <a:solidFill>
                  <a:srgbClr val="FF0000"/>
                </a:solidFill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033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sz="quarter" idx="13"/>
          </p:nvPr>
        </p:nvSpPr>
        <p:spPr>
          <a:xfrm>
            <a:off x="3149588" y="188640"/>
            <a:ext cx="3384376" cy="108012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400" dirty="0" err="1" smtClean="0">
                <a:solidFill>
                  <a:srgbClr val="FF0000"/>
                </a:solidFill>
              </a:rPr>
              <a:t>Цікаво</a:t>
            </a:r>
            <a:r>
              <a:rPr lang="ru-RU" sz="3400" dirty="0" smtClean="0">
                <a:solidFill>
                  <a:srgbClr val="FF0000"/>
                </a:solidFill>
              </a:rPr>
              <a:t> знати…</a:t>
            </a:r>
            <a:r>
              <a:rPr lang="ru-RU" dirty="0" smtClean="0">
                <a:solidFill>
                  <a:srgbClr val="FF0000"/>
                </a:solidFill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683008"/>
            <a:ext cx="820891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/>
              <a:t>	Спам </a:t>
            </a:r>
            <a:r>
              <a:rPr lang="ru-RU" sz="3000" b="1" dirty="0"/>
              <a:t>становить </a:t>
            </a:r>
            <a:r>
              <a:rPr lang="ru-RU" sz="3000" b="1" dirty="0" err="1"/>
              <a:t>більше</a:t>
            </a:r>
            <a:r>
              <a:rPr lang="ru-RU" sz="3000" b="1" dirty="0"/>
              <a:t> 70% </a:t>
            </a:r>
            <a:r>
              <a:rPr lang="ru-RU" sz="3000" b="1" dirty="0" err="1"/>
              <a:t>всіх</a:t>
            </a:r>
            <a:r>
              <a:rPr lang="ru-RU" sz="3000" b="1" dirty="0"/>
              <a:t> </a:t>
            </a:r>
            <a:r>
              <a:rPr lang="ru-RU" sz="3000" b="1" dirty="0" err="1"/>
              <a:t>емейлів</a:t>
            </a:r>
            <a:r>
              <a:rPr lang="ru-RU" sz="3000" b="1" dirty="0"/>
              <a:t>, </a:t>
            </a:r>
            <a:r>
              <a:rPr lang="ru-RU" sz="3000" b="1" dirty="0" err="1"/>
              <a:t>що</a:t>
            </a:r>
            <a:r>
              <a:rPr lang="ru-RU" sz="3000" b="1" dirty="0"/>
              <a:t> </a:t>
            </a:r>
            <a:r>
              <a:rPr lang="ru-RU" sz="3000" b="1" dirty="0" err="1"/>
              <a:t>проходять</a:t>
            </a:r>
            <a:r>
              <a:rPr lang="ru-RU" sz="3000" b="1" dirty="0"/>
              <a:t> у </a:t>
            </a:r>
            <a:r>
              <a:rPr lang="ru-RU" sz="3000" b="1" dirty="0" err="1"/>
              <a:t>мережі</a:t>
            </a:r>
            <a:r>
              <a:rPr lang="ru-RU" sz="3000" b="1" dirty="0"/>
              <a:t>. За </a:t>
            </a:r>
            <a:r>
              <a:rPr lang="ru-RU" sz="3000" b="1" dirty="0" err="1"/>
              <a:t>рахунок</a:t>
            </a:r>
            <a:r>
              <a:rPr lang="ru-RU" sz="3000" b="1" dirty="0"/>
              <a:t> </a:t>
            </a:r>
            <a:r>
              <a:rPr lang="ru-RU" sz="3000" b="1" dirty="0" err="1"/>
              <a:t>затраченого</a:t>
            </a:r>
            <a:r>
              <a:rPr lang="ru-RU" sz="3000" b="1" dirty="0"/>
              <a:t> часу на </a:t>
            </a:r>
            <a:r>
              <a:rPr lang="ru-RU" sz="3000" b="1" dirty="0" err="1"/>
              <a:t>видалення</a:t>
            </a:r>
            <a:r>
              <a:rPr lang="ru-RU" sz="3000" b="1" dirty="0"/>
              <a:t> </a:t>
            </a:r>
            <a:r>
              <a:rPr lang="ru-RU" sz="3000" b="1" dirty="0" err="1"/>
              <a:t>працівниками</a:t>
            </a:r>
            <a:r>
              <a:rPr lang="ru-RU" sz="3000" b="1" dirty="0"/>
              <a:t> спаму </a:t>
            </a:r>
            <a:r>
              <a:rPr lang="ru-RU" sz="3000" b="1" dirty="0" err="1"/>
              <a:t>компанії</a:t>
            </a:r>
            <a:r>
              <a:rPr lang="ru-RU" sz="3000" b="1" dirty="0"/>
              <a:t> </a:t>
            </a:r>
            <a:r>
              <a:rPr lang="ru-RU" sz="3000" b="1" dirty="0" err="1"/>
              <a:t>втрачають</a:t>
            </a:r>
            <a:r>
              <a:rPr lang="ru-RU" sz="3000" b="1" dirty="0"/>
              <a:t> </a:t>
            </a:r>
            <a:r>
              <a:rPr lang="ru-RU" sz="3000" b="1" dirty="0" err="1"/>
              <a:t>більше</a:t>
            </a:r>
            <a:r>
              <a:rPr lang="ru-RU" sz="3000" b="1" dirty="0"/>
              <a:t> 10 </a:t>
            </a:r>
            <a:r>
              <a:rPr lang="ru-RU" sz="3000" b="1" dirty="0" err="1"/>
              <a:t>мільярдів</a:t>
            </a:r>
            <a:r>
              <a:rPr lang="ru-RU" sz="3000" b="1" dirty="0"/>
              <a:t> </a:t>
            </a:r>
            <a:r>
              <a:rPr lang="ru-RU" sz="3000" b="1" dirty="0" err="1"/>
              <a:t>доларів</a:t>
            </a:r>
            <a:r>
              <a:rPr lang="ru-RU" sz="3000" b="1" dirty="0"/>
              <a:t> </a:t>
            </a:r>
            <a:r>
              <a:rPr lang="ru-RU" sz="3000" b="1" dirty="0" err="1"/>
              <a:t>щорічно</a:t>
            </a:r>
            <a:r>
              <a:rPr lang="ru-RU" sz="3000" b="1" dirty="0"/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20779" y="4083559"/>
            <a:ext cx="83529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/>
              <a:t>	</a:t>
            </a:r>
            <a:r>
              <a:rPr lang="ru-RU" sz="3000" b="1" dirty="0" err="1" smtClean="0"/>
              <a:t>Першою</a:t>
            </a:r>
            <a:r>
              <a:rPr lang="ru-RU" sz="3000" b="1" dirty="0" smtClean="0"/>
              <a:t> </a:t>
            </a:r>
            <a:r>
              <a:rPr lang="ru-RU" sz="3000" b="1" dirty="0" err="1"/>
              <a:t>людиною</a:t>
            </a:r>
            <a:r>
              <a:rPr lang="ru-RU" sz="3000" b="1" dirty="0"/>
              <a:t>, </a:t>
            </a:r>
            <a:r>
              <a:rPr lang="ru-RU" sz="3000" b="1" dirty="0" err="1"/>
              <a:t>арештованою</a:t>
            </a:r>
            <a:r>
              <a:rPr lang="ru-RU" sz="3000" b="1" dirty="0"/>
              <a:t> за спам у системах </a:t>
            </a:r>
            <a:r>
              <a:rPr lang="ru-RU" sz="3000" b="1" dirty="0" err="1"/>
              <a:t>миттєвих</a:t>
            </a:r>
            <a:r>
              <a:rPr lang="ru-RU" sz="3000" b="1" dirty="0"/>
              <a:t> </a:t>
            </a:r>
            <a:r>
              <a:rPr lang="ru-RU" sz="3000" b="1" dirty="0" err="1"/>
              <a:t>повідомлень</a:t>
            </a:r>
            <a:r>
              <a:rPr lang="ru-RU" sz="3000" b="1" dirty="0"/>
              <a:t> (типу ІCQ), став 18-річний </a:t>
            </a:r>
            <a:r>
              <a:rPr lang="ru-RU" sz="3000" b="1" dirty="0" err="1" smtClean="0"/>
              <a:t>американець</a:t>
            </a:r>
            <a:r>
              <a:rPr lang="ru-RU" sz="3000" b="1" dirty="0" smtClean="0"/>
              <a:t> </a:t>
            </a:r>
            <a:r>
              <a:rPr lang="ru-RU" sz="3000" b="1" dirty="0" err="1" smtClean="0"/>
              <a:t>Ентоні</a:t>
            </a:r>
            <a:r>
              <a:rPr lang="ru-RU" sz="3000" b="1" dirty="0" smtClean="0"/>
              <a:t> </a:t>
            </a:r>
            <a:r>
              <a:rPr lang="ru-RU" sz="3000" b="1" dirty="0"/>
              <a:t>Греко </a:t>
            </a:r>
            <a:r>
              <a:rPr lang="ru-RU" sz="3000" b="1" dirty="0" smtClean="0"/>
              <a:t>21 </a:t>
            </a:r>
            <a:r>
              <a:rPr lang="ru-RU" sz="3000" b="1" dirty="0"/>
              <a:t>лютого 2005 року.</a:t>
            </a:r>
            <a:endParaRPr lang="ru-RU" sz="3000" b="1" dirty="0"/>
          </a:p>
        </p:txBody>
      </p:sp>
    </p:spTree>
    <p:extLst>
      <p:ext uri="{BB962C8B-B14F-4D97-AF65-F5344CB8AC3E}">
        <p14:creationId xmlns:p14="http://schemas.microsoft.com/office/powerpoint/2010/main" val="50759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08887" y="2094630"/>
            <a:ext cx="8712968" cy="4405313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uk-UA" sz="2800" dirty="0" smtClean="0"/>
              <a:t>	</a:t>
            </a:r>
            <a:r>
              <a:rPr lang="uk-UA" sz="2800" b="1" dirty="0" smtClean="0">
                <a:solidFill>
                  <a:srgbClr val="7030A0"/>
                </a:solidFill>
              </a:rPr>
              <a:t>До </a:t>
            </a:r>
            <a:r>
              <a:rPr lang="uk-UA" sz="2800" b="1" dirty="0">
                <a:solidFill>
                  <a:srgbClr val="7030A0"/>
                </a:solidFill>
              </a:rPr>
              <a:t>програмісту додому прийшла смерть. А він якраз програму п'яту добу писав довго і нудно, а тут ще й смерть. Ось облом! Відкрив програміст двері і прямо з порога кинувся їй гнилі ніжки цілувати: - </a:t>
            </a:r>
            <a:r>
              <a:rPr lang="uk-UA" sz="2800" b="1" dirty="0" err="1">
                <a:solidFill>
                  <a:srgbClr val="7030A0"/>
                </a:solidFill>
              </a:rPr>
              <a:t>смертушка</a:t>
            </a:r>
            <a:r>
              <a:rPr lang="uk-UA" sz="2800" b="1" dirty="0">
                <a:solidFill>
                  <a:srgbClr val="7030A0"/>
                </a:solidFill>
              </a:rPr>
              <a:t>, хороша моя, </a:t>
            </a:r>
            <a:r>
              <a:rPr lang="uk-UA" sz="2800" b="1" dirty="0" smtClean="0">
                <a:solidFill>
                  <a:srgbClr val="7030A0"/>
                </a:solidFill>
              </a:rPr>
              <a:t>дай </a:t>
            </a:r>
            <a:r>
              <a:rPr lang="uk-UA" sz="2800" b="1" dirty="0">
                <a:solidFill>
                  <a:srgbClr val="7030A0"/>
                </a:solidFill>
              </a:rPr>
              <a:t>мені ще 5 хвилиночок, мені тільки програму написати! Мені </a:t>
            </a:r>
            <a:r>
              <a:rPr lang="uk-UA" sz="2800" b="1" dirty="0" smtClean="0">
                <a:solidFill>
                  <a:srgbClr val="7030A0"/>
                </a:solidFill>
              </a:rPr>
              <a:t>стрічечку </a:t>
            </a:r>
            <a:r>
              <a:rPr lang="uk-UA" sz="2800" b="1" dirty="0">
                <a:solidFill>
                  <a:srgbClr val="7030A0"/>
                </a:solidFill>
              </a:rPr>
              <a:t>останню </a:t>
            </a:r>
            <a:r>
              <a:rPr lang="uk-UA" sz="2800" b="1" dirty="0" err="1">
                <a:solidFill>
                  <a:srgbClr val="7030A0"/>
                </a:solidFill>
              </a:rPr>
              <a:t>начірікать</a:t>
            </a:r>
            <a:r>
              <a:rPr lang="uk-UA" sz="2800" b="1" dirty="0">
                <a:solidFill>
                  <a:srgbClr val="7030A0"/>
                </a:solidFill>
              </a:rPr>
              <a:t>, програму запустити і можеш забирати, куди хочеш ... </a:t>
            </a:r>
            <a:r>
              <a:rPr lang="uk-UA" sz="2800" b="1" i="1" u="sng" dirty="0">
                <a:solidFill>
                  <a:srgbClr val="FF0000"/>
                </a:solidFill>
              </a:rPr>
              <a:t>- Так розслабся, мужик! Я не до тебе, я до твого вінчестера</a:t>
            </a:r>
            <a:endParaRPr lang="ru-RU" sz="2800" b="1" i="1" u="sng" dirty="0">
              <a:solidFill>
                <a:srgbClr val="FF0000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915816" y="332656"/>
            <a:ext cx="3384376" cy="108012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dirty="0" smtClean="0">
                <a:solidFill>
                  <a:srgbClr val="FF0000"/>
                </a:solidFill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1266" name="Picture 2" descr="ÐÐ°ÑÑÐ¸Ð½ÐºÐ¸ Ð¿Ð¾ Ð·Ð°Ð¿ÑÐ¾ÑÑ ÐºÐ°ÑÑÐ¸Ð½ÐºÐ¸ ÑÐ¼Ð°Ð¹Ð»Ð¸ÐºÐ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843" y="1052736"/>
            <a:ext cx="943848" cy="926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149588" y="188640"/>
            <a:ext cx="3384376" cy="108012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400" dirty="0" err="1" smtClean="0">
                <a:solidFill>
                  <a:srgbClr val="FF0000"/>
                </a:solidFill>
              </a:rPr>
              <a:t>Розслабся</a:t>
            </a:r>
            <a:r>
              <a:rPr lang="ru-RU" sz="3400" dirty="0" smtClean="0">
                <a:solidFill>
                  <a:srgbClr val="FF0000"/>
                </a:solidFill>
              </a:rPr>
              <a:t>…</a:t>
            </a:r>
            <a:r>
              <a:rPr lang="ru-RU" dirty="0" smtClean="0">
                <a:solidFill>
                  <a:srgbClr val="FF0000"/>
                </a:solidFill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448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ÐÐ°ÑÑÐ¸Ð½ÐºÐ¸ Ð¿Ð¾ Ð·Ð°Ð¿ÑÐ¾ÑÑ ÐºÐ°ÑÑÐ¸Ð½ÐºÐ¸ ÑÐ¼Ð°Ð¹Ð»Ð¸ÐºÐ¸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573016"/>
            <a:ext cx="3073375" cy="264274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23528" y="2204864"/>
            <a:ext cx="8640960" cy="100811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4400" dirty="0" err="1" smtClean="0">
                <a:solidFill>
                  <a:srgbClr val="FF0000"/>
                </a:solidFill>
              </a:rPr>
              <a:t>Дякуємо</a:t>
            </a:r>
            <a:r>
              <a:rPr lang="ru-RU" sz="4400" dirty="0" smtClean="0">
                <a:solidFill>
                  <a:srgbClr val="FF0000"/>
                </a:solidFill>
              </a:rPr>
              <a:t> за </a:t>
            </a:r>
            <a:r>
              <a:rPr lang="ru-RU" sz="4400" dirty="0" err="1" smtClean="0">
                <a:solidFill>
                  <a:srgbClr val="FF0000"/>
                </a:solidFill>
              </a:rPr>
              <a:t>увагу</a:t>
            </a:r>
            <a:r>
              <a:rPr lang="ru-RU" sz="4400" dirty="0" smtClean="0">
                <a:solidFill>
                  <a:srgbClr val="FF0000"/>
                </a:solidFill>
              </a:rPr>
              <a:t>!</a:t>
            </a:r>
            <a:r>
              <a:rPr lang="ru-RU" dirty="0" smtClean="0">
                <a:solidFill>
                  <a:srgbClr val="FF0000"/>
                </a:solidFill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415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2300591"/>
            <a:ext cx="8229600" cy="3849291"/>
          </a:xfrm>
        </p:spPr>
        <p:txBody>
          <a:bodyPr>
            <a:normAutofit/>
          </a:bodyPr>
          <a:lstStyle/>
          <a:p>
            <a:pPr marL="4572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800" b="1" dirty="0"/>
              <a:t>Спочатку слово «SPAM» з'явилося в 1936 р Воно розшифровувалося як </a:t>
            </a:r>
            <a:endParaRPr lang="uk-UA" sz="2800" b="1" dirty="0" smtClean="0"/>
          </a:p>
          <a:p>
            <a:pPr marL="4572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800" b="1" dirty="0" err="1" smtClean="0"/>
              <a:t>SPiced</a:t>
            </a:r>
            <a:r>
              <a:rPr lang="uk-UA" sz="2800" b="1" dirty="0" smtClean="0"/>
              <a:t> </a:t>
            </a:r>
            <a:r>
              <a:rPr lang="uk-UA" sz="2800" b="1" dirty="0" err="1"/>
              <a:t>hAM</a:t>
            </a:r>
            <a:r>
              <a:rPr lang="uk-UA" sz="2800" b="1" dirty="0"/>
              <a:t> (гостра шинка) </a:t>
            </a:r>
            <a:endParaRPr lang="uk-UA" sz="2800" b="1" dirty="0" smtClean="0"/>
          </a:p>
          <a:p>
            <a:pPr marL="4572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800" b="1" dirty="0" smtClean="0"/>
              <a:t>і </a:t>
            </a:r>
            <a:r>
              <a:rPr lang="uk-UA" sz="2800" b="1" dirty="0"/>
              <a:t>було товарним знаком для </a:t>
            </a:r>
            <a:endParaRPr lang="uk-UA" sz="2800" b="1" dirty="0" smtClean="0"/>
          </a:p>
          <a:p>
            <a:pPr marL="4572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800" b="1" dirty="0" smtClean="0"/>
              <a:t>м'ясних </a:t>
            </a:r>
            <a:r>
              <a:rPr lang="uk-UA" sz="2800" b="1" dirty="0"/>
              <a:t>консервів компанії </a:t>
            </a:r>
            <a:endParaRPr lang="uk-UA" sz="2800" b="1" dirty="0" smtClean="0"/>
          </a:p>
          <a:p>
            <a:pPr marL="4572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800" b="1" dirty="0" err="1" smtClean="0"/>
              <a:t>Hormel</a:t>
            </a:r>
            <a:r>
              <a:rPr lang="uk-UA" sz="2800" b="1" dirty="0" smtClean="0"/>
              <a:t> </a:t>
            </a:r>
            <a:r>
              <a:rPr lang="uk-UA" sz="2800" b="1" dirty="0" err="1"/>
              <a:t>Foods</a:t>
            </a:r>
            <a:r>
              <a:rPr lang="uk-UA" sz="2800" b="1" dirty="0"/>
              <a:t> - гострого </a:t>
            </a:r>
            <a:endParaRPr lang="uk-UA" sz="2800" b="1" dirty="0" smtClean="0"/>
          </a:p>
          <a:p>
            <a:pPr marL="4572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800" b="1" dirty="0" smtClean="0"/>
              <a:t>ковбасного </a:t>
            </a:r>
            <a:r>
              <a:rPr lang="uk-UA" sz="2800" b="1" dirty="0"/>
              <a:t>фаршу зі свинини. </a:t>
            </a:r>
            <a:endParaRPr lang="ru-RU" sz="2800" b="1" dirty="0"/>
          </a:p>
        </p:txBody>
      </p:sp>
      <p:sp>
        <p:nvSpPr>
          <p:cNvPr id="4" name="Объект 4"/>
          <p:cNvSpPr txBox="1">
            <a:spLocks/>
          </p:cNvSpPr>
          <p:nvPr/>
        </p:nvSpPr>
        <p:spPr>
          <a:xfrm>
            <a:off x="2627784" y="188640"/>
            <a:ext cx="4104456" cy="1944216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Font typeface="Georgia" pitchFamily="18" charset="0"/>
              <a:buNone/>
            </a:pPr>
            <a:r>
              <a:rPr lang="en-US" sz="3200" b="1" dirty="0" smtClean="0">
                <a:solidFill>
                  <a:srgbClr val="FF0000"/>
                </a:solidFill>
              </a:rPr>
              <a:t>	</a:t>
            </a:r>
            <a:r>
              <a:rPr lang="uk-UA" sz="6900" b="1" dirty="0" smtClean="0">
                <a:solidFill>
                  <a:srgbClr val="FF0000"/>
                </a:solidFill>
              </a:rPr>
              <a:t>Історія</a:t>
            </a:r>
          </a:p>
          <a:p>
            <a:pPr marL="45720" indent="0" algn="ctr">
              <a:buFont typeface="Georgia" pitchFamily="18" charset="0"/>
              <a:buNone/>
            </a:pPr>
            <a:r>
              <a:rPr lang="uk-UA" sz="6900" b="1" dirty="0" smtClean="0">
                <a:solidFill>
                  <a:srgbClr val="FF0000"/>
                </a:solidFill>
              </a:rPr>
              <a:t>виникнення </a:t>
            </a:r>
          </a:p>
          <a:p>
            <a:pPr marL="45720" indent="0" algn="ctr">
              <a:buFont typeface="Georgia" pitchFamily="18" charset="0"/>
              <a:buNone/>
            </a:pPr>
            <a:r>
              <a:rPr lang="uk-UA" sz="6900" b="1" dirty="0" smtClean="0">
                <a:solidFill>
                  <a:srgbClr val="FF0000"/>
                </a:solidFill>
              </a:rPr>
              <a:t>поняття СПАМ</a:t>
            </a:r>
            <a:endParaRPr lang="ru-RU" sz="6900" dirty="0"/>
          </a:p>
        </p:txBody>
      </p:sp>
      <p:pic>
        <p:nvPicPr>
          <p:cNvPr id="1026" name="Picture 2" descr="ÐÐ°ÑÑÐ¸Ð½ÐºÐ¸ Ð¿Ð¾ Ð·Ð°Ð¿ÑÐ¾ÑÑ ÐºÐ°ÑÑÐ¸Ð½ÐºÐ¸ ÐºÐ¾Ð½ÑÐµÑÐ²Ð¾Ð² ÑÐ¿Ð°Ð¼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06" t="5867" r="25410" b="13470"/>
          <a:stretch/>
        </p:blipFill>
        <p:spPr bwMode="auto">
          <a:xfrm>
            <a:off x="5868144" y="3030009"/>
            <a:ext cx="2304256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294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060848"/>
            <a:ext cx="8712968" cy="4464496"/>
          </a:xfrm>
        </p:spPr>
        <p:txBody>
          <a:bodyPr>
            <a:normAutofit/>
          </a:bodyPr>
          <a:lstStyle/>
          <a:p>
            <a:pPr marL="4572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 smtClean="0">
                <a:solidFill>
                  <a:srgbClr val="FF0000"/>
                </a:solidFill>
                <a:ea typeface="BatangChe" panose="02030609000101010101" pitchFamily="49" charset="-127"/>
              </a:rPr>
              <a:t>	</a:t>
            </a:r>
            <a:r>
              <a:rPr lang="ru-RU" sz="3000" b="1" dirty="0" smtClean="0">
                <a:solidFill>
                  <a:srgbClr val="FF0000"/>
                </a:solidFill>
                <a:ea typeface="BatangChe" panose="02030609000101010101" pitchFamily="49" charset="-127"/>
              </a:rPr>
              <a:t>СПАМ </a:t>
            </a:r>
            <a:r>
              <a:rPr lang="ru-RU" sz="3000" b="1" dirty="0" err="1">
                <a:ea typeface="BatangChe" panose="02030609000101010101" pitchFamily="49" charset="-127"/>
              </a:rPr>
              <a:t>настільки</a:t>
            </a:r>
            <a:r>
              <a:rPr lang="ru-RU" sz="3000" b="1" dirty="0">
                <a:ea typeface="BatangChe" panose="02030609000101010101" pitchFamily="49" charset="-127"/>
              </a:rPr>
              <a:t> </a:t>
            </a:r>
            <a:r>
              <a:rPr lang="ru-RU" sz="3000" b="1" dirty="0" err="1">
                <a:ea typeface="BatangChe" panose="02030609000101010101" pitchFamily="49" charset="-127"/>
              </a:rPr>
              <a:t>заволодів</a:t>
            </a:r>
            <a:r>
              <a:rPr lang="ru-RU" sz="3000" b="1" dirty="0">
                <a:ea typeface="BatangChe" panose="02030609000101010101" pitchFamily="49" charset="-127"/>
              </a:rPr>
              <a:t> </a:t>
            </a:r>
            <a:r>
              <a:rPr lang="ru-RU" sz="3000" b="1" dirty="0" err="1">
                <a:ea typeface="BatangChe" panose="02030609000101010101" pitchFamily="49" charset="-127"/>
              </a:rPr>
              <a:t>розумом</a:t>
            </a:r>
            <a:r>
              <a:rPr lang="ru-RU" sz="3000" b="1" dirty="0">
                <a:ea typeface="BatangChe" panose="02030609000101010101" pitchFamily="49" charset="-127"/>
              </a:rPr>
              <a:t> </a:t>
            </a:r>
            <a:r>
              <a:rPr lang="ru-RU" sz="3000" b="1" dirty="0" err="1">
                <a:ea typeface="BatangChe" panose="02030609000101010101" pitchFamily="49" charset="-127"/>
              </a:rPr>
              <a:t>простих</a:t>
            </a:r>
            <a:r>
              <a:rPr lang="ru-RU" sz="3000" b="1" dirty="0">
                <a:ea typeface="BatangChe" panose="02030609000101010101" pitchFamily="49" charset="-127"/>
              </a:rPr>
              <a:t> </a:t>
            </a:r>
            <a:r>
              <a:rPr lang="ru-RU" sz="3000" b="1" dirty="0" err="1">
                <a:ea typeface="BatangChe" panose="02030609000101010101" pitchFamily="49" charset="-127"/>
              </a:rPr>
              <a:t>американських</a:t>
            </a:r>
            <a:r>
              <a:rPr lang="ru-RU" sz="3000" b="1" dirty="0">
                <a:ea typeface="BatangChe" panose="02030609000101010101" pitchFamily="49" charset="-127"/>
              </a:rPr>
              <a:t> </a:t>
            </a:r>
            <a:r>
              <a:rPr lang="ru-RU" sz="3000" b="1" dirty="0" err="1">
                <a:ea typeface="BatangChe" panose="02030609000101010101" pitchFamily="49" charset="-127"/>
              </a:rPr>
              <a:t>трудівників</a:t>
            </a:r>
            <a:r>
              <a:rPr lang="ru-RU" sz="3000" b="1" dirty="0">
                <a:ea typeface="BatangChe" panose="02030609000101010101" pitchFamily="49" charset="-127"/>
              </a:rPr>
              <a:t>, </a:t>
            </a:r>
            <a:r>
              <a:rPr lang="ru-RU" sz="3000" b="1" dirty="0" err="1">
                <a:ea typeface="BatangChe" panose="02030609000101010101" pitchFamily="49" charset="-127"/>
              </a:rPr>
              <a:t>що</a:t>
            </a:r>
            <a:r>
              <a:rPr lang="ru-RU" sz="3000" b="1" dirty="0">
                <a:ea typeface="BatangChe" panose="02030609000101010101" pitchFamily="49" charset="-127"/>
              </a:rPr>
              <a:t> </a:t>
            </a:r>
            <a:r>
              <a:rPr lang="ru-RU" sz="3000" b="1" dirty="0" err="1">
                <a:ea typeface="BatangChe" panose="02030609000101010101" pitchFamily="49" charset="-127"/>
              </a:rPr>
              <a:t>його</a:t>
            </a:r>
            <a:r>
              <a:rPr lang="ru-RU" sz="3000" b="1" dirty="0">
                <a:ea typeface="BatangChe" panose="02030609000101010101" pitchFamily="49" charset="-127"/>
              </a:rPr>
              <a:t> </a:t>
            </a:r>
            <a:r>
              <a:rPr lang="ru-RU" sz="3000" b="1" dirty="0" err="1">
                <a:ea typeface="BatangChe" panose="02030609000101010101" pitchFamily="49" charset="-127"/>
              </a:rPr>
              <a:t>виробництво</a:t>
            </a:r>
            <a:r>
              <a:rPr lang="ru-RU" sz="3000" b="1" dirty="0">
                <a:ea typeface="BatangChe" panose="02030609000101010101" pitchFamily="49" charset="-127"/>
              </a:rPr>
              <a:t> </a:t>
            </a:r>
            <a:r>
              <a:rPr lang="ru-RU" sz="3000" b="1" dirty="0" err="1">
                <a:ea typeface="BatangChe" panose="02030609000101010101" pitchFamily="49" charset="-127"/>
              </a:rPr>
              <a:t>зростало</a:t>
            </a:r>
            <a:r>
              <a:rPr lang="ru-RU" sz="3000" b="1" dirty="0">
                <a:ea typeface="BatangChe" panose="02030609000101010101" pitchFamily="49" charset="-127"/>
              </a:rPr>
              <a:t> </a:t>
            </a:r>
            <a:r>
              <a:rPr lang="ru-RU" sz="3000" b="1" dirty="0" err="1">
                <a:ea typeface="BatangChe" panose="02030609000101010101" pitchFamily="49" charset="-127"/>
              </a:rPr>
              <a:t>рік</a:t>
            </a:r>
            <a:r>
              <a:rPr lang="ru-RU" sz="3000" b="1" dirty="0">
                <a:ea typeface="BatangChe" panose="02030609000101010101" pitchFamily="49" charset="-127"/>
              </a:rPr>
              <a:t> </a:t>
            </a:r>
            <a:r>
              <a:rPr lang="ru-RU" sz="3000" b="1" dirty="0" err="1">
                <a:ea typeface="BatangChe" panose="02030609000101010101" pitchFamily="49" charset="-127"/>
              </a:rPr>
              <a:t>від</a:t>
            </a:r>
            <a:r>
              <a:rPr lang="ru-RU" sz="3000" b="1" dirty="0">
                <a:ea typeface="BatangChe" panose="02030609000101010101" pitchFamily="49" charset="-127"/>
              </a:rPr>
              <a:t> року, і </a:t>
            </a:r>
            <a:r>
              <a:rPr lang="ru-RU" sz="3000" b="1" dirty="0" err="1" smtClean="0">
                <a:ea typeface="BatangChe" panose="02030609000101010101" pitchFamily="49" charset="-127"/>
              </a:rPr>
              <a:t>немож-ливо</a:t>
            </a:r>
            <a:r>
              <a:rPr lang="ru-RU" sz="3000" b="1" dirty="0" smtClean="0">
                <a:ea typeface="BatangChe" panose="02030609000101010101" pitchFamily="49" charset="-127"/>
              </a:rPr>
              <a:t> </a:t>
            </a:r>
            <a:r>
              <a:rPr lang="ru-RU" sz="3000" b="1" dirty="0" err="1">
                <a:ea typeface="BatangChe" panose="02030609000101010101" pitchFamily="49" charset="-127"/>
              </a:rPr>
              <a:t>було</a:t>
            </a:r>
            <a:r>
              <a:rPr lang="ru-RU" sz="3000" b="1" dirty="0">
                <a:ea typeface="BatangChe" panose="02030609000101010101" pitchFamily="49" charset="-127"/>
              </a:rPr>
              <a:t> пройти </a:t>
            </a:r>
            <a:r>
              <a:rPr lang="ru-RU" sz="3000" b="1" dirty="0" err="1">
                <a:ea typeface="BatangChe" panose="02030609000101010101" pitchFamily="49" charset="-127"/>
              </a:rPr>
              <a:t>вздовж</a:t>
            </a:r>
            <a:r>
              <a:rPr lang="ru-RU" sz="3000" b="1" dirty="0">
                <a:ea typeface="BatangChe" panose="02030609000101010101" pitchFamily="49" charset="-127"/>
              </a:rPr>
              <a:t> </a:t>
            </a:r>
            <a:r>
              <a:rPr lang="ru-RU" sz="3000" b="1" dirty="0" err="1">
                <a:ea typeface="BatangChe" panose="02030609000101010101" pitchFamily="49" charset="-127"/>
              </a:rPr>
              <a:t>вітрин</a:t>
            </a:r>
            <a:r>
              <a:rPr lang="ru-RU" sz="3000" b="1" dirty="0">
                <a:ea typeface="BatangChe" panose="02030609000101010101" pitchFamily="49" charset="-127"/>
              </a:rPr>
              <a:t> </a:t>
            </a:r>
            <a:r>
              <a:rPr lang="ru-RU" sz="3000" b="1" dirty="0" err="1">
                <a:ea typeface="BatangChe" panose="02030609000101010101" pitchFamily="49" charset="-127"/>
              </a:rPr>
              <a:t>магазинів</a:t>
            </a:r>
            <a:r>
              <a:rPr lang="ru-RU" sz="3000" b="1" dirty="0">
                <a:ea typeface="BatangChe" panose="02030609000101010101" pitchFamily="49" charset="-127"/>
              </a:rPr>
              <a:t> </a:t>
            </a:r>
            <a:r>
              <a:rPr lang="ru-RU" sz="3000" b="1" dirty="0" err="1">
                <a:ea typeface="BatangChe" panose="02030609000101010101" pitchFamily="49" charset="-127"/>
              </a:rPr>
              <a:t>або</a:t>
            </a:r>
            <a:r>
              <a:rPr lang="ru-RU" sz="3000" b="1" dirty="0">
                <a:ea typeface="BatangChe" panose="02030609000101010101" pitchFamily="49" charset="-127"/>
              </a:rPr>
              <a:t> </a:t>
            </a:r>
            <a:r>
              <a:rPr lang="ru-RU" sz="3000" b="1" dirty="0" err="1">
                <a:ea typeface="BatangChe" panose="02030609000101010101" pitchFamily="49" charset="-127"/>
              </a:rPr>
              <a:t>відкрити</a:t>
            </a:r>
            <a:r>
              <a:rPr lang="ru-RU" sz="3000" b="1" dirty="0">
                <a:ea typeface="BatangChe" panose="02030609000101010101" pitchFamily="49" charset="-127"/>
              </a:rPr>
              <a:t> будь-яку </a:t>
            </a:r>
            <a:r>
              <a:rPr lang="ru-RU" sz="3000" b="1" dirty="0" err="1">
                <a:ea typeface="BatangChe" panose="02030609000101010101" pitchFamily="49" charset="-127"/>
              </a:rPr>
              <a:t>бульварну</a:t>
            </a:r>
            <a:r>
              <a:rPr lang="ru-RU" sz="3000" b="1" dirty="0">
                <a:ea typeface="BatangChe" panose="02030609000101010101" pitchFamily="49" charset="-127"/>
              </a:rPr>
              <a:t> газету, </a:t>
            </a:r>
            <a:r>
              <a:rPr lang="ru-RU" sz="3000" b="1" dirty="0" err="1">
                <a:ea typeface="BatangChe" panose="02030609000101010101" pitchFamily="49" charset="-127"/>
              </a:rPr>
              <a:t>щоб</a:t>
            </a:r>
            <a:r>
              <a:rPr lang="ru-RU" sz="3000" b="1" dirty="0">
                <a:ea typeface="BatangChe" panose="02030609000101010101" pitchFamily="49" charset="-127"/>
              </a:rPr>
              <a:t> не </a:t>
            </a:r>
            <a:r>
              <a:rPr lang="ru-RU" sz="3000" b="1" dirty="0" err="1">
                <a:ea typeface="BatangChe" panose="02030609000101010101" pitchFamily="49" charset="-127"/>
              </a:rPr>
              <a:t>наткнутися</a:t>
            </a:r>
            <a:r>
              <a:rPr lang="ru-RU" sz="3000" b="1" dirty="0">
                <a:ea typeface="BatangChe" panose="02030609000101010101" pitchFamily="49" charset="-127"/>
              </a:rPr>
              <a:t> </a:t>
            </a:r>
            <a:r>
              <a:rPr lang="ru-RU" sz="3000" b="1" dirty="0" smtClean="0">
                <a:ea typeface="BatangChe" panose="02030609000101010101" pitchFamily="49" charset="-127"/>
              </a:rPr>
              <a:t>на </a:t>
            </a:r>
            <a:r>
              <a:rPr lang="ru-RU" sz="3000" b="1" dirty="0">
                <a:ea typeface="BatangChe" panose="02030609000101010101" pitchFamily="49" charset="-127"/>
              </a:rPr>
              <a:t>рекламу </a:t>
            </a:r>
            <a:r>
              <a:rPr lang="ru-RU" sz="3000" b="1" dirty="0" smtClean="0">
                <a:ea typeface="BatangChe" panose="02030609000101010101" pitchFamily="49" charset="-127"/>
              </a:rPr>
              <a:t>СПАМУ – </a:t>
            </a:r>
            <a:r>
              <a:rPr lang="ru-RU" sz="3000" b="1" dirty="0" err="1" smtClean="0">
                <a:ea typeface="BatangChe" panose="02030609000101010101" pitchFamily="49" charset="-127"/>
              </a:rPr>
              <a:t>недорогої</a:t>
            </a:r>
            <a:r>
              <a:rPr lang="ru-RU" sz="3000" b="1" dirty="0" smtClean="0">
                <a:ea typeface="BatangChe" panose="02030609000101010101" pitchFamily="49" charset="-127"/>
              </a:rPr>
              <a:t>, </a:t>
            </a:r>
            <a:r>
              <a:rPr lang="ru-RU" sz="3000" b="1" dirty="0" err="1" smtClean="0">
                <a:ea typeface="BatangChe" panose="02030609000101010101" pitchFamily="49" charset="-127"/>
              </a:rPr>
              <a:t>економічної</a:t>
            </a:r>
            <a:r>
              <a:rPr lang="ru-RU" sz="3000" b="1" dirty="0" smtClean="0">
                <a:ea typeface="BatangChe" panose="02030609000101010101" pitchFamily="49" charset="-127"/>
              </a:rPr>
              <a:t>,</a:t>
            </a:r>
          </a:p>
          <a:p>
            <a:pPr marL="4572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 dirty="0" err="1" smtClean="0">
                <a:ea typeface="BatangChe" panose="02030609000101010101" pitchFamily="49" charset="-127"/>
              </a:rPr>
              <a:t>смачної</a:t>
            </a:r>
            <a:r>
              <a:rPr lang="ru-RU" sz="3000" b="1" dirty="0" smtClean="0">
                <a:ea typeface="BatangChe" panose="02030609000101010101" pitchFamily="49" charset="-127"/>
              </a:rPr>
              <a:t> </a:t>
            </a:r>
            <a:r>
              <a:rPr lang="ru-RU" sz="3000" b="1" dirty="0" err="1" smtClean="0">
                <a:ea typeface="BatangChe" panose="02030609000101010101" pitchFamily="49" charset="-127"/>
              </a:rPr>
              <a:t>їжі</a:t>
            </a:r>
            <a:r>
              <a:rPr lang="ru-RU" sz="3000" b="1" dirty="0" smtClean="0">
                <a:ea typeface="BatangChe" panose="02030609000101010101" pitchFamily="49" charset="-127"/>
              </a:rPr>
              <a:t> </a:t>
            </a:r>
            <a:r>
              <a:rPr lang="ru-RU" sz="3000" b="1" dirty="0">
                <a:ea typeface="BatangChe" panose="02030609000101010101" pitchFamily="49" charset="-127"/>
              </a:rPr>
              <a:t>для </a:t>
            </a:r>
            <a:r>
              <a:rPr lang="ru-RU" sz="3000" b="1" dirty="0" err="1">
                <a:ea typeface="BatangChe" panose="02030609000101010101" pitchFamily="49" charset="-127"/>
              </a:rPr>
              <a:t>всієї</a:t>
            </a:r>
            <a:r>
              <a:rPr lang="ru-RU" sz="3000" b="1" dirty="0">
                <a:ea typeface="BatangChe" panose="02030609000101010101" pitchFamily="49" charset="-127"/>
              </a:rPr>
              <a:t> </a:t>
            </a:r>
            <a:r>
              <a:rPr lang="ru-RU" sz="3000" b="1" dirty="0" err="1" smtClean="0">
                <a:ea typeface="BatangChe" panose="02030609000101010101" pitchFamily="49" charset="-127"/>
              </a:rPr>
              <a:t>родини</a:t>
            </a:r>
            <a:r>
              <a:rPr lang="ru-RU" sz="3000" b="1" dirty="0" smtClean="0">
                <a:ea typeface="BatangChe" panose="02030609000101010101" pitchFamily="49" charset="-127"/>
              </a:rPr>
              <a:t>.</a:t>
            </a:r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4" name="Объект 4"/>
          <p:cNvSpPr txBox="1">
            <a:spLocks/>
          </p:cNvSpPr>
          <p:nvPr/>
        </p:nvSpPr>
        <p:spPr>
          <a:xfrm>
            <a:off x="2627784" y="116632"/>
            <a:ext cx="4104456" cy="1944216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lnSpc>
                <a:spcPct val="120000"/>
              </a:lnSpc>
              <a:buFont typeface="Georgia" pitchFamily="18" charset="0"/>
              <a:buNone/>
            </a:pPr>
            <a:r>
              <a:rPr lang="uk-UA" sz="6900" b="1" dirty="0" smtClean="0">
                <a:solidFill>
                  <a:srgbClr val="FF0000"/>
                </a:solidFill>
              </a:rPr>
              <a:t>Історія</a:t>
            </a:r>
          </a:p>
          <a:p>
            <a:pPr marL="45720" indent="0" algn="ctr">
              <a:lnSpc>
                <a:spcPct val="120000"/>
              </a:lnSpc>
              <a:buFont typeface="Georgia" pitchFamily="18" charset="0"/>
              <a:buNone/>
            </a:pPr>
            <a:r>
              <a:rPr lang="uk-UA" sz="6900" b="1" dirty="0" smtClean="0">
                <a:solidFill>
                  <a:srgbClr val="FF0000"/>
                </a:solidFill>
              </a:rPr>
              <a:t>виникнення </a:t>
            </a:r>
          </a:p>
          <a:p>
            <a:pPr marL="45720" indent="0" algn="ctr">
              <a:lnSpc>
                <a:spcPct val="120000"/>
              </a:lnSpc>
              <a:buFont typeface="Georgia" pitchFamily="18" charset="0"/>
              <a:buNone/>
            </a:pPr>
            <a:r>
              <a:rPr lang="uk-UA" sz="6900" b="1" dirty="0" smtClean="0">
                <a:solidFill>
                  <a:srgbClr val="FF0000"/>
                </a:solidFill>
              </a:rPr>
              <a:t>поняття СПАМ</a:t>
            </a:r>
            <a:endParaRPr lang="ru-RU" sz="6900" dirty="0"/>
          </a:p>
        </p:txBody>
      </p:sp>
      <p:pic>
        <p:nvPicPr>
          <p:cNvPr id="5" name="Рисунок 4" descr="ÐÐ°ÑÑÐ¸Ð½ÐºÐ¸ Ð¿Ð¾ Ð·Ð°Ð¿ÑÐ¾ÑÑ ÑÐ¿Ð°Ð¼Ð° ÐºÐ°ÑÑÐ¸Ð½ÐºÐ¸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4" t="10054" r="9825" b="5996"/>
          <a:stretch/>
        </p:blipFill>
        <p:spPr bwMode="auto">
          <a:xfrm>
            <a:off x="5942642" y="4941168"/>
            <a:ext cx="2752725" cy="16725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8862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ÐÐ°ÑÑÐ¸Ð½ÐºÐ¸ Ð¿Ð¾ Ð·Ð°Ð¿ÑÐ¾ÑÑ ÐºÐ°ÑÑÐ¸Ð½ÐºÐ¸ ÑÑÐ½Ð°Ð½ÑÐ¾Ð²Ñ Ð¿ÑÑÐ°Ð¼ÑÐ´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861048"/>
            <a:ext cx="2880320" cy="2273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1916832"/>
            <a:ext cx="7488832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000" b="1" dirty="0" smtClean="0"/>
              <a:t>	</a:t>
            </a:r>
            <a:r>
              <a:rPr lang="ru-RU" sz="3000" b="1" dirty="0" err="1" smtClean="0"/>
              <a:t>Продовження</a:t>
            </a:r>
            <a:r>
              <a:rPr lang="ru-RU" sz="3000" b="1" dirty="0" smtClean="0"/>
              <a:t> </a:t>
            </a:r>
            <a:r>
              <a:rPr lang="ru-RU" sz="3000" b="1" dirty="0" err="1"/>
              <a:t>своєї</a:t>
            </a:r>
            <a:r>
              <a:rPr lang="ru-RU" sz="3000" b="1" dirty="0"/>
              <a:t> </a:t>
            </a:r>
            <a:r>
              <a:rPr lang="ru-RU" sz="3000" b="1" dirty="0" err="1"/>
              <a:t>історії</a:t>
            </a:r>
            <a:r>
              <a:rPr lang="ru-RU" sz="3000" b="1" dirty="0"/>
              <a:t> слово </a:t>
            </a:r>
            <a:r>
              <a:rPr lang="en-US" sz="3000" b="1" dirty="0"/>
              <a:t>SPAM </a:t>
            </a:r>
            <a:r>
              <a:rPr lang="ru-RU" sz="3000" b="1" dirty="0" err="1"/>
              <a:t>отримало</a:t>
            </a:r>
            <a:r>
              <a:rPr lang="ru-RU" sz="3000" b="1" dirty="0"/>
              <a:t> в 1986 </a:t>
            </a:r>
            <a:r>
              <a:rPr lang="ru-RU" sz="3000" b="1" dirty="0" err="1"/>
              <a:t>році</a:t>
            </a:r>
            <a:r>
              <a:rPr lang="ru-RU" sz="3000" b="1" dirty="0"/>
              <a:t>, коли в </a:t>
            </a:r>
            <a:r>
              <a:rPr lang="ru-RU" sz="3000" b="1" dirty="0" err="1"/>
              <a:t>конференціях</a:t>
            </a:r>
            <a:r>
              <a:rPr lang="ru-RU" sz="3000" b="1" dirty="0"/>
              <a:t> </a:t>
            </a:r>
            <a:r>
              <a:rPr lang="en-US" sz="3000" b="1" dirty="0"/>
              <a:t>Usenet </a:t>
            </a:r>
            <a:r>
              <a:rPr lang="ru-RU" sz="3000" b="1" dirty="0" err="1"/>
              <a:t>з'явилася</a:t>
            </a:r>
            <a:r>
              <a:rPr lang="ru-RU" sz="3000" b="1" dirty="0"/>
              <a:t> велика </a:t>
            </a:r>
            <a:r>
              <a:rPr lang="ru-RU" sz="3000" b="1" dirty="0" err="1"/>
              <a:t>кількість</a:t>
            </a:r>
            <a:r>
              <a:rPr lang="ru-RU" sz="3000" b="1" dirty="0"/>
              <a:t> </a:t>
            </a:r>
            <a:r>
              <a:rPr lang="ru-RU" sz="3000" b="1" dirty="0" err="1"/>
              <a:t>однакових</a:t>
            </a:r>
            <a:r>
              <a:rPr lang="ru-RU" sz="3000" b="1" dirty="0"/>
              <a:t> </a:t>
            </a:r>
            <a:r>
              <a:rPr lang="ru-RU" sz="3000" b="1" dirty="0" err="1"/>
              <a:t>повідомлень</a:t>
            </a:r>
            <a:r>
              <a:rPr lang="ru-RU" sz="3000" b="1" dirty="0"/>
              <a:t> </a:t>
            </a:r>
            <a:r>
              <a:rPr lang="ru-RU" sz="3000" b="1" dirty="0" err="1"/>
              <a:t>від</a:t>
            </a:r>
            <a:r>
              <a:rPr lang="ru-RU" sz="3000" b="1" dirty="0"/>
              <a:t> </a:t>
            </a:r>
            <a:r>
              <a:rPr lang="ru-RU" sz="3000" b="1" dirty="0" err="1"/>
              <a:t>якогось</a:t>
            </a:r>
            <a:r>
              <a:rPr lang="ru-RU" sz="3000" b="1" dirty="0"/>
              <a:t> Дейва </a:t>
            </a:r>
            <a:r>
              <a:rPr lang="ru-RU" sz="3000" b="1" dirty="0" err="1"/>
              <a:t>Родеса</a:t>
            </a:r>
            <a:r>
              <a:rPr lang="ru-RU" sz="3000" b="1" dirty="0"/>
              <a:t>, </a:t>
            </a:r>
            <a:r>
              <a:rPr lang="ru-RU" sz="3000" b="1" dirty="0" err="1"/>
              <a:t>який</a:t>
            </a:r>
            <a:r>
              <a:rPr lang="ru-RU" sz="3000" b="1" dirty="0"/>
              <a:t> </a:t>
            </a:r>
            <a:r>
              <a:rPr lang="ru-RU" sz="3000" b="1" dirty="0" err="1"/>
              <a:t>рекламував</a:t>
            </a:r>
            <a:r>
              <a:rPr lang="ru-RU" sz="3000" b="1" dirty="0"/>
              <a:t> </a:t>
            </a:r>
            <a:r>
              <a:rPr lang="ru-RU" sz="3000" b="1" dirty="0" err="1"/>
              <a:t>нову</a:t>
            </a:r>
            <a:r>
              <a:rPr lang="ru-RU" sz="3000" b="1" dirty="0"/>
              <a:t> </a:t>
            </a:r>
            <a:r>
              <a:rPr lang="ru-RU" sz="3000" b="1" dirty="0" err="1"/>
              <a:t>фінансову</a:t>
            </a:r>
            <a:r>
              <a:rPr lang="ru-RU" sz="3000" b="1" dirty="0"/>
              <a:t> </a:t>
            </a:r>
            <a:endParaRPr lang="ru-RU" sz="3000" b="1" dirty="0" smtClean="0"/>
          </a:p>
          <a:p>
            <a:pPr marL="45720" indent="0">
              <a:buNone/>
            </a:pPr>
            <a:r>
              <a:rPr lang="ru-RU" sz="3000" b="1" dirty="0" err="1" smtClean="0"/>
              <a:t>піраміду</a:t>
            </a:r>
            <a:r>
              <a:rPr lang="ru-RU" sz="3000" b="1" dirty="0" smtClean="0"/>
              <a:t>.</a:t>
            </a:r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5" name="Объект 4"/>
          <p:cNvSpPr txBox="1">
            <a:spLocks/>
          </p:cNvSpPr>
          <p:nvPr/>
        </p:nvSpPr>
        <p:spPr>
          <a:xfrm>
            <a:off x="2627784" y="116632"/>
            <a:ext cx="4104456" cy="1944216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lnSpc>
                <a:spcPct val="120000"/>
              </a:lnSpc>
              <a:buFont typeface="Georgia" pitchFamily="18" charset="0"/>
              <a:buNone/>
            </a:pPr>
            <a:r>
              <a:rPr lang="uk-UA" sz="6900" b="1" dirty="0" smtClean="0">
                <a:solidFill>
                  <a:srgbClr val="FF0000"/>
                </a:solidFill>
              </a:rPr>
              <a:t>Історія</a:t>
            </a:r>
          </a:p>
          <a:p>
            <a:pPr marL="45720" indent="0" algn="ctr">
              <a:lnSpc>
                <a:spcPct val="120000"/>
              </a:lnSpc>
              <a:buFont typeface="Georgia" pitchFamily="18" charset="0"/>
              <a:buNone/>
            </a:pPr>
            <a:r>
              <a:rPr lang="uk-UA" sz="6900" b="1" dirty="0" smtClean="0">
                <a:solidFill>
                  <a:srgbClr val="FF0000"/>
                </a:solidFill>
              </a:rPr>
              <a:t>виникнення </a:t>
            </a:r>
          </a:p>
          <a:p>
            <a:pPr marL="45720" indent="0" algn="ctr">
              <a:lnSpc>
                <a:spcPct val="120000"/>
              </a:lnSpc>
              <a:buFont typeface="Georgia" pitchFamily="18" charset="0"/>
              <a:buNone/>
            </a:pPr>
            <a:r>
              <a:rPr lang="uk-UA" sz="6900" b="1" dirty="0" smtClean="0">
                <a:solidFill>
                  <a:srgbClr val="FF0000"/>
                </a:solidFill>
              </a:rPr>
              <a:t>поняття СПАМ</a:t>
            </a:r>
            <a:endParaRPr lang="ru-RU" sz="6900" dirty="0"/>
          </a:p>
        </p:txBody>
      </p:sp>
    </p:spTree>
    <p:extLst>
      <p:ext uri="{BB962C8B-B14F-4D97-AF65-F5344CB8AC3E}">
        <p14:creationId xmlns:p14="http://schemas.microsoft.com/office/powerpoint/2010/main" val="370451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916832"/>
            <a:ext cx="8352928" cy="4536504"/>
          </a:xfrm>
        </p:spPr>
        <p:txBody>
          <a:bodyPr>
            <a:noAutofit/>
          </a:bodyPr>
          <a:lstStyle/>
          <a:p>
            <a:pPr marL="4572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 b="1" dirty="0" smtClean="0"/>
              <a:t>	</a:t>
            </a:r>
            <a:r>
              <a:rPr lang="ru-RU" sz="2800" b="1" dirty="0" smtClean="0"/>
              <a:t>Автор </a:t>
            </a:r>
            <a:r>
              <a:rPr lang="ru-RU" sz="2800" b="1" dirty="0" err="1"/>
              <a:t>із</a:t>
            </a:r>
            <a:r>
              <a:rPr lang="ru-RU" sz="2800" b="1" dirty="0"/>
              <a:t> </a:t>
            </a:r>
            <a:r>
              <a:rPr lang="ru-RU" sz="2800" b="1" dirty="0" err="1" smtClean="0"/>
              <a:t>завзятістю</a:t>
            </a:r>
            <a:r>
              <a:rPr lang="ru-RU" sz="2800" b="1" dirty="0" smtClean="0"/>
              <a:t> </a:t>
            </a:r>
            <a:r>
              <a:rPr lang="ru-RU" sz="2800" b="1" dirty="0" err="1"/>
              <a:t>продовжував</a:t>
            </a:r>
            <a:r>
              <a:rPr lang="ru-RU" sz="2800" b="1" dirty="0"/>
              <a:t> </a:t>
            </a:r>
            <a:r>
              <a:rPr lang="ru-RU" sz="2800" b="1" dirty="0" smtClean="0"/>
              <a:t>дублю-</a:t>
            </a:r>
            <a:r>
              <a:rPr lang="ru-RU" sz="2800" b="1" dirty="0" err="1" smtClean="0"/>
              <a:t>вати</a:t>
            </a:r>
            <a:r>
              <a:rPr lang="ru-RU" sz="2800" b="1" dirty="0" smtClean="0"/>
              <a:t> </a:t>
            </a:r>
            <a:r>
              <a:rPr lang="ru-RU" sz="2800" b="1" dirty="0" err="1"/>
              <a:t>свої</a:t>
            </a:r>
            <a:r>
              <a:rPr lang="ru-RU" sz="2800" b="1" dirty="0"/>
              <a:t> </a:t>
            </a:r>
            <a:r>
              <a:rPr lang="ru-RU" sz="2800" b="1" dirty="0" err="1"/>
              <a:t>тексти</a:t>
            </a:r>
            <a:r>
              <a:rPr lang="ru-RU" sz="2800" b="1" dirty="0"/>
              <a:t>, і вони </a:t>
            </a:r>
            <a:r>
              <a:rPr lang="ru-RU" sz="2800" b="1" dirty="0" err="1"/>
              <a:t>настільки</a:t>
            </a:r>
            <a:r>
              <a:rPr lang="ru-RU" sz="2800" b="1" dirty="0"/>
              <a:t> </a:t>
            </a:r>
            <a:r>
              <a:rPr lang="ru-RU" sz="2800" b="1" dirty="0" err="1"/>
              <a:t>приїлися</a:t>
            </a:r>
            <a:r>
              <a:rPr lang="ru-RU" sz="2800" b="1" dirty="0"/>
              <a:t> </a:t>
            </a:r>
            <a:r>
              <a:rPr lang="ru-RU" sz="2800" b="1" dirty="0" err="1"/>
              <a:t>передплатникам</a:t>
            </a:r>
            <a:r>
              <a:rPr lang="ru-RU" sz="2800" b="1" dirty="0"/>
              <a:t>, </a:t>
            </a:r>
            <a:r>
              <a:rPr lang="ru-RU" sz="2800" b="1" dirty="0" err="1"/>
              <a:t>що</a:t>
            </a:r>
            <a:r>
              <a:rPr lang="ru-RU" sz="2800" b="1" dirty="0"/>
              <a:t> </a:t>
            </a:r>
            <a:r>
              <a:rPr lang="ru-RU" sz="2800" b="1" dirty="0" err="1"/>
              <a:t>їх</a:t>
            </a:r>
            <a:r>
              <a:rPr lang="ru-RU" sz="2800" b="1" dirty="0"/>
              <a:t> стали </a:t>
            </a:r>
            <a:r>
              <a:rPr lang="ru-RU" sz="2800" b="1" dirty="0" err="1"/>
              <a:t>порівнювати</a:t>
            </a:r>
            <a:r>
              <a:rPr lang="ru-RU" sz="2800" b="1" dirty="0"/>
              <a:t> з </a:t>
            </a:r>
            <a:r>
              <a:rPr lang="ru-RU" sz="2800" b="1" dirty="0" err="1"/>
              <a:t>розрекламованими</a:t>
            </a:r>
            <a:r>
              <a:rPr lang="ru-RU" sz="2800" b="1" dirty="0"/>
              <a:t> в </a:t>
            </a:r>
            <a:r>
              <a:rPr lang="ru-RU" sz="2800" b="1" dirty="0" err="1"/>
              <a:t>скетчі</a:t>
            </a:r>
            <a:r>
              <a:rPr lang="ru-RU" sz="2800" b="1" dirty="0"/>
              <a:t> консервами</a:t>
            </a:r>
            <a:r>
              <a:rPr lang="ru-RU" sz="2800" b="1" dirty="0" smtClean="0"/>
              <a:t>.</a:t>
            </a:r>
            <a:r>
              <a:rPr lang="ru-RU" sz="2800" b="1" dirty="0"/>
              <a:t> </a:t>
            </a:r>
            <a:endParaRPr lang="ru-RU" sz="2800" b="1" dirty="0" smtClean="0"/>
          </a:p>
          <a:p>
            <a:pPr marL="4572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 smtClean="0"/>
              <a:t>	Так </a:t>
            </a:r>
            <a:r>
              <a:rPr lang="ru-RU" sz="2800" b="1" dirty="0"/>
              <a:t>за словом «спам» </a:t>
            </a:r>
            <a:r>
              <a:rPr lang="ru-RU" sz="2800" b="1" dirty="0" err="1"/>
              <a:t>закріпилося</a:t>
            </a:r>
            <a:r>
              <a:rPr lang="ru-RU" sz="2800" b="1" dirty="0"/>
              <a:t> </a:t>
            </a:r>
            <a:r>
              <a:rPr lang="ru-RU" sz="2800" b="1" dirty="0" err="1"/>
              <a:t>нове</a:t>
            </a:r>
            <a:r>
              <a:rPr lang="ru-RU" sz="2800" b="1" dirty="0"/>
              <a:t> </a:t>
            </a:r>
            <a:r>
              <a:rPr lang="ru-RU" sz="2800" b="1" dirty="0" err="1"/>
              <a:t>значення</a:t>
            </a:r>
            <a:r>
              <a:rPr lang="ru-RU" sz="2800" b="1" dirty="0"/>
              <a:t>, </a:t>
            </a:r>
            <a:r>
              <a:rPr lang="ru-RU" sz="2800" b="1" dirty="0" err="1"/>
              <a:t>пізніше</a:t>
            </a:r>
            <a:r>
              <a:rPr lang="ru-RU" sz="2800" b="1" dirty="0"/>
              <a:t>, в 1993 </a:t>
            </a:r>
            <a:r>
              <a:rPr lang="ru-RU" sz="2800" b="1" dirty="0" err="1"/>
              <a:t>році</a:t>
            </a:r>
            <a:r>
              <a:rPr lang="ru-RU" sz="2800" b="1" dirty="0"/>
              <a:t> </a:t>
            </a:r>
            <a:r>
              <a:rPr lang="ru-RU" sz="2800" b="1" dirty="0" err="1"/>
              <a:t>перейшло</a:t>
            </a:r>
            <a:r>
              <a:rPr lang="ru-RU" sz="2800" b="1" dirty="0"/>
              <a:t> в </a:t>
            </a:r>
            <a:r>
              <a:rPr lang="ru-RU" sz="2800" b="1" dirty="0" err="1"/>
              <a:t>комп'ютерну</a:t>
            </a:r>
            <a:r>
              <a:rPr lang="ru-RU" sz="2800" b="1" dirty="0"/>
              <a:t> </a:t>
            </a:r>
            <a:r>
              <a:rPr lang="ru-RU" sz="2800" b="1" dirty="0" err="1" smtClean="0"/>
              <a:t>термінологію</a:t>
            </a:r>
            <a:r>
              <a:rPr lang="ru-RU" sz="2800" b="1" dirty="0" smtClean="0"/>
              <a:t> </a:t>
            </a:r>
            <a:r>
              <a:rPr lang="ru-RU" sz="2800" b="1" dirty="0"/>
              <a:t>для </a:t>
            </a:r>
            <a:r>
              <a:rPr lang="ru-RU" sz="2800" b="1" dirty="0" err="1"/>
              <a:t>позначення</a:t>
            </a:r>
            <a:r>
              <a:rPr lang="ru-RU" sz="2800" b="1" dirty="0"/>
              <a:t> </a:t>
            </a:r>
            <a:endParaRPr lang="ru-RU" sz="2800" b="1" dirty="0" smtClean="0"/>
          </a:p>
          <a:p>
            <a:pPr marL="4572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 err="1" smtClean="0"/>
              <a:t>настирливих</a:t>
            </a:r>
            <a:r>
              <a:rPr lang="ru-RU" sz="2800" b="1" dirty="0" smtClean="0"/>
              <a:t> </a:t>
            </a:r>
            <a:r>
              <a:rPr lang="ru-RU" sz="2800" b="1" dirty="0" err="1"/>
              <a:t>рекламних</a:t>
            </a:r>
            <a:r>
              <a:rPr lang="ru-RU" sz="2800" b="1" dirty="0"/>
              <a:t> </a:t>
            </a:r>
            <a:r>
              <a:rPr lang="ru-RU" sz="2800" b="1" dirty="0" err="1"/>
              <a:t>розсилок</a:t>
            </a:r>
            <a:r>
              <a:rPr lang="ru-RU" sz="3000" b="1" dirty="0" smtClean="0"/>
              <a:t>.</a:t>
            </a:r>
          </a:p>
          <a:p>
            <a:pPr marL="4572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800" b="1" dirty="0"/>
              <a:t>Розповсюджувачів спаму називають </a:t>
            </a:r>
            <a:r>
              <a:rPr lang="uk-UA" sz="2800" b="1" i="1" u="sng" dirty="0" err="1"/>
              <a:t>спамерами</a:t>
            </a:r>
            <a:r>
              <a:rPr lang="uk-UA" sz="2800" dirty="0" smtClean="0"/>
              <a:t>.</a:t>
            </a:r>
            <a:endParaRPr lang="ru-RU" sz="2800" b="1" dirty="0"/>
          </a:p>
        </p:txBody>
      </p:sp>
      <p:sp>
        <p:nvSpPr>
          <p:cNvPr id="4" name="Объект 4"/>
          <p:cNvSpPr txBox="1">
            <a:spLocks/>
          </p:cNvSpPr>
          <p:nvPr/>
        </p:nvSpPr>
        <p:spPr>
          <a:xfrm>
            <a:off x="2627784" y="116632"/>
            <a:ext cx="4104456" cy="19442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spcBef>
                <a:spcPts val="0"/>
              </a:spcBef>
              <a:spcAft>
                <a:spcPts val="0"/>
              </a:spcAft>
              <a:buFont typeface="Georgia" pitchFamily="18" charset="0"/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Історія</a:t>
            </a:r>
          </a:p>
          <a:p>
            <a:pPr marL="45720" indent="0" algn="ctr">
              <a:spcBef>
                <a:spcPts val="0"/>
              </a:spcBef>
              <a:spcAft>
                <a:spcPts val="0"/>
              </a:spcAft>
              <a:buFont typeface="Georgia" pitchFamily="18" charset="0"/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виникнення </a:t>
            </a:r>
          </a:p>
          <a:p>
            <a:pPr marL="45720" indent="0" algn="ctr">
              <a:spcBef>
                <a:spcPts val="0"/>
              </a:spcBef>
              <a:spcAft>
                <a:spcPts val="0"/>
              </a:spcAft>
              <a:buFont typeface="Georgia" pitchFamily="18" charset="0"/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поняття СПАМ</a:t>
            </a:r>
            <a:endParaRPr lang="ru-RU" sz="3600" dirty="0"/>
          </a:p>
        </p:txBody>
      </p:sp>
      <p:pic>
        <p:nvPicPr>
          <p:cNvPr id="6" name="Рисунок 5" descr="ÐÐ°ÑÑÐ¸Ð½ÐºÐ¸ Ð¿Ð¾ Ð·Ð°Ð¿ÑÐ¾ÑÑ ÐºÐ°ÑÑÐ¸Ð½ÐºÐ¸ ÑÐ¿Ð°Ð¼ÐµÑÑ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157192"/>
            <a:ext cx="2085975" cy="15894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411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ÐÐ°ÑÑÐ¸Ð½ÐºÐ¸ Ð¿Ð¾ Ð·Ð°Ð¿ÑÐ¾ÑÑ ÐºÐ°ÑÑÐ¸Ð½ÐºÐ¸ ÑÐ¿Ð°Ð¼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38211"/>
          <a:stretch/>
        </p:blipFill>
        <p:spPr bwMode="auto">
          <a:xfrm>
            <a:off x="323528" y="1556792"/>
            <a:ext cx="8515672" cy="482453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75556" y="1772816"/>
            <a:ext cx="8208912" cy="4248472"/>
          </a:xfrm>
        </p:spPr>
        <p:txBody>
          <a:bodyPr>
            <a:normAutofit/>
          </a:bodyPr>
          <a:lstStyle/>
          <a:p>
            <a:pPr marL="4572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uk-UA" sz="3200" b="1" i="1" u="sng" dirty="0" smtClean="0">
              <a:solidFill>
                <a:srgbClr val="FF0000"/>
              </a:solidFill>
            </a:endParaRPr>
          </a:p>
          <a:p>
            <a:pPr marL="4572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3200" dirty="0" smtClean="0"/>
              <a:t>	</a:t>
            </a:r>
            <a:endParaRPr lang="ru-RU" dirty="0"/>
          </a:p>
        </p:txBody>
      </p:sp>
      <p:sp>
        <p:nvSpPr>
          <p:cNvPr id="4" name="Объект 4"/>
          <p:cNvSpPr txBox="1">
            <a:spLocks/>
          </p:cNvSpPr>
          <p:nvPr/>
        </p:nvSpPr>
        <p:spPr>
          <a:xfrm>
            <a:off x="2627784" y="0"/>
            <a:ext cx="4104456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lnSpc>
                <a:spcPct val="120000"/>
              </a:lnSpc>
              <a:buFont typeface="Georgia" pitchFamily="18" charset="0"/>
              <a:buNone/>
            </a:pPr>
            <a:r>
              <a:rPr lang="uk-UA" sz="4000" b="1" dirty="0" smtClean="0">
                <a:solidFill>
                  <a:srgbClr val="FF0000"/>
                </a:solidFill>
              </a:rPr>
              <a:t>Основні види СПАМУ</a:t>
            </a:r>
            <a:endParaRPr lang="ru-RU" sz="40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577548"/>
              </p:ext>
            </p:extLst>
          </p:nvPr>
        </p:nvGraphicFramePr>
        <p:xfrm>
          <a:off x="30695" y="1586015"/>
          <a:ext cx="8861785" cy="51218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7409"/>
                <a:gridCol w="3384376"/>
              </a:tblGrid>
              <a:tr h="28510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500" b="1" i="1" u="none" dirty="0" smtClean="0">
                          <a:solidFill>
                            <a:srgbClr val="FF0000"/>
                          </a:solidFill>
                        </a:rPr>
                        <a:t>   </a:t>
                      </a:r>
                      <a:r>
                        <a:rPr lang="uk-UA" sz="2500" b="1" i="1" u="sng" dirty="0" err="1" smtClean="0">
                          <a:solidFill>
                            <a:srgbClr val="FF0000"/>
                          </a:solidFill>
                        </a:rPr>
                        <a:t>Фішинг</a:t>
                      </a:r>
                      <a:r>
                        <a:rPr lang="uk-UA" sz="2500" i="1" u="sng" dirty="0" smtClean="0"/>
                        <a:t> </a:t>
                      </a:r>
                      <a:r>
                        <a:rPr lang="uk-UA" sz="2500" dirty="0" smtClean="0"/>
                        <a:t>- </a:t>
                      </a:r>
                      <a:r>
                        <a:rPr lang="uk-UA" sz="2500" baseline="0" dirty="0" smtClean="0">
                          <a:solidFill>
                            <a:srgbClr val="FFFF00"/>
                          </a:solidFill>
                        </a:rPr>
                        <a:t>вид </a:t>
                      </a:r>
                      <a:r>
                        <a:rPr lang="uk-UA" sz="2500" baseline="0" dirty="0" err="1" smtClean="0">
                          <a:solidFill>
                            <a:srgbClr val="FFFF00"/>
                          </a:solidFill>
                        </a:rPr>
                        <a:t>інтернет-шахрай-ства</a:t>
                      </a:r>
                      <a:r>
                        <a:rPr lang="uk-UA" sz="2500" baseline="0" dirty="0" smtClean="0">
                          <a:solidFill>
                            <a:srgbClr val="FFFF00"/>
                          </a:solidFill>
                        </a:rPr>
                        <a:t>, мета якого - отримати </a:t>
                      </a:r>
                      <a:r>
                        <a:rPr lang="uk-UA" sz="2500" baseline="0" dirty="0" err="1" smtClean="0">
                          <a:solidFill>
                            <a:srgbClr val="FFFF00"/>
                          </a:solidFill>
                        </a:rPr>
                        <a:t>іден-тифікаційні</a:t>
                      </a:r>
                      <a:r>
                        <a:rPr lang="uk-UA" sz="2500" baseline="0" dirty="0" smtClean="0">
                          <a:solidFill>
                            <a:srgbClr val="FFFF00"/>
                          </a:solidFill>
                        </a:rPr>
                        <a:t> дані користувачів. Сюди відносяться крадіжки паролів, номерів кредитних карт, банківських рахунків та іншої конфіденційної інформації.</a:t>
                      </a:r>
                      <a:endParaRPr lang="ru-RU" sz="2500" baseline="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500" baseline="0" dirty="0" smtClean="0">
                          <a:solidFill>
                            <a:schemeClr val="tx1"/>
                          </a:solidFill>
                        </a:rPr>
                        <a:t>Найчастіше лист маскується під офіційне звернення від великої компанії (</a:t>
                      </a:r>
                      <a:r>
                        <a:rPr lang="ru-RU" sz="2500" baseline="0" dirty="0" err="1" smtClean="0">
                          <a:solidFill>
                            <a:schemeClr val="tx1"/>
                          </a:solidFill>
                        </a:rPr>
                        <a:t>Google</a:t>
                      </a:r>
                      <a:r>
                        <a:rPr lang="uk-UA" sz="2500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ru-RU" sz="2500" baseline="0" dirty="0" err="1" smtClean="0">
                          <a:solidFill>
                            <a:schemeClr val="tx1"/>
                          </a:solidFill>
                        </a:rPr>
                        <a:t>Microsoft</a:t>
                      </a:r>
                      <a:r>
                        <a:rPr lang="uk-UA" sz="2500" baseline="0" dirty="0" smtClean="0">
                          <a:solidFill>
                            <a:schemeClr val="tx1"/>
                          </a:solidFill>
                        </a:rPr>
                        <a:t> т.п.) або адміністрації банку з проханням підтвердити свої дані, інакше </a:t>
                      </a:r>
                      <a:r>
                        <a:rPr lang="uk-UA" sz="2500" baseline="0" dirty="0" err="1" smtClean="0">
                          <a:solidFill>
                            <a:schemeClr val="tx1"/>
                          </a:solidFill>
                        </a:rPr>
                        <a:t>аккаунт</a:t>
                      </a:r>
                      <a:r>
                        <a:rPr lang="uk-UA" sz="2500" baseline="0" dirty="0" smtClean="0">
                          <a:solidFill>
                            <a:schemeClr val="tx1"/>
                          </a:solidFill>
                        </a:rPr>
                        <a:t> буде заблокований і посилають користувача на сайт, який також маскується під офіційний ресурс.</a:t>
                      </a:r>
                      <a:r>
                        <a:rPr lang="ru-RU" sz="2500" baseline="0" dirty="0" smtClean="0">
                          <a:solidFill>
                            <a:schemeClr val="tx1"/>
                          </a:solidFill>
                        </a:rPr>
                        <a:t> 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Рисунок 5" descr="ÐÐ°ÑÑÐ¸Ð½ÐºÐ¸ Ð¿Ð¾ Ð·Ð°Ð¿ÑÐ¾ÑÑ Ð¿Ð¾Ð»ÑÐ·Ð¾Ð²Ð°ÑÐµÐ»Ð¸ Ð¸Ð½ÑÐµÑÐ½ÐµÑ ÐºÐ°ÑÑÐ¸Ð½ÐºÐ¸ 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3392" y="1916832"/>
            <a:ext cx="3259088" cy="24482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04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628800"/>
            <a:ext cx="8568952" cy="3960440"/>
          </a:xfrm>
        </p:spPr>
        <p:txBody>
          <a:bodyPr/>
          <a:lstStyle/>
          <a:p>
            <a:pPr marL="0" indent="0" algn="l">
              <a:buNone/>
            </a:pPr>
            <a:r>
              <a:rPr lang="ru-RU" sz="2800" dirty="0" smtClean="0">
                <a:effectLst/>
              </a:rPr>
              <a:t>	</a:t>
            </a:r>
            <a:r>
              <a:rPr lang="ru-RU" sz="2800" dirty="0" err="1" smtClean="0">
                <a:effectLst/>
              </a:rPr>
              <a:t>Користувач</a:t>
            </a:r>
            <a:r>
              <a:rPr lang="ru-RU" sz="2800" dirty="0" smtClean="0">
                <a:effectLst/>
              </a:rPr>
              <a:t> </a:t>
            </a:r>
            <a:r>
              <a:rPr lang="ru-RU" sz="2800" dirty="0" err="1" smtClean="0">
                <a:effectLst/>
              </a:rPr>
              <a:t>Іванов</a:t>
            </a:r>
            <a:r>
              <a:rPr lang="ru-RU" sz="2800" dirty="0" smtClean="0">
                <a:effectLst/>
              </a:rPr>
              <a:t> </a:t>
            </a:r>
            <a:r>
              <a:rPr lang="ru-RU" sz="2800" dirty="0" err="1" smtClean="0">
                <a:effectLst/>
              </a:rPr>
              <a:t>Іван</a:t>
            </a:r>
            <a:r>
              <a:rPr lang="ru-RU" sz="2800" dirty="0" smtClean="0">
                <a:effectLst/>
              </a:rPr>
              <a:t> </a:t>
            </a:r>
            <a:r>
              <a:rPr lang="ru-RU" sz="2800" dirty="0" err="1" smtClean="0">
                <a:effectLst/>
              </a:rPr>
              <a:t>отримав</a:t>
            </a:r>
            <a:r>
              <a:rPr lang="ru-RU" sz="2800" dirty="0" smtClean="0">
                <a:effectLst/>
              </a:rPr>
              <a:t> лист з таким </a:t>
            </a:r>
            <a:r>
              <a:rPr lang="ru-RU" sz="2800" dirty="0" err="1" smtClean="0">
                <a:effectLst/>
              </a:rPr>
              <a:t>змістом</a:t>
            </a:r>
            <a:r>
              <a:rPr lang="ru-RU" sz="2800" dirty="0" smtClean="0">
                <a:effectLst/>
              </a:rPr>
              <a:t>: </a:t>
            </a:r>
            <a:br>
              <a:rPr lang="ru-RU" sz="2800" dirty="0" smtClean="0">
                <a:effectLst/>
              </a:rPr>
            </a:br>
            <a:r>
              <a:rPr lang="ru-RU" sz="2800" dirty="0" smtClean="0">
                <a:effectLst/>
              </a:rPr>
              <a:t>«</a:t>
            </a:r>
            <a:r>
              <a:rPr lang="ru-RU" sz="2800" dirty="0" err="1" smtClean="0">
                <a:effectLst/>
              </a:rPr>
              <a:t>Хахаха</a:t>
            </a:r>
            <a:r>
              <a:rPr lang="ru-RU" sz="2800" dirty="0">
                <a:effectLst/>
              </a:rPr>
              <a:t>, подивись... </a:t>
            </a:r>
            <a:r>
              <a:rPr lang="ru-RU" sz="2800" dirty="0" err="1">
                <a:effectLst/>
              </a:rPr>
              <a:t>Це</a:t>
            </a:r>
            <a:r>
              <a:rPr lang="ru-RU" sz="2800" dirty="0">
                <a:effectLst/>
              </a:rPr>
              <a:t> </a:t>
            </a:r>
            <a:r>
              <a:rPr lang="ru-RU" sz="2800" dirty="0" err="1">
                <a:effectLst/>
              </a:rPr>
              <a:t>відео</a:t>
            </a:r>
            <a:r>
              <a:rPr lang="ru-RU" sz="2800" dirty="0">
                <a:effectLst/>
              </a:rPr>
              <a:t> про тебе</a:t>
            </a:r>
            <a:r>
              <a:rPr lang="ru-RU" sz="2800" dirty="0" smtClean="0">
                <a:effectLst/>
              </a:rPr>
              <a:t>)))»</a:t>
            </a:r>
            <a:br>
              <a:rPr lang="ru-RU" sz="2800" dirty="0" smtClean="0">
                <a:effectLst/>
              </a:rPr>
            </a:br>
            <a:r>
              <a:rPr lang="ru-RU" sz="2800" dirty="0" smtClean="0">
                <a:effectLst/>
              </a:rPr>
              <a:t>	</a:t>
            </a:r>
            <a:r>
              <a:rPr lang="ru-RU" sz="2800" dirty="0" err="1" smtClean="0">
                <a:effectLst/>
              </a:rPr>
              <a:t>Заінтригований</a:t>
            </a:r>
            <a:r>
              <a:rPr lang="ru-RU" sz="2800" dirty="0" smtClean="0">
                <a:effectLst/>
              </a:rPr>
              <a:t> </a:t>
            </a:r>
            <a:r>
              <a:rPr lang="ru-RU" sz="2800" dirty="0" err="1" smtClean="0">
                <a:effectLst/>
              </a:rPr>
              <a:t>Іванов</a:t>
            </a:r>
            <a:r>
              <a:rPr lang="ru-RU" sz="2800" dirty="0" smtClean="0">
                <a:effectLst/>
              </a:rPr>
              <a:t> переходить </a:t>
            </a:r>
            <a:r>
              <a:rPr lang="ru-RU" sz="2800" dirty="0">
                <a:effectLst/>
              </a:rPr>
              <a:t>по </a:t>
            </a:r>
            <a:r>
              <a:rPr lang="ru-RU" sz="2800" dirty="0" err="1">
                <a:effectLst/>
              </a:rPr>
              <a:t>посиланню</a:t>
            </a:r>
            <a:r>
              <a:rPr lang="ru-RU" sz="2800" dirty="0">
                <a:effectLst/>
              </a:rPr>
              <a:t> і </a:t>
            </a:r>
            <a:r>
              <a:rPr lang="ru-RU" sz="2800" dirty="0" smtClean="0">
                <a:effectLst/>
              </a:rPr>
              <a:t>там </a:t>
            </a:r>
            <a:r>
              <a:rPr lang="ru-RU" sz="2800" dirty="0" err="1" smtClean="0">
                <a:effectLst/>
              </a:rPr>
              <a:t>отримує</a:t>
            </a:r>
            <a:r>
              <a:rPr lang="ru-RU" sz="2800" dirty="0" smtClean="0">
                <a:effectLst/>
              </a:rPr>
              <a:t> </a:t>
            </a:r>
            <a:r>
              <a:rPr lang="ru-RU" sz="2800" dirty="0" err="1">
                <a:effectLst/>
              </a:rPr>
              <a:t>повідомлення</a:t>
            </a:r>
            <a:r>
              <a:rPr lang="ru-RU" sz="2800" dirty="0">
                <a:effectLst/>
              </a:rPr>
              <a:t> про те, </a:t>
            </a:r>
            <a:r>
              <a:rPr lang="ru-RU" sz="2800" dirty="0" err="1">
                <a:effectLst/>
              </a:rPr>
              <a:t>що</a:t>
            </a:r>
            <a:r>
              <a:rPr lang="ru-RU" sz="2800" dirty="0">
                <a:effectLst/>
              </a:rPr>
              <a:t> </a:t>
            </a:r>
            <a:r>
              <a:rPr lang="ru-RU" sz="2800" dirty="0" err="1">
                <a:effectLst/>
              </a:rPr>
              <a:t>його</a:t>
            </a:r>
            <a:r>
              <a:rPr lang="ru-RU" sz="2800" dirty="0">
                <a:effectLst/>
              </a:rPr>
              <a:t> </a:t>
            </a:r>
            <a:r>
              <a:rPr lang="ru-RU" sz="2800" dirty="0" err="1">
                <a:effectLst/>
              </a:rPr>
              <a:t>медіа-програвач</a:t>
            </a:r>
            <a:r>
              <a:rPr lang="ru-RU" sz="2800" dirty="0">
                <a:effectLst/>
              </a:rPr>
              <a:t> </a:t>
            </a:r>
            <a:r>
              <a:rPr lang="ru-RU" sz="2800" dirty="0" err="1">
                <a:effectLst/>
              </a:rPr>
              <a:t>застарілої</a:t>
            </a:r>
            <a:r>
              <a:rPr lang="ru-RU" sz="2800" dirty="0">
                <a:effectLst/>
              </a:rPr>
              <a:t> </a:t>
            </a:r>
            <a:r>
              <a:rPr lang="ru-RU" sz="2800" dirty="0" err="1">
                <a:effectLst/>
              </a:rPr>
              <a:t>версії</a:t>
            </a:r>
            <a:r>
              <a:rPr lang="ru-RU" sz="2800" dirty="0">
                <a:effectLst/>
              </a:rPr>
              <a:t> і </a:t>
            </a:r>
            <a:r>
              <a:rPr lang="ru-RU" sz="2800" dirty="0" err="1">
                <a:effectLst/>
              </a:rPr>
              <a:t>його</a:t>
            </a:r>
            <a:r>
              <a:rPr lang="ru-RU" sz="2800" dirty="0">
                <a:effectLst/>
              </a:rPr>
              <a:t> </a:t>
            </a:r>
            <a:r>
              <a:rPr lang="ru-RU" sz="2800" dirty="0" err="1">
                <a:effectLst/>
              </a:rPr>
              <a:t>слід</a:t>
            </a:r>
            <a:r>
              <a:rPr lang="ru-RU" sz="2800" dirty="0">
                <a:effectLst/>
              </a:rPr>
              <a:t> </a:t>
            </a:r>
            <a:r>
              <a:rPr lang="ru-RU" sz="2800" dirty="0" err="1">
                <a:effectLst/>
              </a:rPr>
              <a:t>оновити</a:t>
            </a:r>
            <a:r>
              <a:rPr lang="ru-RU" sz="2800" dirty="0">
                <a:effectLst/>
              </a:rPr>
              <a:t>. </a:t>
            </a:r>
            <a:br>
              <a:rPr lang="ru-RU" sz="2800" dirty="0">
                <a:effectLst/>
              </a:rPr>
            </a:br>
            <a:endParaRPr lang="ru-RU" sz="2800" dirty="0"/>
          </a:p>
        </p:txBody>
      </p:sp>
      <p:sp>
        <p:nvSpPr>
          <p:cNvPr id="5" name="Объект 4"/>
          <p:cNvSpPr txBox="1">
            <a:spLocks noGrp="1"/>
          </p:cNvSpPr>
          <p:nvPr>
            <p:ph sz="quarter" idx="13"/>
          </p:nvPr>
        </p:nvSpPr>
        <p:spPr>
          <a:xfrm>
            <a:off x="2699792" y="188640"/>
            <a:ext cx="4005064" cy="16893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lnSpc>
                <a:spcPct val="120000"/>
              </a:lnSpc>
              <a:buFont typeface="Georgia" pitchFamily="18" charset="0"/>
              <a:buNone/>
            </a:pPr>
            <a:r>
              <a:rPr lang="uk-UA" sz="4000" b="1" dirty="0" smtClean="0">
                <a:solidFill>
                  <a:srgbClr val="FF0000"/>
                </a:solidFill>
              </a:rPr>
              <a:t>Основні види </a:t>
            </a:r>
            <a:r>
              <a:rPr lang="uk-UA" sz="4000" b="1" dirty="0" err="1" smtClean="0">
                <a:solidFill>
                  <a:srgbClr val="FF0000"/>
                </a:solidFill>
              </a:rPr>
              <a:t>СПАМу</a:t>
            </a:r>
            <a:endParaRPr lang="ru-RU" sz="4000" dirty="0"/>
          </a:p>
        </p:txBody>
      </p:sp>
      <p:pic>
        <p:nvPicPr>
          <p:cNvPr id="6" name="Рисунок 5" descr="ÐÐ°ÑÑÐ¸Ð½ÐºÐ¸ Ð¿Ð¾ Ð·Ð°Ð¿ÑÐ¾ÑÑ ÐºÐ°ÑÑÐ¸Ð½ÐºÐ¸ ÑÐ¼Ð°Ð¹Ð»Ð¸ÐºÐ¸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9721" y="4221088"/>
            <a:ext cx="2448272" cy="24439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2768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1700807"/>
            <a:ext cx="8208912" cy="1523603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3000" dirty="0" err="1"/>
              <a:t>Завантажуючи</a:t>
            </a:r>
            <a:r>
              <a:rPr lang="ru-RU" sz="3000" dirty="0"/>
              <a:t> </a:t>
            </a:r>
            <a:r>
              <a:rPr lang="ru-RU" sz="3000" dirty="0" err="1"/>
              <a:t>оновлення</a:t>
            </a:r>
            <a:r>
              <a:rPr lang="ru-RU" sz="3000" dirty="0"/>
              <a:t> </a:t>
            </a:r>
            <a:r>
              <a:rPr lang="ru-RU" sz="3000" dirty="0" err="1"/>
              <a:t>він</a:t>
            </a:r>
            <a:r>
              <a:rPr lang="ru-RU" sz="3000" dirty="0"/>
              <a:t>, </a:t>
            </a:r>
            <a:r>
              <a:rPr lang="ru-RU" sz="3000" dirty="0" err="1"/>
              <a:t>насправді</a:t>
            </a:r>
            <a:r>
              <a:rPr lang="ru-RU" sz="3000" dirty="0"/>
              <a:t> </a:t>
            </a:r>
            <a:r>
              <a:rPr lang="ru-RU" sz="3000" dirty="0" err="1" smtClean="0"/>
              <a:t>завантажив</a:t>
            </a:r>
            <a:r>
              <a:rPr lang="ru-RU" sz="3000" dirty="0"/>
              <a:t> </a:t>
            </a:r>
            <a:r>
              <a:rPr lang="ru-RU" sz="3000" dirty="0" err="1" smtClean="0"/>
              <a:t>вірус</a:t>
            </a:r>
            <a:r>
              <a:rPr lang="ru-RU" sz="3000" dirty="0"/>
              <a:t>,</a:t>
            </a:r>
            <a:r>
              <a:rPr lang="ru-RU" sz="3000" dirty="0" smtClean="0"/>
              <a:t> заразив </a:t>
            </a:r>
            <a:r>
              <a:rPr lang="ru-RU" sz="3000" dirty="0" err="1" smtClean="0"/>
              <a:t>свій</a:t>
            </a:r>
            <a:r>
              <a:rPr lang="ru-RU" sz="3000" dirty="0" smtClean="0"/>
              <a:t> ПК, а </a:t>
            </a:r>
            <a:r>
              <a:rPr lang="ru-RU" sz="3000" dirty="0" err="1" smtClean="0"/>
              <a:t>також</a:t>
            </a:r>
            <a:r>
              <a:rPr lang="ru-RU" sz="3000" dirty="0" smtClean="0"/>
              <a:t> смартфон</a:t>
            </a:r>
            <a:r>
              <a:rPr lang="ru-RU" sz="3000" dirty="0"/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22788" y="3717032"/>
            <a:ext cx="5210944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/>
              <a:t>Зовсім</a:t>
            </a:r>
            <a:r>
              <a:rPr lang="ru-RU" sz="2800" dirty="0"/>
              <a:t> недавно </a:t>
            </a:r>
            <a:r>
              <a:rPr lang="ru-RU" sz="2800" dirty="0" err="1"/>
              <a:t>подібна</a:t>
            </a:r>
            <a:r>
              <a:rPr lang="ru-RU" sz="2800" dirty="0"/>
              <a:t> </a:t>
            </a:r>
            <a:r>
              <a:rPr lang="ru-RU" sz="2800" dirty="0" err="1"/>
              <a:t>розсилка</a:t>
            </a:r>
            <a:r>
              <a:rPr lang="ru-RU" sz="2800" dirty="0"/>
              <a:t> </a:t>
            </a:r>
            <a:r>
              <a:rPr lang="ru-RU" sz="2800" dirty="0" smtClean="0"/>
              <a:t>заразила </a:t>
            </a:r>
            <a:r>
              <a:rPr lang="ru-RU" sz="2800" u="sng" dirty="0" err="1" smtClean="0">
                <a:hlinkClick r:id="rId2"/>
              </a:rPr>
              <a:t>вірусом</a:t>
            </a:r>
            <a:r>
              <a:rPr lang="ru-RU" sz="2800" dirty="0" smtClean="0"/>
              <a:t> </a:t>
            </a:r>
            <a:r>
              <a:rPr lang="ru-RU" sz="2800" dirty="0" err="1" smtClean="0"/>
              <a:t>тисячі</a:t>
            </a:r>
            <a:r>
              <a:rPr lang="ru-RU" sz="2800" dirty="0" smtClean="0"/>
              <a:t> </a:t>
            </a:r>
            <a:r>
              <a:rPr lang="ru-RU" sz="2800" dirty="0" err="1" smtClean="0"/>
              <a:t>смартфонів</a:t>
            </a:r>
            <a:r>
              <a:rPr lang="ru-RU" sz="2800" dirty="0"/>
              <a:t> </a:t>
            </a:r>
            <a:r>
              <a:rPr lang="ru-RU" sz="2800" dirty="0" err="1" smtClean="0"/>
              <a:t>українських</a:t>
            </a:r>
            <a:r>
              <a:rPr lang="ru-RU" sz="2800" dirty="0" smtClean="0"/>
              <a:t> </a:t>
            </a:r>
            <a:r>
              <a:rPr lang="ru-RU" sz="2800" dirty="0" err="1"/>
              <a:t>користувачів</a:t>
            </a:r>
            <a:r>
              <a:rPr lang="ru-RU" sz="2800" dirty="0"/>
              <a:t>, про </a:t>
            </a:r>
            <a:r>
              <a:rPr lang="ru-RU" sz="2800" dirty="0" err="1"/>
              <a:t>що</a:t>
            </a:r>
            <a:r>
              <a:rPr lang="ru-RU" sz="2800" dirty="0"/>
              <a:t> писав </a:t>
            </a:r>
            <a:r>
              <a:rPr lang="ru-RU" sz="2800" u="sng" dirty="0">
                <a:hlinkClick r:id="rId3"/>
              </a:rPr>
              <a:t>antivirus.ua</a:t>
            </a:r>
            <a:r>
              <a:rPr lang="ru-RU" sz="2800" dirty="0"/>
              <a:t>.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 descr="ÐÐ°ÑÑÐ¸Ð½ÐºÐ¸ Ð¿Ð¾ Ð·Ð°Ð¿ÑÐ¾ÑÑ ÑÐ¼ÐµÑÐ½ÑÐµ ÐºÐ°ÑÑÐ¸Ð½ÐºÐ¸ Ð¿ÑÐ¾ Ð¸Ð½ÑÐµÑÐ½ÐµÑ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5" t="27960" r="40609" b="15461"/>
          <a:stretch/>
        </p:blipFill>
        <p:spPr bwMode="auto">
          <a:xfrm>
            <a:off x="285839" y="3284984"/>
            <a:ext cx="3422065" cy="28083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Объект 4"/>
          <p:cNvSpPr txBox="1">
            <a:spLocks/>
          </p:cNvSpPr>
          <p:nvPr/>
        </p:nvSpPr>
        <p:spPr>
          <a:xfrm>
            <a:off x="2699792" y="188640"/>
            <a:ext cx="4005064" cy="16893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lnSpc>
                <a:spcPct val="120000"/>
              </a:lnSpc>
              <a:buFont typeface="Georgia" pitchFamily="18" charset="0"/>
              <a:buNone/>
            </a:pPr>
            <a:r>
              <a:rPr lang="uk-UA" sz="4000" b="1" dirty="0" smtClean="0">
                <a:solidFill>
                  <a:srgbClr val="FF0000"/>
                </a:solidFill>
              </a:rPr>
              <a:t>Основні види </a:t>
            </a:r>
            <a:r>
              <a:rPr lang="uk-UA" sz="4000" b="1" dirty="0" err="1" smtClean="0">
                <a:solidFill>
                  <a:srgbClr val="FF0000"/>
                </a:solidFill>
              </a:rPr>
              <a:t>СПАМу</a:t>
            </a:r>
            <a:endParaRPr lang="ru-RU" sz="4000" dirty="0"/>
          </a:p>
        </p:txBody>
      </p:sp>
      <p:pic>
        <p:nvPicPr>
          <p:cNvPr id="7" name="Рисунок 6" descr="ÐÐ°ÑÑÐ¸Ð½ÐºÐ¸ Ð¿Ð¾ Ð·Ð°Ð¿ÑÐ¾ÑÑ ÑÐ¼ÐµÑÐ½ÑÐµ ÐºÐ°ÑÑÐ¸Ð½ÐºÐ¸ Ð¿ÑÐ¾ Ð¸Ð½ÑÐµÑÐ½ÐµÑ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5" t="5592" r="4315" b="68750"/>
          <a:stretch/>
        </p:blipFill>
        <p:spPr bwMode="auto">
          <a:xfrm>
            <a:off x="5364088" y="2852936"/>
            <a:ext cx="3429000" cy="7429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917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0560" y="1484784"/>
            <a:ext cx="8740091" cy="1872208"/>
          </a:xfrm>
        </p:spPr>
        <p:txBody>
          <a:bodyPr>
            <a:normAutofit/>
          </a:bodyPr>
          <a:lstStyle/>
          <a:p>
            <a:pPr marL="4572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/>
              <a:t> </a:t>
            </a:r>
            <a:r>
              <a:rPr lang="ru-RU" sz="2800" b="1" dirty="0" smtClean="0"/>
              <a:t>    </a:t>
            </a:r>
            <a:r>
              <a:rPr lang="ru-RU" sz="2800" b="1" i="1" u="sng" dirty="0" err="1" smtClean="0">
                <a:solidFill>
                  <a:srgbClr val="FF0000"/>
                </a:solidFill>
              </a:rPr>
              <a:t>Благодійність</a:t>
            </a:r>
            <a:r>
              <a:rPr lang="ru-RU" sz="2800" b="1" i="1" u="sng" dirty="0" smtClean="0">
                <a:solidFill>
                  <a:srgbClr val="FF0000"/>
                </a:solidFill>
              </a:rPr>
              <a:t>. </a:t>
            </a:r>
            <a:r>
              <a:rPr lang="ru-RU" sz="2800" dirty="0" err="1" smtClean="0"/>
              <a:t>Шахраї</a:t>
            </a:r>
            <a:r>
              <a:rPr lang="ru-RU" sz="2800" dirty="0" smtClean="0"/>
              <a:t> </a:t>
            </a:r>
            <a:r>
              <a:rPr lang="ru-RU" sz="2800" dirty="0"/>
              <a:t>не </a:t>
            </a:r>
            <a:r>
              <a:rPr lang="ru-RU" sz="2800" dirty="0" err="1"/>
              <a:t>упускають</a:t>
            </a:r>
            <a:r>
              <a:rPr lang="ru-RU" sz="2800" dirty="0"/>
              <a:t> </a:t>
            </a:r>
            <a:r>
              <a:rPr lang="ru-RU" sz="2800" dirty="0" err="1" smtClean="0"/>
              <a:t>можли-вості</a:t>
            </a:r>
            <a:r>
              <a:rPr lang="ru-RU" sz="2800" dirty="0" smtClean="0"/>
              <a:t> </a:t>
            </a:r>
            <a:r>
              <a:rPr lang="ru-RU" sz="2800" dirty="0" err="1"/>
              <a:t>під</a:t>
            </a:r>
            <a:r>
              <a:rPr lang="ru-RU" sz="2800" dirty="0"/>
              <a:t> час великих </a:t>
            </a:r>
            <a:r>
              <a:rPr lang="ru-RU" sz="2800" dirty="0" err="1"/>
              <a:t>подій</a:t>
            </a:r>
            <a:r>
              <a:rPr lang="ru-RU" sz="2800" dirty="0"/>
              <a:t> і </a:t>
            </a:r>
            <a:r>
              <a:rPr lang="ru-RU" sz="2800" dirty="0" err="1"/>
              <a:t>трагедій</a:t>
            </a:r>
            <a:r>
              <a:rPr lang="ru-RU" sz="2800" dirty="0"/>
              <a:t> </a:t>
            </a:r>
            <a:r>
              <a:rPr lang="ru-RU" sz="2800" dirty="0" err="1" smtClean="0"/>
              <a:t>скористати-ся</a:t>
            </a:r>
            <a:r>
              <a:rPr lang="ru-RU" sz="2800" dirty="0" smtClean="0"/>
              <a:t> </a:t>
            </a:r>
            <a:r>
              <a:rPr lang="ru-RU" sz="2800" dirty="0" err="1" smtClean="0"/>
              <a:t>хвилею</a:t>
            </a:r>
            <a:r>
              <a:rPr lang="ru-RU" sz="2800" dirty="0" smtClean="0"/>
              <a:t> </a:t>
            </a:r>
            <a:r>
              <a:rPr lang="ru-RU" sz="2800" dirty="0" err="1"/>
              <a:t>масових</a:t>
            </a:r>
            <a:r>
              <a:rPr lang="ru-RU" sz="2800" dirty="0"/>
              <a:t> </a:t>
            </a:r>
            <a:r>
              <a:rPr lang="ru-RU" sz="2800" dirty="0" err="1"/>
              <a:t>розсилок</a:t>
            </a:r>
            <a:r>
              <a:rPr lang="ru-RU" sz="2800" dirty="0"/>
              <a:t>, з </a:t>
            </a:r>
            <a:r>
              <a:rPr lang="ru-RU" sz="2800" dirty="0" err="1" smtClean="0"/>
              <a:t>проханнями</a:t>
            </a:r>
            <a:r>
              <a:rPr lang="ru-RU" sz="2800" dirty="0" smtClean="0"/>
              <a:t> </a:t>
            </a:r>
            <a:r>
              <a:rPr lang="ru-RU" sz="2800" dirty="0"/>
              <a:t>про </a:t>
            </a:r>
            <a:r>
              <a:rPr lang="ru-RU" sz="2800" dirty="0" err="1"/>
              <a:t>допомогу</a:t>
            </a:r>
            <a:r>
              <a:rPr lang="ru-RU" sz="2800" dirty="0"/>
              <a:t> </a:t>
            </a:r>
            <a:r>
              <a:rPr lang="ru-RU" sz="2800" dirty="0" err="1"/>
              <a:t>хворим</a:t>
            </a:r>
            <a:r>
              <a:rPr lang="ru-RU" sz="2800" dirty="0"/>
              <a:t> </a:t>
            </a:r>
            <a:r>
              <a:rPr lang="ru-RU" sz="2800" dirty="0" err="1"/>
              <a:t>дітям</a:t>
            </a:r>
            <a:r>
              <a:rPr lang="ru-RU" sz="2800" dirty="0"/>
              <a:t> </a:t>
            </a:r>
            <a:r>
              <a:rPr lang="ru-RU" sz="2800" dirty="0" err="1"/>
              <a:t>або</a:t>
            </a:r>
            <a:r>
              <a:rPr lang="ru-RU" sz="2800" dirty="0"/>
              <a:t> </a:t>
            </a:r>
            <a:r>
              <a:rPr lang="ru-RU" sz="2800" dirty="0" err="1"/>
              <a:t>потерпілим</a:t>
            </a:r>
            <a:r>
              <a:rPr lang="ru-RU" sz="2800" dirty="0"/>
              <a:t> у </a:t>
            </a:r>
            <a:r>
              <a:rPr lang="ru-RU" sz="2800" dirty="0" err="1"/>
              <a:t>зоні</a:t>
            </a:r>
            <a:r>
              <a:rPr lang="ru-RU" sz="2800" dirty="0"/>
              <a:t> АТО. </a:t>
            </a:r>
            <a:endParaRPr lang="ru-RU" sz="2800" dirty="0"/>
          </a:p>
        </p:txBody>
      </p:sp>
      <p:sp>
        <p:nvSpPr>
          <p:cNvPr id="5" name="Объект 4"/>
          <p:cNvSpPr txBox="1">
            <a:spLocks/>
          </p:cNvSpPr>
          <p:nvPr/>
        </p:nvSpPr>
        <p:spPr>
          <a:xfrm>
            <a:off x="2699792" y="116632"/>
            <a:ext cx="4005064" cy="16893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lnSpc>
                <a:spcPct val="120000"/>
              </a:lnSpc>
              <a:buFont typeface="Georgia" pitchFamily="18" charset="0"/>
              <a:buNone/>
            </a:pPr>
            <a:r>
              <a:rPr lang="uk-UA" sz="4000" b="1" dirty="0" smtClean="0">
                <a:solidFill>
                  <a:srgbClr val="FF0000"/>
                </a:solidFill>
              </a:rPr>
              <a:t>Основні види </a:t>
            </a:r>
            <a:r>
              <a:rPr lang="uk-UA" sz="4000" b="1" dirty="0" err="1" smtClean="0">
                <a:solidFill>
                  <a:srgbClr val="FF0000"/>
                </a:solidFill>
              </a:rPr>
              <a:t>СПАМу</a:t>
            </a:r>
            <a:endParaRPr lang="ru-RU" sz="4000" dirty="0"/>
          </a:p>
        </p:txBody>
      </p:sp>
      <p:pic>
        <p:nvPicPr>
          <p:cNvPr id="6" name="Рисунок 5" descr="ÐÐ°ÑÑÐ¸Ð½ÐºÐ¸ Ð¿Ð¾ Ð·Ð°Ð¿ÑÐ¾ÑÑ ÑÐ¼ÐµÑÐ½ÑÐµ ÐºÐ°ÑÑÐ¸Ð½ÐºÐ¸ Ð¿ÑÐ¾ Ð¸Ð½ÑÐµÑÐ½ÐµÑ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573016"/>
            <a:ext cx="3317354" cy="210482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310991" y="3212976"/>
            <a:ext cx="5396509" cy="25922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 smtClean="0"/>
              <a:t>І </a:t>
            </a:r>
            <a:r>
              <a:rPr lang="ru-RU" sz="2800" dirty="0" err="1" smtClean="0"/>
              <a:t>розсилають</a:t>
            </a:r>
            <a:r>
              <a:rPr lang="ru-RU" sz="2800" dirty="0" smtClean="0"/>
              <a:t> </a:t>
            </a:r>
            <a:r>
              <a:rPr lang="ru-RU" sz="2800" dirty="0" err="1" smtClean="0"/>
              <a:t>свої</a:t>
            </a:r>
            <a:r>
              <a:rPr lang="ru-RU" sz="2800" dirty="0" smtClean="0"/>
              <a:t> спам-</a:t>
            </a:r>
            <a:r>
              <a:rPr lang="ru-RU" sz="2800" dirty="0" err="1" smtClean="0"/>
              <a:t>листи</a:t>
            </a:r>
            <a:r>
              <a:rPr lang="ru-RU" sz="2800" dirty="0" smtClean="0"/>
              <a:t>, </a:t>
            </a:r>
            <a:r>
              <a:rPr lang="ru-RU" sz="2800" dirty="0" err="1" smtClean="0"/>
              <a:t>що</a:t>
            </a:r>
            <a:r>
              <a:rPr lang="ru-RU" sz="2800" dirty="0" smtClean="0"/>
              <a:t> </a:t>
            </a:r>
            <a:r>
              <a:rPr lang="ru-RU" sz="2800" dirty="0" err="1" smtClean="0"/>
              <a:t>містять</a:t>
            </a:r>
            <a:r>
              <a:rPr lang="ru-RU" sz="2800" dirty="0" smtClean="0"/>
              <a:t> </a:t>
            </a:r>
            <a:r>
              <a:rPr lang="ru-RU" sz="2800" dirty="0" err="1" smtClean="0"/>
              <a:t>шкідливі</a:t>
            </a:r>
            <a:r>
              <a:rPr lang="ru-RU" sz="2800" dirty="0" smtClean="0"/>
              <a:t> </a:t>
            </a:r>
            <a:r>
              <a:rPr lang="ru-RU" sz="2800" dirty="0" err="1" smtClean="0"/>
              <a:t>вкладення</a:t>
            </a:r>
            <a:r>
              <a:rPr lang="ru-RU" sz="2800" dirty="0" smtClean="0"/>
              <a:t> </a:t>
            </a:r>
            <a:r>
              <a:rPr lang="ru-RU" sz="2800" dirty="0" err="1" smtClean="0"/>
              <a:t>або</a:t>
            </a:r>
            <a:r>
              <a:rPr lang="ru-RU" sz="2800" dirty="0" smtClean="0"/>
              <a:t> </a:t>
            </a:r>
            <a:r>
              <a:rPr lang="ru-RU" sz="2800" dirty="0" err="1" smtClean="0"/>
              <a:t>пересилають</a:t>
            </a:r>
            <a:r>
              <a:rPr lang="ru-RU" sz="2800" dirty="0" smtClean="0"/>
              <a:t> </a:t>
            </a:r>
            <a:r>
              <a:rPr lang="ru-RU" sz="2800" dirty="0" err="1" smtClean="0"/>
              <a:t>користувача</a:t>
            </a:r>
            <a:r>
              <a:rPr lang="ru-RU" sz="2800" dirty="0" smtClean="0"/>
              <a:t> на сайт-</a:t>
            </a:r>
            <a:r>
              <a:rPr lang="ru-RU" sz="2800" dirty="0" err="1" smtClean="0"/>
              <a:t>пастку</a:t>
            </a:r>
            <a:r>
              <a:rPr lang="ru-RU" sz="2800" dirty="0" smtClean="0"/>
              <a:t>, на </a:t>
            </a:r>
            <a:r>
              <a:rPr lang="ru-RU" sz="2800" dirty="0" err="1" smtClean="0"/>
              <a:t>якому</a:t>
            </a:r>
            <a:r>
              <a:rPr lang="ru-RU" sz="2800" dirty="0" smtClean="0"/>
              <a:t> </a:t>
            </a:r>
            <a:r>
              <a:rPr lang="ru-RU" sz="2800" dirty="0" err="1" smtClean="0"/>
              <a:t>користувач</a:t>
            </a:r>
            <a:r>
              <a:rPr lang="ru-RU" sz="2800" dirty="0" smtClean="0"/>
              <a:t> переводить </a:t>
            </a:r>
            <a:r>
              <a:rPr lang="ru-RU" sz="2800" dirty="0" err="1" smtClean="0"/>
              <a:t>гроші</a:t>
            </a:r>
            <a:r>
              <a:rPr lang="ru-RU" sz="2800" dirty="0" smtClean="0"/>
              <a:t> на, </a:t>
            </a:r>
            <a:r>
              <a:rPr lang="ru-RU" sz="2800" dirty="0" err="1" smtClean="0"/>
              <a:t>нібито</a:t>
            </a:r>
            <a:r>
              <a:rPr lang="ru-RU" sz="2800" dirty="0" smtClean="0"/>
              <a:t>, </a:t>
            </a:r>
            <a:r>
              <a:rPr lang="ru-RU" sz="2800" dirty="0" err="1"/>
              <a:t>благодійність</a:t>
            </a:r>
            <a:r>
              <a:rPr lang="ru-RU" sz="2800" dirty="0"/>
              <a:t>, </a:t>
            </a:r>
            <a:r>
              <a:rPr lang="ru-RU" sz="2800" dirty="0" err="1"/>
              <a:t>хоча</a:t>
            </a:r>
            <a:endParaRPr lang="ru-RU" sz="2800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310992" y="5805265"/>
            <a:ext cx="8701514" cy="6480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ru-RU" sz="2800" dirty="0" err="1" smtClean="0"/>
              <a:t>насправді</a:t>
            </a:r>
            <a:r>
              <a:rPr lang="ru-RU" sz="2800" dirty="0" smtClean="0"/>
              <a:t> </a:t>
            </a:r>
            <a:r>
              <a:rPr lang="ru-RU" sz="2800" dirty="0" err="1" smtClean="0"/>
              <a:t>пересилає</a:t>
            </a:r>
            <a:r>
              <a:rPr lang="ru-RU" sz="2800" dirty="0" smtClean="0"/>
              <a:t> </a:t>
            </a:r>
            <a:r>
              <a:rPr lang="ru-RU" sz="2800" dirty="0" err="1" smtClean="0"/>
              <a:t>гроші</a:t>
            </a:r>
            <a:r>
              <a:rPr lang="ru-RU" sz="2800" dirty="0" smtClean="0"/>
              <a:t> в </a:t>
            </a:r>
            <a:r>
              <a:rPr lang="ru-RU" sz="2800" dirty="0" err="1" smtClean="0"/>
              <a:t>кишеню</a:t>
            </a:r>
            <a:r>
              <a:rPr lang="ru-RU" sz="2800" dirty="0" smtClean="0"/>
              <a:t> </a:t>
            </a:r>
            <a:r>
              <a:rPr lang="ru-RU" sz="2800" dirty="0" err="1" smtClean="0"/>
              <a:t>шахраїв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02284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СПАМ</Template>
  <TotalTime>275</TotalTime>
  <Words>377</Words>
  <Application>Microsoft Office PowerPoint</Application>
  <PresentationFormat>Экран (4:3)</PresentationFormat>
  <Paragraphs>66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Специальное оформление</vt:lpstr>
      <vt:lpstr>Воздушный поток</vt:lpstr>
      <vt:lpstr>SPAM!!!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Користувач Іванов Іван отримав лист з таким змістом:  «Хахаха, подивись... Це відео про тебе)))»  Заінтригований Іванов переходить по посиланню і там отримує повідомлення про те, що його медіа-програвач застарілої версії і його слід оновити.  </vt:lpstr>
      <vt:lpstr>Презентация PowerPoint</vt:lpstr>
      <vt:lpstr>Презентация PowerPoint</vt:lpstr>
      <vt:lpstr>Презентация PowerPoint</vt:lpstr>
      <vt:lpstr>Як захиститися від СПАМУ? 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Romeo1994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22</cp:revision>
  <dcterms:created xsi:type="dcterms:W3CDTF">2018-10-25T09:43:44Z</dcterms:created>
  <dcterms:modified xsi:type="dcterms:W3CDTF">2018-10-25T14:19:07Z</dcterms:modified>
</cp:coreProperties>
</file>