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7" r:id="rId11"/>
    <p:sldId id="268" r:id="rId12"/>
    <p:sldId id="269" r:id="rId13"/>
    <p:sldId id="270" r:id="rId14"/>
    <p:sldId id="273" r:id="rId15"/>
    <p:sldId id="274" r:id="rId16"/>
    <p:sldId id="272" r:id="rId17"/>
    <p:sldId id="275" r:id="rId18"/>
    <p:sldId id="27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58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FA903-8AD3-4787-8361-219D93AA41DB}" type="datetimeFigureOut">
              <a:rPr lang="ru-RU" smtClean="0"/>
              <a:t>30.07.2018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501A7-E592-419F-84B4-2383B07130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FA903-8AD3-4787-8361-219D93AA41DB}" type="datetimeFigureOut">
              <a:rPr lang="ru-RU" smtClean="0"/>
              <a:t>30.07.2018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501A7-E592-419F-84B4-2383B07130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FA903-8AD3-4787-8361-219D93AA41DB}" type="datetimeFigureOut">
              <a:rPr lang="ru-RU" smtClean="0"/>
              <a:t>30.07.2018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501A7-E592-419F-84B4-2383B071308E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FA903-8AD3-4787-8361-219D93AA41DB}" type="datetimeFigureOut">
              <a:rPr lang="ru-RU" smtClean="0"/>
              <a:t>30.07.2018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501A7-E592-419F-84B4-2383B071308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FA903-8AD3-4787-8361-219D93AA41DB}" type="datetimeFigureOut">
              <a:rPr lang="ru-RU" smtClean="0"/>
              <a:t>30.07.2018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501A7-E592-419F-84B4-2383B07130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FA903-8AD3-4787-8361-219D93AA41DB}" type="datetimeFigureOut">
              <a:rPr lang="ru-RU" smtClean="0"/>
              <a:t>30.07.2018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501A7-E592-419F-84B4-2383B071308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FA903-8AD3-4787-8361-219D93AA41DB}" type="datetimeFigureOut">
              <a:rPr lang="ru-RU" smtClean="0"/>
              <a:t>30.07.2018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501A7-E592-419F-84B4-2383B07130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FA903-8AD3-4787-8361-219D93AA41DB}" type="datetimeFigureOut">
              <a:rPr lang="ru-RU" smtClean="0"/>
              <a:t>30.07.2018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501A7-E592-419F-84B4-2383B07130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FA903-8AD3-4787-8361-219D93AA41DB}" type="datetimeFigureOut">
              <a:rPr lang="ru-RU" smtClean="0"/>
              <a:t>30.07.2018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501A7-E592-419F-84B4-2383B07130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FA903-8AD3-4787-8361-219D93AA41DB}" type="datetimeFigureOut">
              <a:rPr lang="ru-RU" smtClean="0"/>
              <a:t>30.07.2018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501A7-E592-419F-84B4-2383B071308E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FA903-8AD3-4787-8361-219D93AA41DB}" type="datetimeFigureOut">
              <a:rPr lang="ru-RU" smtClean="0"/>
              <a:t>30.07.2018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501A7-E592-419F-84B4-2383B071308E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8A5FA903-8AD3-4787-8361-219D93AA41DB}" type="datetimeFigureOut">
              <a:rPr lang="ru-RU" smtClean="0"/>
              <a:t>30.07.2018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DB5501A7-E592-419F-84B4-2383B071308E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548680"/>
            <a:ext cx="7848872" cy="4133056"/>
          </a:xfrm>
        </p:spPr>
        <p:txBody>
          <a:bodyPr>
            <a:noAutofit/>
          </a:bodyPr>
          <a:lstStyle/>
          <a:p>
            <a:r>
              <a:rPr lang="uk-UA" sz="7200" b="1" dirty="0" smtClean="0">
                <a:solidFill>
                  <a:schemeClr val="tx1"/>
                </a:solidFill>
              </a:rPr>
              <a:t>Іноземні інвестиції в Україні – що свідчить історія? </a:t>
            </a:r>
            <a:br>
              <a:rPr lang="uk-UA" sz="7200" b="1" dirty="0" smtClean="0">
                <a:solidFill>
                  <a:schemeClr val="tx1"/>
                </a:solidFill>
              </a:rPr>
            </a:br>
            <a:r>
              <a:rPr lang="uk-UA" sz="7200" b="1" dirty="0" smtClean="0">
                <a:solidFill>
                  <a:schemeClr val="tx1"/>
                </a:solidFill>
              </a:rPr>
              <a:t>Роль особистості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4509120"/>
            <a:ext cx="6544816" cy="1800200"/>
          </a:xfrm>
        </p:spPr>
        <p:txBody>
          <a:bodyPr>
            <a:normAutofit/>
          </a:bodyPr>
          <a:lstStyle/>
          <a:p>
            <a:r>
              <a:rPr lang="uk-UA" sz="4000" b="1" dirty="0" smtClean="0">
                <a:solidFill>
                  <a:srgbClr val="C00000"/>
                </a:solidFill>
              </a:rPr>
              <a:t>Дослідження учнів 10 – а класу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74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tx1"/>
                </a:solidFill>
              </a:rPr>
              <a:t>А що наші вітчизняні підприємці?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uk-UA" sz="3600" b="1" dirty="0" smtClean="0">
                <a:solidFill>
                  <a:schemeClr val="tx1"/>
                </a:solidFill>
              </a:rPr>
              <a:t>Ф. </a:t>
            </a:r>
            <a:r>
              <a:rPr lang="uk-UA" sz="3600" b="1" dirty="0" err="1" smtClean="0">
                <a:solidFill>
                  <a:schemeClr val="tx1"/>
                </a:solidFill>
              </a:rPr>
              <a:t>Єнакієв</a:t>
            </a:r>
            <a:endParaRPr lang="uk-UA" sz="3600" b="1" dirty="0" smtClean="0">
              <a:solidFill>
                <a:schemeClr val="tx1"/>
              </a:solidFill>
            </a:endParaRPr>
          </a:p>
          <a:p>
            <a:r>
              <a:rPr lang="uk-UA" sz="3600" b="1" dirty="0" smtClean="0">
                <a:solidFill>
                  <a:schemeClr val="tx1"/>
                </a:solidFill>
              </a:rPr>
              <a:t>О. </a:t>
            </a:r>
            <a:r>
              <a:rPr lang="uk-UA" sz="3600" b="1" dirty="0" err="1" smtClean="0">
                <a:solidFill>
                  <a:schemeClr val="tx1"/>
                </a:solidFill>
              </a:rPr>
              <a:t>Рутченко</a:t>
            </a:r>
            <a:endParaRPr lang="uk-UA" sz="3600" b="1" dirty="0" smtClean="0">
              <a:solidFill>
                <a:schemeClr val="tx1"/>
              </a:solidFill>
            </a:endParaRPr>
          </a:p>
          <a:p>
            <a:r>
              <a:rPr lang="uk-UA" sz="3600" b="1" dirty="0" smtClean="0">
                <a:solidFill>
                  <a:schemeClr val="tx1"/>
                </a:solidFill>
              </a:rPr>
              <a:t>С. </a:t>
            </a:r>
            <a:r>
              <a:rPr lang="uk-UA" sz="3600" b="1" dirty="0" err="1" smtClean="0">
                <a:solidFill>
                  <a:schemeClr val="tx1"/>
                </a:solidFill>
              </a:rPr>
              <a:t>Колачевський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807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92080" y="404664"/>
            <a:ext cx="3672408" cy="2975644"/>
          </a:xfrm>
        </p:spPr>
        <p:txBody>
          <a:bodyPr>
            <a:noAutofit/>
          </a:bodyPr>
          <a:lstStyle/>
          <a:p>
            <a:r>
              <a:rPr lang="uk-UA" sz="2800" b="1" dirty="0" smtClean="0">
                <a:solidFill>
                  <a:schemeClr val="tx1"/>
                </a:solidFill>
              </a:rPr>
              <a:t>Інженер за освітою, але керівник за покликанням. Федір </a:t>
            </a:r>
            <a:r>
              <a:rPr lang="uk-UA" sz="2800" b="1" dirty="0" err="1" smtClean="0">
                <a:solidFill>
                  <a:schemeClr val="tx1"/>
                </a:solidFill>
              </a:rPr>
              <a:t>Єнакієв</a:t>
            </a:r>
            <a:r>
              <a:rPr lang="uk-UA" sz="2800" b="1" dirty="0" smtClean="0">
                <a:solidFill>
                  <a:schemeClr val="tx1"/>
                </a:solidFill>
              </a:rPr>
              <a:t> знав 4 іноземних мови. Людина творчого неспокою.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84576" y="3556000"/>
            <a:ext cx="3635895" cy="2825327"/>
          </a:xfrm>
        </p:spPr>
        <p:txBody>
          <a:bodyPr>
            <a:noAutofit/>
          </a:bodyPr>
          <a:lstStyle/>
          <a:p>
            <a:r>
              <a:rPr lang="uk-UA" sz="2400" b="1" dirty="0" smtClean="0">
                <a:solidFill>
                  <a:schemeClr val="tx1"/>
                </a:solidFill>
              </a:rPr>
              <a:t>Один із засновників </a:t>
            </a:r>
            <a:r>
              <a:rPr lang="uk-UA" sz="2400" b="1" dirty="0" err="1" smtClean="0">
                <a:solidFill>
                  <a:schemeClr val="tx1"/>
                </a:solidFill>
              </a:rPr>
              <a:t>Російсько</a:t>
            </a:r>
            <a:r>
              <a:rPr lang="uk-UA" sz="2400" b="1" dirty="0" smtClean="0">
                <a:solidFill>
                  <a:schemeClr val="tx1"/>
                </a:solidFill>
              </a:rPr>
              <a:t> – Бельгійського товариства. Спроектував та запустив металургійний завод у м. Єнакієве. Побудував залізницю до м. Маріуполь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2054" name="Picture 6" descr="C:\Users\User\Desktop\_DSC2148_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740"/>
            <a:ext cx="5184577" cy="676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9081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60032" y="260648"/>
            <a:ext cx="4104456" cy="3119660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solidFill>
                  <a:schemeClr val="tx1"/>
                </a:solidFill>
              </a:rPr>
              <a:t>У 1860 році український поміщик О.</a:t>
            </a:r>
            <a:r>
              <a:rPr lang="uk-UA" sz="2800" b="1" dirty="0" err="1" smtClean="0">
                <a:solidFill>
                  <a:schemeClr val="tx1"/>
                </a:solidFill>
              </a:rPr>
              <a:t>Рутченко</a:t>
            </a:r>
            <a:r>
              <a:rPr lang="uk-UA" sz="2800" b="1" dirty="0" smtClean="0">
                <a:solidFill>
                  <a:schemeClr val="tx1"/>
                </a:solidFill>
              </a:rPr>
              <a:t> побудував першу примітивну шахту (ще до приїзду Д.Юза)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60032" y="3556000"/>
            <a:ext cx="3888432" cy="2969343"/>
          </a:xfrm>
        </p:spPr>
        <p:txBody>
          <a:bodyPr>
            <a:noAutofit/>
          </a:bodyPr>
          <a:lstStyle/>
          <a:p>
            <a:r>
              <a:rPr lang="uk-UA" sz="3200" b="1" dirty="0" smtClean="0">
                <a:solidFill>
                  <a:schemeClr val="tx1"/>
                </a:solidFill>
              </a:rPr>
              <a:t>А вже у 1897, 1905 роках сім</a:t>
            </a:r>
            <a:r>
              <a:rPr lang="en-US" sz="3200" b="1" dirty="0" smtClean="0">
                <a:solidFill>
                  <a:schemeClr val="tx1"/>
                </a:solidFill>
              </a:rPr>
              <a:t>’</a:t>
            </a:r>
            <a:r>
              <a:rPr lang="uk-UA" sz="3200" b="1" dirty="0" smtClean="0">
                <a:solidFill>
                  <a:schemeClr val="tx1"/>
                </a:solidFill>
              </a:rPr>
              <a:t> я </a:t>
            </a:r>
            <a:r>
              <a:rPr lang="uk-UA" sz="3200" b="1" dirty="0" err="1" smtClean="0">
                <a:solidFill>
                  <a:schemeClr val="tx1"/>
                </a:solidFill>
              </a:rPr>
              <a:t>Рутченко</a:t>
            </a:r>
            <a:r>
              <a:rPr lang="uk-UA" sz="3200" b="1" dirty="0" smtClean="0">
                <a:solidFill>
                  <a:schemeClr val="tx1"/>
                </a:solidFill>
              </a:rPr>
              <a:t> розміщувала свої акції на біржах Брюсселя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3074" name="Picture 2" descr="C:\Users\User\Desktop\_DSC21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4608285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2853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08104" y="260648"/>
            <a:ext cx="3456384" cy="3312368"/>
          </a:xfrm>
        </p:spPr>
        <p:txBody>
          <a:bodyPr>
            <a:noAutofit/>
          </a:bodyPr>
          <a:lstStyle/>
          <a:p>
            <a:r>
              <a:rPr lang="uk-UA" sz="3600" b="1" dirty="0" smtClean="0">
                <a:solidFill>
                  <a:schemeClr val="tx1"/>
                </a:solidFill>
              </a:rPr>
              <a:t>«Залізний король» С. </a:t>
            </a:r>
            <a:r>
              <a:rPr lang="uk-UA" sz="3600" b="1" dirty="0" err="1" smtClean="0">
                <a:solidFill>
                  <a:schemeClr val="tx1"/>
                </a:solidFill>
              </a:rPr>
              <a:t>Колачевський</a:t>
            </a:r>
            <a:r>
              <a:rPr lang="uk-UA" sz="3600" b="1" dirty="0" smtClean="0">
                <a:solidFill>
                  <a:schemeClr val="tx1"/>
                </a:solidFill>
              </a:rPr>
              <a:t> </a:t>
            </a:r>
            <a:r>
              <a:rPr lang="uk-UA" sz="3600" b="1" dirty="0">
                <a:solidFill>
                  <a:schemeClr val="tx1"/>
                </a:solidFill>
              </a:rPr>
              <a:t>в</a:t>
            </a:r>
            <a:r>
              <a:rPr lang="uk-UA" sz="3600" b="1" dirty="0" smtClean="0">
                <a:solidFill>
                  <a:schemeClr val="tx1"/>
                </a:solidFill>
              </a:rPr>
              <a:t>олодів рудниками у м. Кривий Ріг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08104" y="3556000"/>
            <a:ext cx="3384376" cy="3041351"/>
          </a:xfrm>
        </p:spPr>
        <p:txBody>
          <a:bodyPr>
            <a:normAutofit/>
          </a:bodyPr>
          <a:lstStyle/>
          <a:p>
            <a:endParaRPr lang="uk-UA" sz="3200" b="1" dirty="0" smtClean="0">
              <a:solidFill>
                <a:schemeClr val="tx1"/>
              </a:solidFill>
            </a:endParaRPr>
          </a:p>
          <a:p>
            <a:r>
              <a:rPr lang="uk-UA" sz="3200" b="1" dirty="0" smtClean="0">
                <a:solidFill>
                  <a:schemeClr val="tx1"/>
                </a:solidFill>
              </a:rPr>
              <a:t>Заповів свої статки  рідному місту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4098" name="Picture 2" descr="C:\Users\User\Desktop\s7652499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132" y="188640"/>
            <a:ext cx="5201916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9518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7772400" cy="3600400"/>
          </a:xfrm>
        </p:spPr>
        <p:txBody>
          <a:bodyPr>
            <a:normAutofit fontScale="90000"/>
          </a:bodyPr>
          <a:lstStyle/>
          <a:p>
            <a:r>
              <a:rPr lang="uk-UA" sz="3600" b="1" dirty="0" smtClean="0">
                <a:solidFill>
                  <a:schemeClr val="tx1"/>
                </a:solidFill>
              </a:rPr>
              <a:t>Які іноземні капітали були залучені</a:t>
            </a:r>
            <a:r>
              <a:rPr lang="uk-UA" sz="2400" b="1" dirty="0" smtClean="0">
                <a:solidFill>
                  <a:schemeClr val="tx1"/>
                </a:solidFill>
              </a:rPr>
              <a:t>?</a:t>
            </a:r>
            <a:br>
              <a:rPr lang="uk-UA" sz="2400" b="1" dirty="0" smtClean="0">
                <a:solidFill>
                  <a:schemeClr val="tx1"/>
                </a:solidFill>
              </a:rPr>
            </a:br>
            <a:r>
              <a:rPr lang="uk-UA" sz="2400" b="1" dirty="0" smtClean="0">
                <a:solidFill>
                  <a:schemeClr val="tx1"/>
                </a:solidFill>
              </a:rPr>
              <a:t>М.Катеринослав (м. Дніпро) – Бельгія, Німеччина, Франція</a:t>
            </a:r>
            <a:br>
              <a:rPr lang="uk-UA" sz="2400" b="1" dirty="0" smtClean="0">
                <a:solidFill>
                  <a:schemeClr val="tx1"/>
                </a:solidFill>
              </a:rPr>
            </a:br>
            <a:r>
              <a:rPr lang="uk-UA" sz="2400" b="1" dirty="0" smtClean="0">
                <a:solidFill>
                  <a:schemeClr val="tx1"/>
                </a:solidFill>
              </a:rPr>
              <a:t>м. Юзівка (м. Донецьк) – Англія</a:t>
            </a:r>
            <a:br>
              <a:rPr lang="uk-UA" sz="2400" b="1" dirty="0" smtClean="0">
                <a:solidFill>
                  <a:schemeClr val="tx1"/>
                </a:solidFill>
              </a:rPr>
            </a:br>
            <a:r>
              <a:rPr lang="uk-UA" sz="2400" b="1" dirty="0" smtClean="0">
                <a:solidFill>
                  <a:schemeClr val="tx1"/>
                </a:solidFill>
              </a:rPr>
              <a:t>м</a:t>
            </a:r>
            <a:r>
              <a:rPr lang="uk-UA" sz="2400" b="1" dirty="0" smtClean="0">
                <a:solidFill>
                  <a:schemeClr val="tx1"/>
                </a:solidFill>
              </a:rPr>
              <a:t>. Маріуполь </a:t>
            </a:r>
            <a:r>
              <a:rPr lang="uk-UA" sz="2400" b="1" dirty="0" smtClean="0">
                <a:solidFill>
                  <a:schemeClr val="tx1"/>
                </a:solidFill>
              </a:rPr>
              <a:t>– Бельгія, Франція</a:t>
            </a:r>
            <a:br>
              <a:rPr lang="uk-UA" sz="2400" b="1" dirty="0" smtClean="0">
                <a:solidFill>
                  <a:schemeClr val="tx1"/>
                </a:solidFill>
              </a:rPr>
            </a:br>
            <a:r>
              <a:rPr lang="uk-UA" sz="2400" b="1" dirty="0" smtClean="0">
                <a:solidFill>
                  <a:schemeClr val="tx1"/>
                </a:solidFill>
              </a:rPr>
              <a:t>м. </a:t>
            </a:r>
            <a:r>
              <a:rPr lang="uk-UA" sz="2400" b="1" dirty="0" err="1" smtClean="0">
                <a:solidFill>
                  <a:schemeClr val="tx1"/>
                </a:solidFill>
              </a:rPr>
              <a:t>Слов</a:t>
            </a:r>
            <a:r>
              <a:rPr lang="en-US" sz="2400" b="1" dirty="0" smtClean="0">
                <a:solidFill>
                  <a:schemeClr val="tx1"/>
                </a:solidFill>
              </a:rPr>
              <a:t>’</a:t>
            </a:r>
            <a:r>
              <a:rPr lang="uk-UA" sz="2400" b="1" dirty="0" smtClean="0">
                <a:solidFill>
                  <a:schemeClr val="tx1"/>
                </a:solidFill>
              </a:rPr>
              <a:t> </a:t>
            </a:r>
            <a:r>
              <a:rPr lang="uk-UA" sz="2400" b="1" dirty="0" err="1" smtClean="0">
                <a:solidFill>
                  <a:schemeClr val="tx1"/>
                </a:solidFill>
              </a:rPr>
              <a:t>янськ</a:t>
            </a:r>
            <a:r>
              <a:rPr lang="uk-UA" sz="2400" b="1" dirty="0" smtClean="0">
                <a:solidFill>
                  <a:schemeClr val="tx1"/>
                </a:solidFill>
              </a:rPr>
              <a:t> – Німеччина, Франція</a:t>
            </a:r>
            <a:br>
              <a:rPr lang="uk-UA" sz="2400" b="1" dirty="0" smtClean="0">
                <a:solidFill>
                  <a:schemeClr val="tx1"/>
                </a:solidFill>
              </a:rPr>
            </a:br>
            <a:r>
              <a:rPr lang="uk-UA" sz="2400" b="1" dirty="0" smtClean="0">
                <a:solidFill>
                  <a:schemeClr val="tx1"/>
                </a:solidFill>
              </a:rPr>
              <a:t>м. Макіївка – Франція, Бельгія</a:t>
            </a:r>
            <a:br>
              <a:rPr lang="uk-UA" sz="2400" b="1" dirty="0" smtClean="0">
                <a:solidFill>
                  <a:schemeClr val="tx1"/>
                </a:solidFill>
              </a:rPr>
            </a:br>
            <a:r>
              <a:rPr lang="uk-UA" sz="2400" b="1" dirty="0" smtClean="0">
                <a:solidFill>
                  <a:schemeClr val="tx1"/>
                </a:solidFill>
              </a:rPr>
              <a:t>м. Нікополь – США, Франція</a:t>
            </a:r>
            <a:br>
              <a:rPr lang="uk-UA" sz="2400" b="1" dirty="0" smtClean="0">
                <a:solidFill>
                  <a:schemeClr val="tx1"/>
                </a:solidFill>
              </a:rPr>
            </a:br>
            <a:r>
              <a:rPr lang="uk-UA" sz="2400" b="1" dirty="0" smtClean="0">
                <a:solidFill>
                  <a:schemeClr val="tx1"/>
                </a:solidFill>
              </a:rPr>
              <a:t>м Запоріжжя – Німеччина</a:t>
            </a:r>
            <a:br>
              <a:rPr lang="uk-UA" sz="2400" b="1" dirty="0" smtClean="0">
                <a:solidFill>
                  <a:schemeClr val="tx1"/>
                </a:solidFill>
              </a:rPr>
            </a:br>
            <a:r>
              <a:rPr lang="uk-UA" sz="2400" b="1" dirty="0" smtClean="0">
                <a:solidFill>
                  <a:schemeClr val="tx1"/>
                </a:solidFill>
              </a:rPr>
              <a:t>м. Харків – Англія, Німеччина</a:t>
            </a:r>
            <a:br>
              <a:rPr lang="uk-UA" sz="2400" b="1" dirty="0" smtClean="0">
                <a:solidFill>
                  <a:schemeClr val="tx1"/>
                </a:solidFill>
              </a:rPr>
            </a:br>
            <a:r>
              <a:rPr lang="uk-UA" sz="2400" b="1" dirty="0" smtClean="0">
                <a:solidFill>
                  <a:schemeClr val="tx1"/>
                </a:solidFill>
              </a:rPr>
              <a:t>м. Краматорськ – Бельгія, Німеччина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293096"/>
            <a:ext cx="6400800" cy="2016223"/>
          </a:xfrm>
        </p:spPr>
        <p:txBody>
          <a:bodyPr/>
          <a:lstStyle/>
          <a:p>
            <a:r>
              <a:rPr lang="uk-UA" b="1" dirty="0" smtClean="0">
                <a:solidFill>
                  <a:schemeClr val="tx1"/>
                </a:solidFill>
              </a:rPr>
              <a:t>Бельгійці в той час називали Донбас своєю 10-ю провінцією </a:t>
            </a:r>
          </a:p>
          <a:p>
            <a:r>
              <a:rPr lang="uk-UA" b="1" dirty="0" smtClean="0">
                <a:solidFill>
                  <a:schemeClr val="tx1"/>
                </a:solidFill>
              </a:rPr>
              <a:t>З 18 акціонерних товариств у 12 був винятково іноземний капітал і лише у 6 – змішаний (іноземний + вітчизняний)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499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600200"/>
            <a:ext cx="8352928" cy="1780108"/>
          </a:xfrm>
        </p:spPr>
        <p:txBody>
          <a:bodyPr>
            <a:noAutofit/>
          </a:bodyPr>
          <a:lstStyle/>
          <a:p>
            <a:r>
              <a:rPr lang="uk-UA" sz="3200" b="1" dirty="0" smtClean="0">
                <a:solidFill>
                  <a:schemeClr val="tx1"/>
                </a:solidFill>
              </a:rPr>
              <a:t>Чи було виправданим таке широке залучення іноземного капіталу?</a:t>
            </a:r>
            <a:br>
              <a:rPr lang="uk-UA" sz="3200" b="1" dirty="0" smtClean="0">
                <a:solidFill>
                  <a:schemeClr val="tx1"/>
                </a:solidFill>
              </a:rPr>
            </a:br>
            <a:r>
              <a:rPr lang="uk-UA" sz="3200" b="1" dirty="0" smtClean="0">
                <a:solidFill>
                  <a:schemeClr val="tx1"/>
                </a:solidFill>
              </a:rPr>
              <a:t>Очевидно, що так. Але без простих робітників, які не шкодували сил і здоров</a:t>
            </a:r>
            <a:r>
              <a:rPr lang="en-US" sz="3200" b="1" dirty="0" smtClean="0">
                <a:solidFill>
                  <a:schemeClr val="tx1"/>
                </a:solidFill>
              </a:rPr>
              <a:t>’</a:t>
            </a:r>
            <a:r>
              <a:rPr lang="uk-UA" sz="3200" b="1" dirty="0" smtClean="0">
                <a:solidFill>
                  <a:schemeClr val="tx1"/>
                </a:solidFill>
              </a:rPr>
              <a:t> я, досягти розквіту було просто неможливо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uk-UA" sz="2800" b="1" dirty="0" smtClean="0">
                <a:solidFill>
                  <a:schemeClr val="tx1"/>
                </a:solidFill>
              </a:rPr>
              <a:t>До того ж попереду були революція, 2 світових війни, розруха і нелегкі випробування.</a:t>
            </a:r>
          </a:p>
          <a:p>
            <a:r>
              <a:rPr lang="uk-UA" sz="2800" b="1" dirty="0" smtClean="0">
                <a:solidFill>
                  <a:schemeClr val="tx1"/>
                </a:solidFill>
              </a:rPr>
              <a:t>Але той приклад використання передових технологій дав поштовх модернізації всієї економіки </a:t>
            </a:r>
            <a:r>
              <a:rPr lang="uk-UA" sz="2800" b="1" dirty="0">
                <a:solidFill>
                  <a:schemeClr val="tx1"/>
                </a:solidFill>
              </a:rPr>
              <a:t>с</a:t>
            </a:r>
            <a:r>
              <a:rPr lang="uk-UA" sz="2800" b="1" dirty="0" smtClean="0">
                <a:solidFill>
                  <a:schemeClr val="tx1"/>
                </a:solidFill>
              </a:rPr>
              <a:t>хідного регіону України 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94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2706" y="251647"/>
            <a:ext cx="8335758" cy="729081"/>
          </a:xfrm>
        </p:spPr>
        <p:txBody>
          <a:bodyPr>
            <a:noAutofit/>
          </a:bodyPr>
          <a:lstStyle/>
          <a:p>
            <a:r>
              <a:rPr lang="uk-UA" sz="2800" b="1" dirty="0" smtClean="0">
                <a:solidFill>
                  <a:schemeClr val="tx1"/>
                </a:solidFill>
              </a:rPr>
              <a:t>Каштани, тополі</a:t>
            </a:r>
            <a:br>
              <a:rPr lang="uk-UA" sz="2800" b="1" dirty="0" smtClean="0">
                <a:solidFill>
                  <a:schemeClr val="tx1"/>
                </a:solidFill>
              </a:rPr>
            </a:br>
            <a:r>
              <a:rPr lang="uk-UA" sz="2800" b="1" dirty="0" smtClean="0">
                <a:solidFill>
                  <a:schemeClr val="tx1"/>
                </a:solidFill>
              </a:rPr>
              <a:t>троянд кольори - дай кращої долі цій славній землі!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4995174"/>
            <a:ext cx="5560585" cy="1242137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solidFill>
                  <a:schemeClr val="tx1"/>
                </a:solidFill>
              </a:rPr>
              <a:t>Ось так виглядав Донецьк перед 2013 роком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5122" name="Picture 2" descr="C:\Users\User\Desktop\1457703970_foto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0728"/>
            <a:ext cx="5256584" cy="4158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\Desktop\Залізничний_вокзал_-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9857" y="980728"/>
            <a:ext cx="3112623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User\Desktop\Донбас_палас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2105" y="3789041"/>
            <a:ext cx="3119576" cy="2232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6486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332656"/>
            <a:ext cx="8856984" cy="1152128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tx1"/>
                </a:solidFill>
              </a:rPr>
              <a:t>Цікаві сторінки історії східного регіону України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00192" y="1628800"/>
            <a:ext cx="2520280" cy="4824536"/>
          </a:xfrm>
        </p:spPr>
        <p:txBody>
          <a:bodyPr/>
          <a:lstStyle/>
          <a:p>
            <a:endParaRPr lang="uk-UA" dirty="0" smtClean="0"/>
          </a:p>
          <a:p>
            <a:endParaRPr lang="uk-UA" dirty="0"/>
          </a:p>
          <a:p>
            <a:r>
              <a:rPr lang="uk-UA" b="1" dirty="0" smtClean="0">
                <a:solidFill>
                  <a:schemeClr val="tx1"/>
                </a:solidFill>
              </a:rPr>
              <a:t>Моя ти рідна Україна!</a:t>
            </a:r>
          </a:p>
          <a:p>
            <a:r>
              <a:rPr lang="uk-UA" b="1" dirty="0" smtClean="0">
                <a:solidFill>
                  <a:schemeClr val="tx1"/>
                </a:solidFill>
              </a:rPr>
              <a:t> На прапорі твоїм блакить.</a:t>
            </a:r>
          </a:p>
          <a:p>
            <a:r>
              <a:rPr lang="uk-UA" b="1" dirty="0" smtClean="0">
                <a:solidFill>
                  <a:schemeClr val="tx1"/>
                </a:solidFill>
              </a:rPr>
              <a:t>Багата, сильна і єдина.</a:t>
            </a:r>
          </a:p>
          <a:p>
            <a:r>
              <a:rPr lang="uk-UA" b="1" dirty="0" smtClean="0">
                <a:solidFill>
                  <a:schemeClr val="tx1"/>
                </a:solidFill>
              </a:rPr>
              <a:t>Нам би незгоди разом </a:t>
            </a:r>
            <a:r>
              <a:rPr lang="uk-UA" b="1" dirty="0" err="1" smtClean="0">
                <a:solidFill>
                  <a:schemeClr val="tx1"/>
                </a:solidFill>
              </a:rPr>
              <a:t>пережить</a:t>
            </a:r>
            <a:r>
              <a:rPr lang="uk-UA" b="1" dirty="0" smtClean="0">
                <a:solidFill>
                  <a:schemeClr val="tx1"/>
                </a:solidFill>
              </a:rPr>
              <a:t> !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User\Desktop\1457704485_foto_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84784"/>
            <a:ext cx="6096000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77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2"/>
            <a:ext cx="7772400" cy="1656184"/>
          </a:xfrm>
        </p:spPr>
        <p:txBody>
          <a:bodyPr/>
          <a:lstStyle/>
          <a:p>
            <a:r>
              <a:rPr lang="uk-UA" b="1" dirty="0" smtClean="0">
                <a:solidFill>
                  <a:schemeClr val="tx1"/>
                </a:solidFill>
              </a:rPr>
              <a:t>Презентацію підготували учні 10 – А класу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301208"/>
            <a:ext cx="6400800" cy="1080119"/>
          </a:xfrm>
        </p:spPr>
        <p:txBody>
          <a:bodyPr>
            <a:normAutofit/>
          </a:bodyPr>
          <a:lstStyle/>
          <a:p>
            <a:r>
              <a:rPr lang="uk-UA" sz="5400" b="1" dirty="0" smtClean="0">
                <a:solidFill>
                  <a:schemeClr val="tx1"/>
                </a:solidFill>
              </a:rPr>
              <a:t>Дякуємо за увагу</a:t>
            </a:r>
            <a:endParaRPr lang="ru-RU" sz="5400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User\Desktop\searc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348881"/>
            <a:ext cx="5400600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626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60648"/>
            <a:ext cx="7772400" cy="1656184"/>
          </a:xfrm>
        </p:spPr>
        <p:txBody>
          <a:bodyPr/>
          <a:lstStyle/>
          <a:p>
            <a:r>
              <a:rPr lang="uk-UA" b="1" dirty="0" smtClean="0">
                <a:solidFill>
                  <a:schemeClr val="tx1"/>
                </a:solidFill>
              </a:rPr>
              <a:t>Схід України в кінці 19 ст. був переважно - аграрний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63888" y="2204864"/>
            <a:ext cx="5320680" cy="3960440"/>
          </a:xfrm>
        </p:spPr>
        <p:txBody>
          <a:bodyPr>
            <a:normAutofit fontScale="92500" lnSpcReduction="20000"/>
          </a:bodyPr>
          <a:lstStyle/>
          <a:p>
            <a:r>
              <a:rPr lang="uk-UA" b="1" dirty="0" smtClean="0">
                <a:solidFill>
                  <a:schemeClr val="tx1"/>
                </a:solidFill>
              </a:rPr>
              <a:t>Поблизу сіл </a:t>
            </a:r>
            <a:r>
              <a:rPr lang="uk-UA" b="1" dirty="0" err="1" smtClean="0">
                <a:solidFill>
                  <a:schemeClr val="tx1"/>
                </a:solidFill>
              </a:rPr>
              <a:t>Рутченкове</a:t>
            </a:r>
            <a:r>
              <a:rPr lang="uk-UA" b="1" dirty="0" smtClean="0">
                <a:solidFill>
                  <a:schemeClr val="tx1"/>
                </a:solidFill>
              </a:rPr>
              <a:t> та Петрівка з</a:t>
            </a:r>
            <a:r>
              <a:rPr lang="en-US" b="1" dirty="0" smtClean="0">
                <a:solidFill>
                  <a:schemeClr val="tx1"/>
                </a:solidFill>
              </a:rPr>
              <a:t>’</a:t>
            </a:r>
            <a:r>
              <a:rPr lang="uk-UA" b="1" dirty="0" smtClean="0">
                <a:solidFill>
                  <a:schemeClr val="tx1"/>
                </a:solidFill>
              </a:rPr>
              <a:t> являються англійські підприємці на чолі з Джоном Юзом.</a:t>
            </a:r>
          </a:p>
          <a:p>
            <a:endParaRPr lang="uk-UA" b="1" dirty="0" smtClean="0">
              <a:solidFill>
                <a:schemeClr val="tx1"/>
              </a:solidFill>
            </a:endParaRPr>
          </a:p>
          <a:p>
            <a:r>
              <a:rPr lang="uk-UA" b="1" dirty="0" smtClean="0">
                <a:solidFill>
                  <a:schemeClr val="tx1"/>
                </a:solidFill>
              </a:rPr>
              <a:t> Обладнання довелось переправляти суходолом з Ростова, бо ні доріг, ні морських портів, щоб прийняти його з Англії, не було.</a:t>
            </a:r>
          </a:p>
          <a:p>
            <a:endParaRPr lang="uk-UA" b="1" dirty="0">
              <a:solidFill>
                <a:schemeClr val="tx1"/>
              </a:solidFill>
            </a:endParaRPr>
          </a:p>
          <a:p>
            <a:endParaRPr lang="uk-UA" b="1" dirty="0" smtClean="0">
              <a:solidFill>
                <a:schemeClr val="tx1"/>
              </a:solidFill>
            </a:endParaRPr>
          </a:p>
          <a:p>
            <a:r>
              <a:rPr lang="uk-UA" sz="2800" b="1" dirty="0" smtClean="0">
                <a:solidFill>
                  <a:schemeClr val="tx1"/>
                </a:solidFill>
              </a:rPr>
              <a:t>Джон Юз – засновник Юзівки. </a:t>
            </a:r>
          </a:p>
          <a:p>
            <a:r>
              <a:rPr lang="uk-UA" sz="2800" b="1" dirty="0" smtClean="0">
                <a:solidFill>
                  <a:schemeClr val="tx1"/>
                </a:solidFill>
              </a:rPr>
              <a:t>Такою була перша назва міста Донецьк. ( потім місто носило назву </a:t>
            </a:r>
            <a:r>
              <a:rPr lang="uk-UA" sz="2800" b="1" dirty="0" err="1" smtClean="0">
                <a:solidFill>
                  <a:schemeClr val="tx1"/>
                </a:solidFill>
              </a:rPr>
              <a:t>Сталіно</a:t>
            </a:r>
            <a:r>
              <a:rPr lang="uk-UA" sz="2800" b="1" dirty="0" smtClean="0">
                <a:solidFill>
                  <a:schemeClr val="tx1"/>
                </a:solidFill>
              </a:rPr>
              <a:t>, а з 1961р. – Донецьк)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Users\User\Desktop\downlo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638" y="1772816"/>
            <a:ext cx="3438382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104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4048" y="188640"/>
            <a:ext cx="4032448" cy="2824434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solidFill>
                  <a:schemeClr val="tx1"/>
                </a:solidFill>
              </a:rPr>
              <a:t>Джон Юз побудував 2 металургійних заводи</a:t>
            </a:r>
            <a:br>
              <a:rPr lang="uk-UA" sz="2800" b="1" dirty="0" smtClean="0">
                <a:solidFill>
                  <a:schemeClr val="tx1"/>
                </a:solidFill>
              </a:rPr>
            </a:br>
            <a:r>
              <a:rPr lang="uk-UA" sz="2800" b="1" dirty="0" smtClean="0">
                <a:solidFill>
                  <a:schemeClr val="tx1"/>
                </a:solidFill>
              </a:rPr>
              <a:t>розвинув видобуток вугілля на шахтах, налагодив виробництво металевих рейок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776514"/>
            <a:ext cx="3995936" cy="2820838"/>
          </a:xfrm>
        </p:spPr>
        <p:txBody>
          <a:bodyPr>
            <a:normAutofit lnSpcReduction="10000"/>
          </a:bodyPr>
          <a:lstStyle/>
          <a:p>
            <a:r>
              <a:rPr lang="uk-UA" sz="2400" b="1" dirty="0" smtClean="0">
                <a:solidFill>
                  <a:schemeClr val="tx1"/>
                </a:solidFill>
              </a:rPr>
              <a:t>Іноземні фахівці навчали працювати на іноземному обладнанні, адже не було металургів</a:t>
            </a:r>
            <a:r>
              <a:rPr lang="uk-UA" dirty="0" smtClean="0">
                <a:solidFill>
                  <a:schemeClr val="tx1"/>
                </a:solidFill>
              </a:rPr>
              <a:t>.</a:t>
            </a:r>
          </a:p>
          <a:p>
            <a:r>
              <a:rPr lang="uk-UA" sz="2400" b="1" dirty="0" smtClean="0">
                <a:solidFill>
                  <a:schemeClr val="tx1"/>
                </a:solidFill>
              </a:rPr>
              <a:t>Джон Юз створив акціонерне товариство, запровадив передові на той час технології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3074" name="Picture 2" descr="C:\Users\User\Desktop\доменная печь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77087" cy="3776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\Desktop\проходная завод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013074"/>
            <a:ext cx="5220071" cy="3867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3880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9144000" cy="6669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986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 descr="C:\Users\User\Desktop\_DSC21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8964488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5" y="404664"/>
            <a:ext cx="84969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До цього умови роботи були надважкими. Ось так працювали шахтарі.</a:t>
            </a:r>
          </a:p>
          <a:p>
            <a:pPr algn="ctr"/>
            <a:r>
              <a:rPr lang="uk-UA" sz="2000" b="1" dirty="0" smtClean="0"/>
              <a:t> Це була суцільна небезпека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550372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tx1"/>
                </a:solidFill>
              </a:rPr>
              <a:t>А як же інші регіони України?</a:t>
            </a:r>
            <a:br>
              <a:rPr lang="uk-UA" b="1" dirty="0" smtClean="0">
                <a:solidFill>
                  <a:schemeClr val="tx1"/>
                </a:solidFill>
              </a:rPr>
            </a:br>
            <a:r>
              <a:rPr lang="uk-UA" b="1" dirty="0" smtClean="0">
                <a:solidFill>
                  <a:schemeClr val="tx1"/>
                </a:solidFill>
              </a:rPr>
              <a:t>Особливу зацікавленість у розвитку промисловості на наших землях виявили підприємці Бельгії та Франції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uk-UA" sz="4000" b="1" i="1" dirty="0" smtClean="0">
                <a:solidFill>
                  <a:schemeClr val="tx1"/>
                </a:solidFill>
              </a:rPr>
              <a:t>Акціонерні товариства з іноземними інвестиціями були створені у м. Кривий Ріг, у м. Катеринослав (</a:t>
            </a:r>
            <a:r>
              <a:rPr lang="uk-UA" sz="4000" b="1" i="1" dirty="0" err="1" smtClean="0">
                <a:solidFill>
                  <a:schemeClr val="tx1"/>
                </a:solidFill>
              </a:rPr>
              <a:t>м.Дніпро</a:t>
            </a:r>
            <a:r>
              <a:rPr lang="uk-UA" sz="4000" b="1" i="1" dirty="0" smtClean="0">
                <a:solidFill>
                  <a:schemeClr val="tx1"/>
                </a:solidFill>
              </a:rPr>
              <a:t>)</a:t>
            </a:r>
            <a:endParaRPr lang="ru-RU" sz="40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595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0416" y="35436"/>
            <a:ext cx="2952328" cy="3024336"/>
          </a:xfrm>
        </p:spPr>
        <p:txBody>
          <a:bodyPr>
            <a:normAutofit/>
          </a:bodyPr>
          <a:lstStyle/>
          <a:p>
            <a:r>
              <a:rPr lang="uk-UA" sz="2400" b="1" dirty="0" smtClean="0">
                <a:solidFill>
                  <a:schemeClr val="tx1"/>
                </a:solidFill>
              </a:rPr>
              <a:t>У м. Кривий Ріг </a:t>
            </a:r>
            <a:r>
              <a:rPr lang="uk-UA" sz="2000" b="1" dirty="0" smtClean="0">
                <a:solidFill>
                  <a:schemeClr val="tx1"/>
                </a:solidFill>
              </a:rPr>
              <a:t>ФРАНЦУЗЬКІ ІНВЕСТОРИ </a:t>
            </a:r>
            <a:r>
              <a:rPr lang="uk-UA" sz="2400" b="1" dirty="0" smtClean="0">
                <a:solidFill>
                  <a:schemeClr val="tx1"/>
                </a:solidFill>
              </a:rPr>
              <a:t>створили акціонерне товариство «Руди Кривого Рогу»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48712" y="3547296"/>
            <a:ext cx="3059832" cy="2897335"/>
          </a:xfrm>
        </p:spPr>
        <p:txBody>
          <a:bodyPr>
            <a:normAutofit/>
          </a:bodyPr>
          <a:lstStyle/>
          <a:p>
            <a:r>
              <a:rPr lang="uk-UA" sz="2400" b="1" dirty="0" smtClean="0">
                <a:solidFill>
                  <a:schemeClr val="tx1"/>
                </a:solidFill>
              </a:rPr>
              <a:t>У м</a:t>
            </a:r>
            <a:r>
              <a:rPr lang="uk-UA" b="1" dirty="0" smtClean="0">
                <a:solidFill>
                  <a:schemeClr val="tx1"/>
                </a:solidFill>
              </a:rPr>
              <a:t>. </a:t>
            </a:r>
            <a:r>
              <a:rPr lang="uk-UA" b="1" dirty="0">
                <a:solidFill>
                  <a:schemeClr val="tx1"/>
                </a:solidFill>
              </a:rPr>
              <a:t>К</a:t>
            </a:r>
            <a:r>
              <a:rPr lang="uk-UA" b="1" dirty="0" smtClean="0">
                <a:solidFill>
                  <a:schemeClr val="tx1"/>
                </a:solidFill>
              </a:rPr>
              <a:t>АТЕРИНОСЛАВ </a:t>
            </a:r>
            <a:r>
              <a:rPr lang="uk-UA" sz="2400" b="1" dirty="0" smtClean="0">
                <a:solidFill>
                  <a:schemeClr val="tx1"/>
                </a:solidFill>
              </a:rPr>
              <a:t>на розвиток підприємства металургійний завод залучив </a:t>
            </a:r>
            <a:r>
              <a:rPr lang="uk-UA" sz="2400" b="1" dirty="0" smtClean="0">
                <a:solidFill>
                  <a:schemeClr val="tx1"/>
                </a:solidFill>
              </a:rPr>
              <a:t>франко </a:t>
            </a:r>
            <a:r>
              <a:rPr lang="uk-UA" sz="2400" b="1" dirty="0" smtClean="0">
                <a:solidFill>
                  <a:schemeClr val="tx1"/>
                </a:solidFill>
              </a:rPr>
              <a:t>– бельгійські капітали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6146" name="Picture 2" descr="C:\Users\User\Desktop\_DSC21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6084168" cy="6840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662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2400" cy="2160241"/>
          </a:xfrm>
        </p:spPr>
        <p:txBody>
          <a:bodyPr/>
          <a:lstStyle/>
          <a:p>
            <a:r>
              <a:rPr lang="uk-UA" b="1" dirty="0" smtClean="0">
                <a:solidFill>
                  <a:schemeClr val="tx1"/>
                </a:solidFill>
              </a:rPr>
              <a:t>90 % видобутку руди на копальнях м. Жовті Води належали бельгійцям і німцям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User\Desktop\_DSC21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2753221"/>
            <a:ext cx="5112567" cy="3772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User\Desktop\_DSC21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348880"/>
            <a:ext cx="4032448" cy="4392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614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_DSC21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76" y="980728"/>
            <a:ext cx="8928992" cy="573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236211"/>
            <a:ext cx="8568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Бельгійський хімік і підприємець Ернест </a:t>
            </a:r>
            <a:r>
              <a:rPr lang="uk-UA" sz="2400" b="1" dirty="0" err="1" smtClean="0"/>
              <a:t>Сольве</a:t>
            </a:r>
            <a:endParaRPr lang="uk-UA" sz="2400" b="1" dirty="0" smtClean="0"/>
          </a:p>
          <a:p>
            <a:pPr algn="ctr"/>
            <a:r>
              <a:rPr lang="uk-UA" sz="2400" b="1" dirty="0" smtClean="0"/>
              <a:t> володів акціями Лисичанського содового заводу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803815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499</TotalTime>
  <Words>459</Words>
  <Application>Microsoft Office PowerPoint</Application>
  <PresentationFormat>Экран (4:3)</PresentationFormat>
  <Paragraphs>50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Волна</vt:lpstr>
      <vt:lpstr>Іноземні інвестиції в Україні – що свідчить історія?  Роль особистості</vt:lpstr>
      <vt:lpstr>Схід України в кінці 19 ст. був переважно - аграрний</vt:lpstr>
      <vt:lpstr>Джон Юз побудував 2 металургійних заводи розвинув видобуток вугілля на шахтах, налагодив виробництво металевих рейок</vt:lpstr>
      <vt:lpstr>Презентация PowerPoint</vt:lpstr>
      <vt:lpstr>Презентация PowerPoint</vt:lpstr>
      <vt:lpstr>А як же інші регіони України? Особливу зацікавленість у розвитку промисловості на наших землях виявили підприємці Бельгії та Франції</vt:lpstr>
      <vt:lpstr>У м. Кривий Ріг ФРАНЦУЗЬКІ ІНВЕСТОРИ створили акціонерне товариство «Руди Кривого Рогу»</vt:lpstr>
      <vt:lpstr>90 % видобутку руди на копальнях м. Жовті Води належали бельгійцям і німцям</vt:lpstr>
      <vt:lpstr>Презентация PowerPoint</vt:lpstr>
      <vt:lpstr>А що наші вітчизняні підприємці?</vt:lpstr>
      <vt:lpstr>Інженер за освітою, але керівник за покликанням. Федір Єнакієв знав 4 іноземних мови. Людина творчого неспокою.</vt:lpstr>
      <vt:lpstr>У 1860 році український поміщик О.Рутченко побудував першу примітивну шахту (ще до приїзду Д.Юза)</vt:lpstr>
      <vt:lpstr>«Залізний король» С. Колачевський володів рудниками у м. Кривий Ріг</vt:lpstr>
      <vt:lpstr>Які іноземні капітали були залучені? М.Катеринослав (м. Дніпро) – Бельгія, Німеччина, Франція м. Юзівка (м. Донецьк) – Англія м. Маріуполь – Бельгія, Франція м. Слов’ янськ – Німеччина, Франція м. Макіївка – Франція, Бельгія м. Нікополь – США, Франція м Запоріжжя – Німеччина м. Харків – Англія, Німеччина м. Краматорськ – Бельгія, Німеччина</vt:lpstr>
      <vt:lpstr>Чи було виправданим таке широке залучення іноземного капіталу? Очевидно, що так. Але без простих робітників, які не шкодували сил і здоров’ я, досягти розквіту було просто неможливо</vt:lpstr>
      <vt:lpstr>Каштани, тополі троянд кольори - дай кращої долі цій славній землі!</vt:lpstr>
      <vt:lpstr>Цікаві сторінки історії східного регіону України</vt:lpstr>
      <vt:lpstr>Презентацію підготували учні 10 – А класу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Іноземні інвестиції в Україні – що свідчить історія?  Роль особистості</dc:title>
  <dc:creator>User</dc:creator>
  <cp:lastModifiedBy>User</cp:lastModifiedBy>
  <cp:revision>28</cp:revision>
  <dcterms:created xsi:type="dcterms:W3CDTF">2018-02-25T14:21:33Z</dcterms:created>
  <dcterms:modified xsi:type="dcterms:W3CDTF">2018-07-30T10:30:43Z</dcterms:modified>
</cp:coreProperties>
</file>