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5" r:id="rId3"/>
    <p:sldId id="257" r:id="rId4"/>
    <p:sldId id="258" r:id="rId5"/>
    <p:sldId id="259" r:id="rId6"/>
    <p:sldId id="261" r:id="rId7"/>
    <p:sldId id="282" r:id="rId8"/>
    <p:sldId id="283" r:id="rId9"/>
    <p:sldId id="284" r:id="rId10"/>
    <p:sldId id="285" r:id="rId11"/>
    <p:sldId id="286" r:id="rId12"/>
    <p:sldId id="262" r:id="rId13"/>
    <p:sldId id="263" r:id="rId14"/>
    <p:sldId id="264" r:id="rId15"/>
    <p:sldId id="265" r:id="rId16"/>
    <p:sldId id="312" r:id="rId17"/>
    <p:sldId id="266" r:id="rId18"/>
    <p:sldId id="267" r:id="rId19"/>
    <p:sldId id="268" r:id="rId20"/>
    <p:sldId id="269" r:id="rId21"/>
    <p:sldId id="270" r:id="rId22"/>
    <p:sldId id="290" r:id="rId23"/>
    <p:sldId id="296" r:id="rId24"/>
    <p:sldId id="291" r:id="rId25"/>
    <p:sldId id="293" r:id="rId26"/>
    <p:sldId id="294" r:id="rId27"/>
    <p:sldId id="274" r:id="rId28"/>
    <p:sldId id="277" r:id="rId29"/>
    <p:sldId id="276" r:id="rId30"/>
    <p:sldId id="275" r:id="rId31"/>
    <p:sldId id="313" r:id="rId32"/>
    <p:sldId id="301" r:id="rId33"/>
    <p:sldId id="305" r:id="rId34"/>
    <p:sldId id="306" r:id="rId35"/>
    <p:sldId id="307" r:id="rId36"/>
    <p:sldId id="314" r:id="rId37"/>
    <p:sldId id="310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3B5AA-8CD3-4580-BD75-654708C3D98D}" type="datetimeFigureOut">
              <a:rPr lang="ru-RU" smtClean="0"/>
              <a:pPr/>
              <a:t>20.12.2018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ABA4F-C1E6-4936-B2C7-7FD0F9E728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3B5AA-8CD3-4580-BD75-654708C3D98D}" type="datetimeFigureOut">
              <a:rPr lang="ru-RU" smtClean="0"/>
              <a:pPr/>
              <a:t>20.12.2018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ABA4F-C1E6-4936-B2C7-7FD0F9E728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3B5AA-8CD3-4580-BD75-654708C3D98D}" type="datetimeFigureOut">
              <a:rPr lang="ru-RU" smtClean="0"/>
              <a:pPr/>
              <a:t>20.12.2018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ABA4F-C1E6-4936-B2C7-7FD0F9E728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3B5AA-8CD3-4580-BD75-654708C3D98D}" type="datetimeFigureOut">
              <a:rPr lang="ru-RU" smtClean="0"/>
              <a:pPr/>
              <a:t>20.12.2018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ABA4F-C1E6-4936-B2C7-7FD0F9E728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3B5AA-8CD3-4580-BD75-654708C3D98D}" type="datetimeFigureOut">
              <a:rPr lang="ru-RU" smtClean="0"/>
              <a:pPr/>
              <a:t>20.12.2018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ABA4F-C1E6-4936-B2C7-7FD0F9E728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3B5AA-8CD3-4580-BD75-654708C3D98D}" type="datetimeFigureOut">
              <a:rPr lang="ru-RU" smtClean="0"/>
              <a:pPr/>
              <a:t>20.12.2018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ABA4F-C1E6-4936-B2C7-7FD0F9E728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3B5AA-8CD3-4580-BD75-654708C3D98D}" type="datetimeFigureOut">
              <a:rPr lang="ru-RU" smtClean="0"/>
              <a:pPr/>
              <a:t>20.12.2018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ABA4F-C1E6-4936-B2C7-7FD0F9E728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3B5AA-8CD3-4580-BD75-654708C3D98D}" type="datetimeFigureOut">
              <a:rPr lang="ru-RU" smtClean="0"/>
              <a:pPr/>
              <a:t>20.12.2018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ABA4F-C1E6-4936-B2C7-7FD0F9E728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3B5AA-8CD3-4580-BD75-654708C3D98D}" type="datetimeFigureOut">
              <a:rPr lang="ru-RU" smtClean="0"/>
              <a:pPr/>
              <a:t>20.12.2018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ABA4F-C1E6-4936-B2C7-7FD0F9E728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3B5AA-8CD3-4580-BD75-654708C3D98D}" type="datetimeFigureOut">
              <a:rPr lang="ru-RU" smtClean="0"/>
              <a:pPr/>
              <a:t>20.12.2018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ABA4F-C1E6-4936-B2C7-7FD0F9E728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3B5AA-8CD3-4580-BD75-654708C3D98D}" type="datetimeFigureOut">
              <a:rPr lang="ru-RU" smtClean="0"/>
              <a:pPr/>
              <a:t>20.12.2018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ABA4F-C1E6-4936-B2C7-7FD0F9E728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E3B5AA-8CD3-4580-BD75-654708C3D98D}" type="datetimeFigureOut">
              <a:rPr lang="ru-RU" smtClean="0"/>
              <a:pPr/>
              <a:t>20.12.2018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6ABA4F-C1E6-4936-B2C7-7FD0F9E728D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file:///D:\&#1076;&#1086;&#1082;&#1091;&#1084;&#1077;&#1085;&#1090;&#1080;%202015%20&#1110;%202016%20i2017\&#1094;&#1077;&#1081;%20&#1096;&#1072;&#1083;&#1077;&#1085;&#1080;&#1081;%20&#1089;&#1074;&#1110;&#1090;%20&#1084;&#1072;&#1090;&#1077;&#1084;&#1072;&#1090;&#1080;&#1082;&#1080;\1%20&#1084;&#1072;&#1090;&#1077;&#1084;&#1072;&#1090;&#1080;&#1082;&#1091;&#1084;.mp4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hyperlink" Target="file:///D:\&#1076;&#1086;&#1082;&#1091;&#1084;&#1077;&#1085;&#1090;&#1080;%202015%20&#1110;%202016%20i2017\&#1094;&#1077;&#1081;%20&#1096;&#1072;&#1083;&#1077;&#1085;&#1080;&#1081;%20&#1089;&#1074;&#1110;&#1090;%20&#1084;&#1072;&#1090;&#1077;&#1084;&#1072;&#1090;&#1080;&#1082;&#1080;\2%20&#1084;&#1086;&#1084;&#1072;&#1079;.mp4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hyperlink" Target="file:///D:\&#1076;&#1086;&#1082;&#1091;&#1084;&#1077;&#1085;&#1090;&#1080;%202015%20&#1110;%202016%20i2017\&#1094;&#1077;&#1081;%20&#1096;&#1072;&#1083;&#1077;&#1085;&#1080;&#1081;%20&#1089;&#1074;&#1110;&#1090;%20&#1084;&#1072;&#1090;&#1077;&#1084;&#1072;&#1090;&#1080;&#1082;&#1080;\3%20&#1089;&#1072;&#1076;%20&#1072;&#1088;&#1093;&#1110;&#1084;&#1077;&#1076;&#1072;.mp4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file:///D:\&#1076;&#1086;&#1082;&#1091;&#1084;&#1077;&#1085;&#1090;&#1080;%202015%20&#1110;%202016%20i2017\&#1094;&#1077;&#1081;%20&#1096;&#1072;&#1083;&#1077;&#1085;&#1080;&#1081;%20&#1089;&#1074;&#1110;&#1090;%20&#1084;&#1072;&#1090;&#1077;&#1084;&#1072;&#1090;&#1080;&#1082;&#1080;\4%20&#1072;&#1088;&#1080;&#1090;&#1084;&#1108;&#1091;&#1084;.mp4" TargetMode="Externa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hyperlink" Target="file:///D:\&#1076;&#1086;&#1082;&#1091;&#1084;&#1077;&#1085;&#1090;&#1080;%202015%20&#1110;%202016%20i2017\&#1094;&#1077;&#1081;%20&#1096;&#1072;&#1083;&#1077;&#1085;&#1080;&#1081;%20&#1089;&#1074;&#1110;&#1090;%20&#1084;&#1072;&#1090;&#1077;&#1084;&#1072;&#1090;&#1080;&#1082;&#1080;\&#1059;&#1084;&#1085;&#1080;&#1082;&#1091;&#1084;_&#1074;_&#1055;&#1080;&#1090;&#1077;&#1088;&#1077;.mp4" TargetMode="Externa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museum.kpi.ua/museum/computers/" TargetMode="External"/><Relationship Id="rId5" Type="http://schemas.openxmlformats.org/officeDocument/2006/relationships/image" Target="../media/image47.jpeg"/><Relationship Id="rId4" Type="http://schemas.openxmlformats.org/officeDocument/2006/relationships/hyperlink" Target="http://museum.kpi.ua/museum/sikorsky/" TargetMode="Externa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Relationship Id="rId9" Type="http://schemas.openxmlformats.org/officeDocument/2006/relationships/hyperlink" Target="http://museum.kpi.ua/museum/tv/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file:///D:\&#1076;&#1086;&#1082;&#1091;&#1084;&#1077;&#1085;&#1090;&#1080;%202015%20&#1110;%202016%20i2017\&#1094;&#1077;&#1081;%20&#1096;&#1072;&#1083;&#1077;&#1085;&#1080;&#1081;%20&#1089;&#1074;&#1110;&#1090;%20&#1084;&#1072;&#1090;&#1077;&#1084;&#1072;&#1090;&#1080;&#1082;&#1080;\&#1042;&#1077;&#1089;&#1077;&#1083;&#1099;&#1081;%20&#1090;&#1077;&#1089;&#1090;.ppt" TargetMode="External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214290"/>
            <a:ext cx="8715436" cy="156966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4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Цей незвичайний </a:t>
            </a:r>
            <a:r>
              <a:rPr lang="uk-UA" sz="4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світ </a:t>
            </a:r>
            <a:r>
              <a:rPr lang="ru-RU" sz="4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математики</a:t>
            </a:r>
          </a:p>
        </p:txBody>
      </p:sp>
      <p:pic>
        <p:nvPicPr>
          <p:cNvPr id="3" name="Picture 2" descr="Pi Спирал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9462" y="2125636"/>
            <a:ext cx="4085076" cy="40850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конических сечен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857232"/>
            <a:ext cx="5786478" cy="578647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20" y="285728"/>
            <a:ext cx="250033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даному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експеременті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спостерігати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зміну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поверхні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рідини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залежності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зміни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положенгня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конуса.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Nautilus Спирал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500042"/>
            <a:ext cx="5762634" cy="576263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2844" y="714356"/>
            <a:ext cx="257176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відомо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вам як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багато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математики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знаходиться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водою»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настільки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прекрасні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із-за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цього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форми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природи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наприклад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кораблик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Наутілус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 l="2041" t="1835" r="2041" b="2747"/>
          <a:stretch>
            <a:fillRect/>
          </a:stretch>
        </p:blipFill>
        <p:spPr bwMode="auto">
          <a:xfrm>
            <a:off x="2643174" y="642918"/>
            <a:ext cx="4572032" cy="5058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Управляющая кнопка: фильм 5">
            <a:hlinkClick r:id="rId3" action="ppaction://hlinkfile" highlightClick="1"/>
          </p:cNvPr>
          <p:cNvSpPr/>
          <p:nvPr/>
        </p:nvSpPr>
        <p:spPr>
          <a:xfrm>
            <a:off x="1000100" y="5572140"/>
            <a:ext cx="928694" cy="500066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85728"/>
            <a:ext cx="87154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Національний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музей математики «</a:t>
            </a:r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MoMath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» </a:t>
            </a:r>
          </a:p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(Нью-Йорк, США)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l="1176" r="1176"/>
          <a:stretch>
            <a:fillRect/>
          </a:stretch>
        </p:blipFill>
        <p:spPr bwMode="auto">
          <a:xfrm>
            <a:off x="1500166" y="1357298"/>
            <a:ext cx="5929354" cy="5236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 l="1010" t="1512"/>
          <a:stretch>
            <a:fillRect/>
          </a:stretch>
        </p:blipFill>
        <p:spPr bwMode="auto">
          <a:xfrm>
            <a:off x="642910" y="642918"/>
            <a:ext cx="7843432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85728"/>
            <a:ext cx="86439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MoMath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організує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літні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табори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школярів</a:t>
            </a:r>
            <a:endParaRPr lang="ru-RU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/>
          <a:srcRect l="1190" t="1636" r="1190"/>
          <a:stretch>
            <a:fillRect/>
          </a:stretch>
        </p:blipFill>
        <p:spPr bwMode="auto">
          <a:xfrm>
            <a:off x="1071538" y="1071546"/>
            <a:ext cx="6929486" cy="5082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ag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794" y="2071678"/>
            <a:ext cx="2200275" cy="2076450"/>
          </a:xfrm>
          <a:prstGeom prst="rect">
            <a:avLst/>
          </a:prstGeom>
        </p:spPr>
      </p:pic>
      <p:pic>
        <p:nvPicPr>
          <p:cNvPr id="5" name="Рисунок 4" descr="images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4810" y="4000504"/>
            <a:ext cx="4592443" cy="2571768"/>
          </a:xfrm>
          <a:prstGeom prst="rect">
            <a:avLst/>
          </a:prstGeom>
        </p:spPr>
      </p:pic>
      <p:pic>
        <p:nvPicPr>
          <p:cNvPr id="6" name="Рисунок 5" descr="images (3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214290"/>
            <a:ext cx="2619375" cy="1743075"/>
          </a:xfrm>
          <a:prstGeom prst="rect">
            <a:avLst/>
          </a:prstGeom>
        </p:spPr>
      </p:pic>
      <p:pic>
        <p:nvPicPr>
          <p:cNvPr id="7" name="Рисунок 6" descr="images (4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158" y="4286256"/>
            <a:ext cx="2714644" cy="2282518"/>
          </a:xfrm>
          <a:prstGeom prst="rect">
            <a:avLst/>
          </a:prstGeom>
        </p:spPr>
      </p:pic>
      <p:pic>
        <p:nvPicPr>
          <p:cNvPr id="8" name="Рисунок 7" descr="images (5)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47482" y="285728"/>
            <a:ext cx="4592442" cy="25717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 l="1487" t="1938"/>
          <a:stretch>
            <a:fillRect/>
          </a:stretch>
        </p:blipFill>
        <p:spPr bwMode="auto">
          <a:xfrm>
            <a:off x="142844" y="285728"/>
            <a:ext cx="4732531" cy="3614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/>
          <a:srcRect l="1720"/>
          <a:stretch>
            <a:fillRect/>
          </a:stretch>
        </p:blipFill>
        <p:spPr bwMode="auto">
          <a:xfrm>
            <a:off x="4357686" y="3286124"/>
            <a:ext cx="4357718" cy="3305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Управляющая кнопка: фильм 4">
            <a:hlinkClick r:id="rId4" action="ppaction://hlinkfile" highlightClick="1"/>
          </p:cNvPr>
          <p:cNvSpPr/>
          <p:nvPr/>
        </p:nvSpPr>
        <p:spPr>
          <a:xfrm>
            <a:off x="1428728" y="5715016"/>
            <a:ext cx="928694" cy="428628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14290"/>
            <a:ext cx="82868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«Сад </a:t>
            </a:r>
            <a:r>
              <a:rPr lang="ru-RU" sz="4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Архімеда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Флоренція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Італія</a:t>
            </a:r>
            <a:endParaRPr lang="ru-RU" sz="4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 l="2273" t="1532"/>
          <a:stretch>
            <a:fillRect/>
          </a:stretch>
        </p:blipFill>
        <p:spPr bwMode="auto">
          <a:xfrm>
            <a:off x="1000100" y="1571611"/>
            <a:ext cx="6786610" cy="5072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 l="2299" t="1402"/>
          <a:stretch>
            <a:fillRect/>
          </a:stretch>
        </p:blipFill>
        <p:spPr bwMode="auto">
          <a:xfrm>
            <a:off x="2857488" y="714356"/>
            <a:ext cx="6072230" cy="5022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0" y="1500174"/>
            <a:ext cx="271464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Перший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етап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-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прості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математичні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ігри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l="2807" t="1887" r="12968" b="13208"/>
          <a:stretch>
            <a:fillRect/>
          </a:stretch>
        </p:blipFill>
        <p:spPr bwMode="auto">
          <a:xfrm>
            <a:off x="357158" y="1571612"/>
            <a:ext cx="428628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/>
          <a:srcRect l="55612" t="1438" r="1776" b="2196"/>
          <a:stretch>
            <a:fillRect/>
          </a:stretch>
        </p:blipFill>
        <p:spPr bwMode="auto">
          <a:xfrm>
            <a:off x="4786314" y="285728"/>
            <a:ext cx="4143404" cy="5783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57364"/>
            <a:ext cx="235742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Другий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етап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дає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уяву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про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математичний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зміст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виставки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 l="1163" t="1537"/>
          <a:stretch>
            <a:fillRect/>
          </a:stretch>
        </p:blipFill>
        <p:spPr bwMode="auto">
          <a:xfrm>
            <a:off x="2357422" y="857232"/>
            <a:ext cx="6640866" cy="5005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 l="10417" t="2824"/>
          <a:stretch>
            <a:fillRect/>
          </a:stretch>
        </p:blipFill>
        <p:spPr bwMode="auto">
          <a:xfrm>
            <a:off x="2857488" y="928670"/>
            <a:ext cx="6143636" cy="4917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14282" y="1285860"/>
            <a:ext cx="25717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третьому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етапі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відвідувачі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детально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знайомляться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будовою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принципом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дії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математичних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об’єктів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928670"/>
            <a:ext cx="428628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Виставки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1) «За циркулем: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геометрія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кривих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2)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Піфагор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теорема»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3) «Математика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Італії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1800-1950»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4)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Міст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через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Середземне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море»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5) «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Леонардо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Пізано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6)«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Арабська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наука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відродження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математики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Заході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marL="342900" indent="-342900"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7)«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Допоможи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пророді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8)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Зброя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масової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освіти:ігри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головоломки»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9)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Історія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обчислень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10)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Древні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математики:світ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марок»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8132" name="Picture 4" descr="http://php.math.unifi.it/archimede/archimede/immagini_museo_firenze/museo_compasso_perfett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571479"/>
            <a:ext cx="4214842" cy="56197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показывает марки"/>
          <p:cNvPicPr>
            <a:picLocks noChangeAspect="1" noChangeArrowheads="1"/>
          </p:cNvPicPr>
          <p:nvPr/>
        </p:nvPicPr>
        <p:blipFill>
          <a:blip r:embed="rId2"/>
          <a:srcRect t="6642"/>
          <a:stretch>
            <a:fillRect/>
          </a:stretch>
        </p:blipFill>
        <p:spPr bwMode="auto">
          <a:xfrm>
            <a:off x="3786182" y="214290"/>
            <a:ext cx="3071834" cy="637288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28596" y="1714488"/>
            <a:ext cx="307183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Древні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математики:</a:t>
            </a:r>
          </a:p>
          <a:p>
            <a:pPr algn="ctr"/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світ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марок»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://php.math.unifi.it/archimede/archimede/curve/immagini_visita/Con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857232"/>
            <a:ext cx="3744027" cy="499359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4282" y="142852"/>
            <a:ext cx="45720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 циркулем: 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геометрія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кривих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http://php.math.unifi.it/archimede/archimede/curve/immagini_visita/Doppiaspirale2.jpg"/>
          <p:cNvPicPr>
            <a:picLocks noChangeAspect="1" noChangeArrowheads="1"/>
          </p:cNvPicPr>
          <p:nvPr/>
        </p:nvPicPr>
        <p:blipFill>
          <a:blip r:embed="rId3"/>
          <a:srcRect r="4109"/>
          <a:stretch>
            <a:fillRect/>
          </a:stretch>
        </p:blipFill>
        <p:spPr bwMode="auto">
          <a:xfrm>
            <a:off x="3929026" y="2643182"/>
            <a:ext cx="5000692" cy="385908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000628" y="2071678"/>
            <a:ext cx="25349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Подвійна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спіраль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://php.math.unifi.it/archimede/archimede/curve/immagini_visita/Iperboloid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857232"/>
            <a:ext cx="5236293" cy="500066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00034" y="214290"/>
            <a:ext cx="36965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Гіперболоїд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обертання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php.math.unifi.it/archimede/archimede/curve/immagini_visita/cardioj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2500306"/>
            <a:ext cx="3395971" cy="371477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000892" y="1857364"/>
            <a:ext cx="14461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Кардіоїда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http://php.math.unifi.it/archimede/archimede/curve/immagini_visita/macchinaj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59257" y="1285860"/>
            <a:ext cx="7232281" cy="528860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357166"/>
            <a:ext cx="33634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Пристрій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обчислень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 l="2563" t="1783" r="38476"/>
          <a:stretch>
            <a:fillRect/>
          </a:stretch>
        </p:blipFill>
        <p:spPr bwMode="auto">
          <a:xfrm>
            <a:off x="214282" y="142852"/>
            <a:ext cx="3286148" cy="3934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rcRect l="3077" t="2166"/>
          <a:stretch>
            <a:fillRect/>
          </a:stretch>
        </p:blipFill>
        <p:spPr bwMode="auto">
          <a:xfrm>
            <a:off x="3816188" y="2928934"/>
            <a:ext cx="4899216" cy="351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Управляющая кнопка: фильм 4">
            <a:hlinkClick r:id="rId4" action="ppaction://hlinkfile" highlightClick="1"/>
          </p:cNvPr>
          <p:cNvSpPr/>
          <p:nvPr/>
        </p:nvSpPr>
        <p:spPr>
          <a:xfrm>
            <a:off x="1142976" y="5214950"/>
            <a:ext cx="1071570" cy="428628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214290"/>
            <a:ext cx="75724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Музей арифметики «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Аритмєум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», Бонн, 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Німеччина</a:t>
            </a:r>
            <a:endParaRPr lang="ru-RU" sz="36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 l="997" t="1488"/>
          <a:stretch>
            <a:fillRect/>
          </a:stretch>
        </p:blipFill>
        <p:spPr bwMode="auto">
          <a:xfrm>
            <a:off x="714348" y="1428736"/>
            <a:ext cx="7498472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 l="1641" t="2174" r="1531" b="2173"/>
          <a:stretch>
            <a:fillRect/>
          </a:stretch>
        </p:blipFill>
        <p:spPr bwMode="auto">
          <a:xfrm>
            <a:off x="4572000" y="285728"/>
            <a:ext cx="4214842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/>
          <a:srcRect l="1543" t="2315" r="1234" b="5092"/>
          <a:stretch>
            <a:fillRect/>
          </a:stretch>
        </p:blipFill>
        <p:spPr bwMode="auto">
          <a:xfrm>
            <a:off x="3571868" y="3714752"/>
            <a:ext cx="450059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428596" y="285728"/>
            <a:ext cx="328614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Ідея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музею –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об’єднати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науку,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мистецтво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технології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а тому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організуються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художні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виставки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демонструють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абстрактне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геометричне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мистецтво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концерти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класичної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сучасної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музики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428604"/>
            <a:ext cx="82153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Математикум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» , м. 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Гіссен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Німеччина</a:t>
            </a:r>
            <a:endParaRPr lang="ru-RU" sz="36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263279"/>
            <a:ext cx="5857916" cy="5285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85728"/>
            <a:ext cx="350046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музеї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виставлена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колекція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науково-дослідного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інституту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дискретної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математики, яка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нараховує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1200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експонатів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обчислювальних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машин.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 l="1429" t="2043" r="1429" b="1914"/>
          <a:stretch>
            <a:fillRect/>
          </a:stretch>
        </p:blipFill>
        <p:spPr bwMode="auto">
          <a:xfrm>
            <a:off x="4143372" y="285728"/>
            <a:ext cx="4857784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/>
          <a:srcRect l="1705" t="2419"/>
          <a:stretch>
            <a:fillRect/>
          </a:stretch>
        </p:blipFill>
        <p:spPr bwMode="auto">
          <a:xfrm>
            <a:off x="428596" y="3786190"/>
            <a:ext cx="4119562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arithmeum.uni-bonn.de/fileadmin/_processed_/4/9/csm_Ri59-83kl_24022014_1733_90a3fc92d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214290"/>
            <a:ext cx="4786346" cy="6222250"/>
          </a:xfrm>
          <a:prstGeom prst="rect">
            <a:avLst/>
          </a:prstGeom>
          <a:noFill/>
        </p:spPr>
      </p:pic>
      <p:sp>
        <p:nvSpPr>
          <p:cNvPr id="3" name="Управляющая кнопка: фильм 2">
            <a:hlinkClick r:id="rId3" action="ppaction://hlinkfile" highlightClick="1"/>
          </p:cNvPr>
          <p:cNvSpPr/>
          <p:nvPr/>
        </p:nvSpPr>
        <p:spPr>
          <a:xfrm>
            <a:off x="1571604" y="5357826"/>
            <a:ext cx="1143008" cy="500066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2844" y="285728"/>
            <a:ext cx="821537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«</a:t>
            </a:r>
            <a:r>
              <a:rPr lang="ru-RU" b="1" dirty="0" err="1" smtClean="0"/>
              <a:t>Світ</a:t>
            </a:r>
            <a:r>
              <a:rPr lang="ru-RU" b="1" dirty="0" smtClean="0"/>
              <a:t> Математики»  - </a:t>
            </a:r>
            <a:r>
              <a:rPr lang="ru-RU" dirty="0" err="1" smtClean="0"/>
              <a:t>інтерактивний</a:t>
            </a:r>
            <a:r>
              <a:rPr lang="ru-RU" dirty="0" smtClean="0"/>
              <a:t> музей математики, </a:t>
            </a:r>
            <a:r>
              <a:rPr lang="ru-RU" dirty="0" err="1" smtClean="0"/>
              <a:t>який</a:t>
            </a:r>
            <a:r>
              <a:rPr lang="ru-RU" dirty="0" smtClean="0"/>
              <a:t> </a:t>
            </a:r>
            <a:r>
              <a:rPr lang="ru-RU" dirty="0" err="1" smtClean="0"/>
              <a:t>пропагує</a:t>
            </a:r>
            <a:r>
              <a:rPr lang="ru-RU" dirty="0" smtClean="0"/>
              <a:t> </a:t>
            </a:r>
            <a:r>
              <a:rPr lang="ru-RU" dirty="0" err="1" smtClean="0"/>
              <a:t>розвиток</a:t>
            </a:r>
            <a:r>
              <a:rPr lang="ru-RU" dirty="0" smtClean="0"/>
              <a:t> </a:t>
            </a:r>
            <a:r>
              <a:rPr lang="ru-RU" dirty="0" err="1" smtClean="0"/>
              <a:t>даної</a:t>
            </a:r>
            <a:r>
              <a:rPr lang="ru-RU" dirty="0" smtClean="0"/>
              <a:t> науки 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ідею</a:t>
            </a:r>
            <a:r>
              <a:rPr lang="ru-RU" dirty="0" smtClean="0"/>
              <a:t> того,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важливо</a:t>
            </a:r>
            <a:r>
              <a:rPr lang="ru-RU" dirty="0" smtClean="0"/>
              <a:t> не </a:t>
            </a:r>
            <a:r>
              <a:rPr lang="ru-RU" dirty="0" err="1" smtClean="0"/>
              <a:t>тільки</a:t>
            </a:r>
            <a:r>
              <a:rPr lang="ru-RU" dirty="0" smtClean="0"/>
              <a:t> </a:t>
            </a:r>
            <a:r>
              <a:rPr lang="ru-RU" dirty="0" err="1" smtClean="0"/>
              <a:t>вивчати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використовувати</a:t>
            </a:r>
            <a:r>
              <a:rPr lang="ru-RU" dirty="0" smtClean="0"/>
              <a:t> </a:t>
            </a:r>
            <a:r>
              <a:rPr lang="ru-RU" dirty="0" err="1" smtClean="0"/>
              <a:t>досягнення</a:t>
            </a:r>
            <a:r>
              <a:rPr lang="ru-RU" dirty="0" smtClean="0"/>
              <a:t> </a:t>
            </a:r>
            <a:r>
              <a:rPr lang="ru-RU" dirty="0" err="1" smtClean="0"/>
              <a:t>інших</a:t>
            </a:r>
            <a:r>
              <a:rPr lang="ru-RU" dirty="0" smtClean="0"/>
              <a:t>, а </a:t>
            </a:r>
            <a:r>
              <a:rPr lang="ru-RU" dirty="0" err="1" smtClean="0"/>
              <a:t>й</a:t>
            </a:r>
            <a:r>
              <a:rPr lang="ru-RU" dirty="0" smtClean="0"/>
              <a:t> </a:t>
            </a:r>
            <a:r>
              <a:rPr lang="ru-RU" dirty="0" err="1" smtClean="0"/>
              <a:t>намагатися</a:t>
            </a:r>
            <a:r>
              <a:rPr lang="ru-RU" dirty="0" smtClean="0"/>
              <a:t> самому </a:t>
            </a:r>
            <a:r>
              <a:rPr lang="ru-RU" dirty="0" err="1" smtClean="0"/>
              <a:t>зробити</a:t>
            </a:r>
            <a:r>
              <a:rPr lang="ru-RU" dirty="0" smtClean="0"/>
              <a:t> </a:t>
            </a:r>
            <a:r>
              <a:rPr lang="ru-RU" dirty="0" err="1" smtClean="0"/>
              <a:t>внесок</a:t>
            </a:r>
            <a:r>
              <a:rPr lang="ru-RU" dirty="0" smtClean="0"/>
              <a:t> в </a:t>
            </a:r>
            <a:r>
              <a:rPr lang="ru-RU" dirty="0" err="1" smtClean="0"/>
              <a:t>розвиток</a:t>
            </a:r>
            <a:r>
              <a:rPr lang="ru-RU" dirty="0" smtClean="0"/>
              <a:t> математики.</a:t>
            </a:r>
          </a:p>
          <a:p>
            <a:pPr algn="ctr"/>
            <a:r>
              <a:rPr lang="uk-UA" dirty="0" smtClean="0"/>
              <a:t>Змістовні лінії виставок присвячені рубрикам:</a:t>
            </a:r>
          </a:p>
          <a:p>
            <a:pPr marL="342900" indent="-342900" algn="ctr">
              <a:buAutoNum type="arabicParenR"/>
            </a:pPr>
            <a:r>
              <a:rPr lang="ru-RU" dirty="0" smtClean="0"/>
              <a:t>«</a:t>
            </a:r>
            <a:r>
              <a:rPr lang="ru-RU" dirty="0" err="1" smtClean="0"/>
              <a:t>інструменти:розрахункові</a:t>
            </a:r>
            <a:r>
              <a:rPr lang="ru-RU" dirty="0" smtClean="0"/>
              <a:t> та </a:t>
            </a:r>
            <a:r>
              <a:rPr lang="ru-RU" dirty="0" err="1" smtClean="0"/>
              <a:t>вимірювальні</a:t>
            </a:r>
            <a:r>
              <a:rPr lang="ru-RU" dirty="0" smtClean="0"/>
              <a:t>;</a:t>
            </a:r>
          </a:p>
          <a:p>
            <a:pPr algn="ctr"/>
            <a:r>
              <a:rPr lang="ru-RU" dirty="0" smtClean="0"/>
              <a:t>2) «головоломки» ;</a:t>
            </a:r>
          </a:p>
          <a:p>
            <a:pPr algn="ctr"/>
            <a:r>
              <a:rPr lang="ru-RU" dirty="0" smtClean="0"/>
              <a:t>3) «</a:t>
            </a:r>
            <a:r>
              <a:rPr lang="ru-RU" dirty="0" err="1" smtClean="0"/>
              <a:t>логічні</a:t>
            </a:r>
            <a:r>
              <a:rPr lang="ru-RU" dirty="0" smtClean="0"/>
              <a:t> </a:t>
            </a:r>
            <a:r>
              <a:rPr lang="ru-RU" dirty="0" err="1" smtClean="0"/>
              <a:t>ігри</a:t>
            </a:r>
            <a:r>
              <a:rPr lang="ru-RU" dirty="0" smtClean="0"/>
              <a:t>» ;</a:t>
            </a:r>
          </a:p>
          <a:p>
            <a:pPr algn="ctr"/>
            <a:r>
              <a:rPr lang="ru-RU" dirty="0" smtClean="0"/>
              <a:t>4) « </a:t>
            </a:r>
            <a:r>
              <a:rPr lang="ru-RU" dirty="0" err="1" smtClean="0"/>
              <a:t>зображення-іллюзії</a:t>
            </a:r>
            <a:r>
              <a:rPr lang="ru-RU" dirty="0" smtClean="0"/>
              <a:t>»;</a:t>
            </a:r>
          </a:p>
          <a:p>
            <a:pPr algn="ctr"/>
            <a:r>
              <a:rPr lang="ru-RU" dirty="0" smtClean="0"/>
              <a:t>5) «</a:t>
            </a:r>
            <a:r>
              <a:rPr lang="ru-RU" dirty="0" err="1" smtClean="0"/>
              <a:t>комп’ютерні</a:t>
            </a:r>
            <a:r>
              <a:rPr lang="ru-RU" dirty="0" smtClean="0"/>
              <a:t> </a:t>
            </a:r>
            <a:r>
              <a:rPr lang="ru-RU" dirty="0" err="1" smtClean="0"/>
              <a:t>програми</a:t>
            </a:r>
            <a:r>
              <a:rPr lang="ru-RU" dirty="0" smtClean="0"/>
              <a:t>»</a:t>
            </a:r>
          </a:p>
          <a:p>
            <a:pPr algn="ctr"/>
            <a:r>
              <a:rPr lang="ru-RU" dirty="0" smtClean="0"/>
              <a:t>6)  «</a:t>
            </a:r>
            <a:r>
              <a:rPr lang="ru-RU" dirty="0" err="1" smtClean="0"/>
              <a:t>науково-популярні</a:t>
            </a:r>
            <a:r>
              <a:rPr lang="ru-RU" dirty="0" smtClean="0"/>
              <a:t> </a:t>
            </a:r>
            <a:r>
              <a:rPr lang="ru-RU" dirty="0" err="1" smtClean="0"/>
              <a:t>фільми</a:t>
            </a:r>
            <a:r>
              <a:rPr lang="ru-RU" dirty="0" smtClean="0"/>
              <a:t>»; </a:t>
            </a:r>
          </a:p>
          <a:p>
            <a:pPr algn="ctr"/>
            <a:r>
              <a:rPr lang="ru-RU" dirty="0" smtClean="0"/>
              <a:t>7) «</a:t>
            </a:r>
            <a:r>
              <a:rPr lang="ru-RU" dirty="0" err="1" smtClean="0"/>
              <a:t>історичні</a:t>
            </a:r>
            <a:r>
              <a:rPr lang="ru-RU" dirty="0" smtClean="0"/>
              <a:t> </a:t>
            </a:r>
            <a:r>
              <a:rPr lang="ru-RU" dirty="0" err="1" smtClean="0"/>
              <a:t>факти</a:t>
            </a:r>
            <a:r>
              <a:rPr lang="ru-RU" dirty="0" smtClean="0"/>
              <a:t>»</a:t>
            </a:r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marL="342900" indent="-342900" algn="ctr"/>
            <a:endParaRPr lang="ru-RU" dirty="0" smtClean="0"/>
          </a:p>
          <a:p>
            <a:pPr algn="ctr"/>
            <a:endParaRPr lang="uk-UA" dirty="0" smtClean="0"/>
          </a:p>
          <a:p>
            <a:pPr algn="ctr"/>
            <a:endParaRPr lang="ru-RU" dirty="0" smtClean="0"/>
          </a:p>
        </p:txBody>
      </p:sp>
      <p:sp>
        <p:nvSpPr>
          <p:cNvPr id="5" name="Управляющая кнопка: фильм 4">
            <a:hlinkClick r:id="rId2" action="ppaction://hlinkfile" highlightClick="1"/>
          </p:cNvPr>
          <p:cNvSpPr/>
          <p:nvPr/>
        </p:nvSpPr>
        <p:spPr>
          <a:xfrm>
            <a:off x="1643042" y="5500702"/>
            <a:ext cx="1285884" cy="642942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скачанные файлы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256" y="3143248"/>
            <a:ext cx="3429024" cy="34290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357166"/>
            <a:ext cx="84296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Державний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політехнічний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музей в 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Національному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технічному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університеті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України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Рисунок 3" descr="300px-Державний_політехнічний_музей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3" y="1357297"/>
            <a:ext cx="6545993" cy="5214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http://museum.kpi.ua/~icons/kpi-history.jpg"/>
          <p:cNvPicPr>
            <a:picLocks noChangeAspect="1" noChangeArrowheads="1"/>
          </p:cNvPicPr>
          <p:nvPr/>
        </p:nvPicPr>
        <p:blipFill>
          <a:blip r:embed="rId2"/>
          <a:srcRect t="33796"/>
          <a:stretch>
            <a:fillRect/>
          </a:stretch>
        </p:blipFill>
        <p:spPr bwMode="auto">
          <a:xfrm>
            <a:off x="214282" y="214290"/>
            <a:ext cx="2805565" cy="185738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2500306"/>
            <a:ext cx="271462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u="sng" dirty="0">
                <a:solidFill>
                  <a:srgbClr val="0000FF"/>
                </a:solidFill>
              </a:rPr>
              <a:t>I</a:t>
            </a:r>
            <a:r>
              <a:rPr lang="ru-RU" sz="2000" u="sng" dirty="0" err="1">
                <a:solidFill>
                  <a:srgbClr val="0000FF"/>
                </a:solidFill>
              </a:rPr>
              <a:t>сторія</a:t>
            </a:r>
            <a:r>
              <a:rPr lang="ru-RU" sz="2000" u="sng" dirty="0">
                <a:solidFill>
                  <a:srgbClr val="0000FF"/>
                </a:solidFill>
              </a:rPr>
              <a:t> </a:t>
            </a:r>
            <a:r>
              <a:rPr lang="ru-RU" sz="2000" u="sng" dirty="0" err="1">
                <a:solidFill>
                  <a:srgbClr val="0000FF"/>
                </a:solidFill>
              </a:rPr>
              <a:t>університету</a:t>
            </a:r>
            <a:endParaRPr lang="ru-RU" sz="2000" u="sng" dirty="0">
              <a:solidFill>
                <a:srgbClr val="0000FF"/>
              </a:solidFill>
            </a:endParaRPr>
          </a:p>
          <a:p>
            <a:r>
              <a:rPr lang="ru-RU" sz="2000" dirty="0" err="1"/>
              <a:t>Колекція</a:t>
            </a:r>
            <a:r>
              <a:rPr lang="ru-RU" sz="2000" dirty="0"/>
              <a:t> </a:t>
            </a:r>
            <a:r>
              <a:rPr lang="ru-RU" sz="2000" dirty="0" err="1"/>
              <a:t>історичних</a:t>
            </a:r>
            <a:r>
              <a:rPr lang="ru-RU" sz="2000" dirty="0"/>
              <a:t> </a:t>
            </a:r>
            <a:r>
              <a:rPr lang="ru-RU" sz="2000" dirty="0" err="1"/>
              <a:t>матеріалів</a:t>
            </a:r>
            <a:r>
              <a:rPr lang="ru-RU" sz="2000" dirty="0"/>
              <a:t> та </a:t>
            </a:r>
            <a:r>
              <a:rPr lang="ru-RU" sz="2000" dirty="0" err="1"/>
              <a:t>предметів</a:t>
            </a:r>
            <a:r>
              <a:rPr lang="ru-RU" sz="2000" dirty="0"/>
              <a:t> </a:t>
            </a:r>
            <a:r>
              <a:rPr lang="ru-RU" sz="2000" dirty="0" err="1"/>
              <a:t>розкриває</a:t>
            </a:r>
            <a:r>
              <a:rPr lang="ru-RU" sz="2000" dirty="0"/>
              <a:t> </a:t>
            </a:r>
            <a:r>
              <a:rPr lang="ru-RU" sz="2000" dirty="0" err="1"/>
              <a:t>більш</a:t>
            </a:r>
            <a:r>
              <a:rPr lang="ru-RU" sz="2000" dirty="0"/>
              <a:t> </a:t>
            </a:r>
            <a:r>
              <a:rPr lang="ru-RU" sz="2000" dirty="0" err="1"/>
              <a:t>ніж</a:t>
            </a:r>
            <a:r>
              <a:rPr lang="ru-RU" sz="2000" dirty="0"/>
              <a:t> </a:t>
            </a:r>
            <a:r>
              <a:rPr lang="ru-RU" sz="2000" dirty="0" err="1"/>
              <a:t>сторічну</a:t>
            </a:r>
            <a:r>
              <a:rPr lang="ru-RU" sz="2000" dirty="0"/>
              <a:t> </a:t>
            </a:r>
            <a:r>
              <a:rPr lang="ru-RU" sz="2000" dirty="0" err="1"/>
              <a:t>історію</a:t>
            </a:r>
            <a:r>
              <a:rPr lang="ru-RU" sz="2000" dirty="0"/>
              <a:t> </a:t>
            </a:r>
            <a:r>
              <a:rPr lang="ru-RU" sz="2000" dirty="0" err="1"/>
              <a:t>Київського</a:t>
            </a:r>
            <a:r>
              <a:rPr lang="ru-RU" sz="2000" dirty="0"/>
              <a:t> </a:t>
            </a:r>
            <a:r>
              <a:rPr lang="ru-RU" sz="2000" dirty="0" err="1"/>
              <a:t>Політехнічного</a:t>
            </a:r>
            <a:r>
              <a:rPr lang="ru-RU" sz="2000" dirty="0"/>
              <a:t> </a:t>
            </a:r>
            <a:r>
              <a:rPr lang="en-US" sz="2000" dirty="0"/>
              <a:t>I</a:t>
            </a:r>
            <a:r>
              <a:rPr lang="ru-RU" sz="2000" dirty="0" err="1"/>
              <a:t>нститута</a:t>
            </a:r>
            <a:r>
              <a:rPr lang="ru-RU" sz="2000" dirty="0"/>
              <a:t>.</a:t>
            </a:r>
          </a:p>
        </p:txBody>
      </p:sp>
      <p:pic>
        <p:nvPicPr>
          <p:cNvPr id="56324" name="Picture 4" descr="http://museum.kpi.ua/~icons/sikorsk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357166"/>
            <a:ext cx="2643206" cy="264320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071802" y="3286124"/>
            <a:ext cx="31432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err="1" smtClean="0">
                <a:hlinkClick r:id="rId4"/>
              </a:rPr>
              <a:t>Сікорський</a:t>
            </a:r>
            <a:endParaRPr lang="ru-RU" sz="2000" dirty="0" smtClean="0"/>
          </a:p>
          <a:p>
            <a:r>
              <a:rPr lang="ru-RU" sz="2000" dirty="0" err="1" smtClean="0"/>
              <a:t>Всесвітньо</a:t>
            </a:r>
            <a:r>
              <a:rPr lang="ru-RU" sz="2000" dirty="0" smtClean="0"/>
              <a:t> </a:t>
            </a:r>
            <a:r>
              <a:rPr lang="ru-RU" sz="2000" dirty="0" err="1"/>
              <a:t>відомий</a:t>
            </a:r>
            <a:r>
              <a:rPr lang="ru-RU" sz="2000" dirty="0"/>
              <a:t> </a:t>
            </a:r>
            <a:r>
              <a:rPr lang="ru-RU" sz="2000" dirty="0" err="1"/>
              <a:t>творець</a:t>
            </a:r>
            <a:r>
              <a:rPr lang="ru-RU" sz="2000" dirty="0"/>
              <a:t> </a:t>
            </a:r>
            <a:r>
              <a:rPr lang="ru-RU" sz="2000" dirty="0" err="1"/>
              <a:t>гелікоптерів</a:t>
            </a:r>
            <a:r>
              <a:rPr lang="ru-RU" sz="2000" dirty="0"/>
              <a:t>, </a:t>
            </a:r>
            <a:r>
              <a:rPr lang="ru-RU" sz="2000" dirty="0" err="1"/>
              <a:t>інженер</a:t>
            </a:r>
            <a:r>
              <a:rPr lang="ru-RU" sz="2000" dirty="0"/>
              <a:t> та </a:t>
            </a:r>
            <a:r>
              <a:rPr lang="ru-RU" sz="2000" dirty="0" err="1"/>
              <a:t>винахідник</a:t>
            </a:r>
            <a:r>
              <a:rPr lang="ru-RU" sz="2000" dirty="0"/>
              <a:t> </a:t>
            </a:r>
            <a:r>
              <a:rPr lang="en-US" sz="2000" dirty="0"/>
              <a:t>I</a:t>
            </a:r>
            <a:r>
              <a:rPr lang="ru-RU" sz="2000" dirty="0"/>
              <a:t>гор </a:t>
            </a:r>
            <a:r>
              <a:rPr lang="ru-RU" sz="2000" dirty="0" err="1"/>
              <a:t>Сікорський</a:t>
            </a:r>
            <a:r>
              <a:rPr lang="ru-RU" sz="2000" dirty="0"/>
              <a:t> </a:t>
            </a:r>
            <a:r>
              <a:rPr lang="ru-RU" sz="2000" dirty="0" err="1"/>
              <a:t>навчався</a:t>
            </a:r>
            <a:r>
              <a:rPr lang="ru-RU" sz="2000" dirty="0"/>
              <a:t> та проводив </a:t>
            </a:r>
            <a:r>
              <a:rPr lang="ru-RU" sz="2000" dirty="0" err="1"/>
              <a:t>свої</a:t>
            </a:r>
            <a:r>
              <a:rPr lang="ru-RU" sz="2000" dirty="0"/>
              <a:t> </a:t>
            </a:r>
            <a:r>
              <a:rPr lang="ru-RU" sz="2000" dirty="0" err="1"/>
              <a:t>перші</a:t>
            </a:r>
            <a:r>
              <a:rPr lang="ru-RU" sz="2000" dirty="0"/>
              <a:t> </a:t>
            </a:r>
            <a:r>
              <a:rPr lang="ru-RU" sz="2000" dirty="0" err="1"/>
              <a:t>експерименти</a:t>
            </a:r>
            <a:r>
              <a:rPr lang="ru-RU" sz="2000" dirty="0"/>
              <a:t> в </a:t>
            </a:r>
            <a:r>
              <a:rPr lang="ru-RU" sz="2000" dirty="0" err="1"/>
              <a:t>Київському</a:t>
            </a:r>
            <a:r>
              <a:rPr lang="ru-RU" sz="2000" dirty="0"/>
              <a:t> </a:t>
            </a:r>
            <a:r>
              <a:rPr lang="ru-RU" sz="2000" dirty="0" err="1"/>
              <a:t>Політехнічному</a:t>
            </a:r>
            <a:r>
              <a:rPr lang="ru-RU" sz="2000" dirty="0"/>
              <a:t> </a:t>
            </a:r>
            <a:r>
              <a:rPr lang="en-US" sz="2000" dirty="0"/>
              <a:t>I</a:t>
            </a:r>
            <a:r>
              <a:rPr lang="ru-RU" sz="2000" dirty="0" err="1"/>
              <a:t>нституті</a:t>
            </a:r>
            <a:r>
              <a:rPr lang="ru-RU" sz="2000" dirty="0"/>
              <a:t>.</a:t>
            </a:r>
          </a:p>
        </p:txBody>
      </p:sp>
      <p:pic>
        <p:nvPicPr>
          <p:cNvPr id="56326" name="Picture 6" descr="http://museum.kpi.ua/~icons/computers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388" y="642918"/>
            <a:ext cx="2500330" cy="250033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429388" y="3357562"/>
            <a:ext cx="250031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 smtClean="0">
                <a:hlinkClick r:id="rId6"/>
              </a:rPr>
              <a:t>Комп'ютери</a:t>
            </a:r>
            <a:endParaRPr lang="ru-RU" sz="2000" b="1" dirty="0" smtClean="0"/>
          </a:p>
          <a:p>
            <a:r>
              <a:rPr lang="ru-RU" sz="2000" dirty="0" err="1" smtClean="0"/>
              <a:t>Під</a:t>
            </a:r>
            <a:r>
              <a:rPr lang="ru-RU" sz="2000" dirty="0" smtClean="0"/>
              <a:t> </a:t>
            </a:r>
            <a:r>
              <a:rPr lang="ru-RU" sz="2000" dirty="0" err="1" smtClean="0"/>
              <a:t>керівництвом</a:t>
            </a:r>
            <a:r>
              <a:rPr lang="ru-RU" sz="2000" dirty="0" smtClean="0"/>
              <a:t> </a:t>
            </a:r>
            <a:r>
              <a:rPr lang="ru-RU" sz="2000" dirty="0" err="1" smtClean="0"/>
              <a:t>піонера</a:t>
            </a:r>
            <a:r>
              <a:rPr lang="ru-RU" sz="2000" dirty="0" smtClean="0"/>
              <a:t> </a:t>
            </a:r>
            <a:r>
              <a:rPr lang="ru-RU" sz="2000" dirty="0" err="1" smtClean="0"/>
              <a:t>кібернетики</a:t>
            </a:r>
            <a:r>
              <a:rPr lang="ru-RU" sz="2000" dirty="0" smtClean="0"/>
              <a:t> та </a:t>
            </a:r>
            <a:r>
              <a:rPr lang="ru-RU" sz="2000" dirty="0" err="1" smtClean="0"/>
              <a:t>інформатики</a:t>
            </a:r>
            <a:r>
              <a:rPr lang="ru-RU" sz="2000" dirty="0" smtClean="0"/>
              <a:t> </a:t>
            </a:r>
            <a:r>
              <a:rPr lang="ru-RU" sz="2000" dirty="0" err="1" smtClean="0"/>
              <a:t>Віктора</a:t>
            </a:r>
            <a:r>
              <a:rPr lang="ru-RU" sz="2000" dirty="0" smtClean="0"/>
              <a:t> Глушкова в </a:t>
            </a:r>
            <a:r>
              <a:rPr lang="ru-RU" sz="2000" dirty="0" err="1" smtClean="0"/>
              <a:t>Києві</a:t>
            </a:r>
            <a:r>
              <a:rPr lang="ru-RU" sz="2000" dirty="0" smtClean="0"/>
              <a:t> створили ряд </a:t>
            </a:r>
            <a:r>
              <a:rPr lang="ru-RU" sz="2000" dirty="0" err="1" smtClean="0"/>
              <a:t>комп'ютерів</a:t>
            </a:r>
            <a:r>
              <a:rPr lang="ru-RU" sz="2000" dirty="0" smtClean="0"/>
              <a:t>, </a:t>
            </a:r>
            <a:r>
              <a:rPr lang="ru-RU" sz="2000" dirty="0" err="1" smtClean="0"/>
              <a:t>які</a:t>
            </a:r>
            <a:r>
              <a:rPr lang="ru-RU" sz="2000" dirty="0" smtClean="0"/>
              <a:t> </a:t>
            </a:r>
            <a:r>
              <a:rPr lang="ru-RU" sz="2000" dirty="0" err="1" smtClean="0"/>
              <a:t>використовували</a:t>
            </a:r>
            <a:r>
              <a:rPr lang="ru-RU" sz="2000" dirty="0" smtClean="0"/>
              <a:t> </a:t>
            </a:r>
            <a:r>
              <a:rPr lang="ru-RU" sz="2000" dirty="0" err="1" smtClean="0"/>
              <a:t>передові</a:t>
            </a:r>
            <a:r>
              <a:rPr lang="ru-RU" sz="2000" dirty="0" smtClean="0"/>
              <a:t> на той час </a:t>
            </a:r>
            <a:r>
              <a:rPr lang="ru-RU" sz="2000" dirty="0" err="1" smtClean="0"/>
              <a:t>ідеї</a:t>
            </a:r>
            <a:r>
              <a:rPr lang="ru-RU" sz="2000" dirty="0" smtClean="0"/>
              <a:t>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http://museum.kpi.ua/museum/tv/ttv1-160p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19" y="285728"/>
            <a:ext cx="2701652" cy="1857388"/>
          </a:xfrm>
          <a:prstGeom prst="rect">
            <a:avLst/>
          </a:prstGeom>
          <a:noFill/>
        </p:spPr>
      </p:pic>
      <p:pic>
        <p:nvPicPr>
          <p:cNvPr id="65540" name="Picture 4" descr="http://museum.kpi.ua/museum/tv/ttv3-160px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285992"/>
            <a:ext cx="2805562" cy="1928826"/>
          </a:xfrm>
          <a:prstGeom prst="rect">
            <a:avLst/>
          </a:prstGeom>
          <a:noFill/>
        </p:spPr>
      </p:pic>
      <p:pic>
        <p:nvPicPr>
          <p:cNvPr id="65542" name="Picture 6" descr="http://museum.kpi.ua/museum/tv/tvcr-160px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7" y="4429132"/>
            <a:ext cx="2805563" cy="1928826"/>
          </a:xfrm>
          <a:prstGeom prst="rect">
            <a:avLst/>
          </a:prstGeom>
          <a:noFill/>
        </p:spPr>
      </p:pic>
      <p:pic>
        <p:nvPicPr>
          <p:cNvPr id="65544" name="Picture 8" descr="http://museum.kpi.ua/museum/tv/tkbh-160px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14678" y="285728"/>
            <a:ext cx="2805561" cy="1928826"/>
          </a:xfrm>
          <a:prstGeom prst="rect">
            <a:avLst/>
          </a:prstGeom>
          <a:noFill/>
        </p:spPr>
      </p:pic>
      <p:pic>
        <p:nvPicPr>
          <p:cNvPr id="65546" name="Picture 10" descr="http://museum.kpi.ua/museum/tv/tmg_138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57553" y="2428868"/>
            <a:ext cx="2597743" cy="1785950"/>
          </a:xfrm>
          <a:prstGeom prst="rect">
            <a:avLst/>
          </a:prstGeom>
          <a:noFill/>
        </p:spPr>
      </p:pic>
      <p:pic>
        <p:nvPicPr>
          <p:cNvPr id="65548" name="Picture 12" descr="http://museum.kpi.ua/museum/tv/tmg_1394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86116" y="4500570"/>
            <a:ext cx="2701652" cy="1857388"/>
          </a:xfrm>
          <a:prstGeom prst="rect">
            <a:avLst/>
          </a:prstGeom>
          <a:noFill/>
        </p:spPr>
      </p:pic>
      <p:pic>
        <p:nvPicPr>
          <p:cNvPr id="65550" name="Picture 14" descr="http://museum.kpi.ua/museum/tv/tmg_1379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215073" y="285728"/>
            <a:ext cx="2805561" cy="192882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6215074" y="2500306"/>
            <a:ext cx="250033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>
                <a:latin typeface="Times New Roman" pitchFamily="18" charset="0"/>
                <a:cs typeface="Times New Roman" pitchFamily="18" charset="0"/>
                <a:hlinkClick r:id="rId9"/>
              </a:rPr>
              <a:t>Телебачення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  <a:hlinkClick r:id="rId9"/>
              </a:rPr>
              <a:t> та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  <a:hlinkClick r:id="rId9"/>
              </a:rPr>
              <a:t>кіно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Колекція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телевізійного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кінематографічного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обдаднання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включає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перші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серійні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побутові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телевізори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проекційні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телевізори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ціла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телевізійна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студія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Картинки по запросу экскурс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 descr="скачанные файлы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57356" y="1142984"/>
            <a:ext cx="5792498" cy="3643338"/>
          </a:xfrm>
          <a:prstGeom prst="rect">
            <a:avLst/>
          </a:prstGeom>
        </p:spPr>
      </p:pic>
      <p:sp>
        <p:nvSpPr>
          <p:cNvPr id="5" name="Управляющая кнопка: настраиваемая 4">
            <a:hlinkClick r:id="rId3" action="ppaction://hlinkpres?slideindex=1&amp;slidetitle=Веселий тест" highlightClick="1"/>
          </p:cNvPr>
          <p:cNvSpPr/>
          <p:nvPr/>
        </p:nvSpPr>
        <p:spPr>
          <a:xfrm>
            <a:off x="7643834" y="5929330"/>
            <a:ext cx="571504" cy="500066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primetour.ua/~uploads/fck/kpi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3857628"/>
            <a:ext cx="3619523" cy="2714644"/>
          </a:xfrm>
          <a:prstGeom prst="rect">
            <a:avLst/>
          </a:prstGeom>
          <a:noFill/>
        </p:spPr>
      </p:pic>
      <p:pic>
        <p:nvPicPr>
          <p:cNvPr id="1028" name="Picture 4" descr="http://www.primetour.ua/~uploads/fck/kpi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14290"/>
            <a:ext cx="3524272" cy="264320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928794" y="2857496"/>
            <a:ext cx="4929222" cy="1643074"/>
          </a:xfrm>
          <a:prstGeom prst="rect">
            <a:avLst/>
          </a:prstGeom>
          <a:noFill/>
        </p:spPr>
        <p:txBody>
          <a:bodyPr wrap="none" rtlCol="0">
            <a:prstTxWarp prst="textCascadeUp">
              <a:avLst/>
            </a:prstTxWarp>
            <a:spAutoFit/>
          </a:bodyPr>
          <a:lstStyle/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Дякуємо за увагу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099" y="1643050"/>
            <a:ext cx="7308107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85720" y="357166"/>
            <a:ext cx="85011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Мініматематикум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» - 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простір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для детей 4-8 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років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357166"/>
            <a:ext cx="835824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Основні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теми 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експонатів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в 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Мініматематикумі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» - числа,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форми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моделі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991" t="1587"/>
          <a:stretch>
            <a:fillRect/>
          </a:stretch>
        </p:blipFill>
        <p:spPr bwMode="auto">
          <a:xfrm>
            <a:off x="928662" y="1571612"/>
            <a:ext cx="7134364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l="3279" t="1639" r="6612"/>
          <a:stretch>
            <a:fillRect/>
          </a:stretch>
        </p:blipFill>
        <p:spPr bwMode="auto">
          <a:xfrm>
            <a:off x="571472" y="785794"/>
            <a:ext cx="8084400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Все просто до сих пор вокруг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928670"/>
            <a:ext cx="5786478" cy="578647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2844" y="214290"/>
            <a:ext cx="285752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Наглядний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приклад </a:t>
            </a:r>
          </a:p>
          <a:p>
            <a:pPr algn="ctr"/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створення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чогось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прекрасног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,</a:t>
            </a:r>
          </a:p>
          <a:p>
            <a:pPr algn="ctr"/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наприклад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викривленої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поверхні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простих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прямих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ліній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квадратные колес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714356"/>
            <a:ext cx="5715040" cy="571504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7158" y="357166"/>
            <a:ext cx="271464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зможете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самі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впевнитися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тільки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круглі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колеса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можуть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котитися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Большой трекбол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571480"/>
            <a:ext cx="5572164" cy="557216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7158" y="1357298"/>
            <a:ext cx="285752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зможете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сидіти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ліфті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насолоджуватися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видовищем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-як 24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кулі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різними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способами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котяться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рельсами донизу.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581</TotalTime>
  <Words>441</Words>
  <Application>Microsoft Office PowerPoint</Application>
  <PresentationFormat>Экран (4:3)</PresentationFormat>
  <Paragraphs>70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Name</dc:creator>
  <cp:lastModifiedBy>User</cp:lastModifiedBy>
  <cp:revision>70</cp:revision>
  <dcterms:created xsi:type="dcterms:W3CDTF">2016-07-13T11:22:57Z</dcterms:created>
  <dcterms:modified xsi:type="dcterms:W3CDTF">2018-12-20T07:32:11Z</dcterms:modified>
</cp:coreProperties>
</file>