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CC990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9900"/>
            </a:gs>
            <a:gs pos="19000">
              <a:srgbClr val="FFC000"/>
            </a:gs>
            <a:gs pos="100000">
              <a:srgbClr val="FFFF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.gif"/><Relationship Id="rId7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&#1042;&#1077;&#1085;&#1077;&#1088;&#1072;.mp3" TargetMode="Externa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2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detsk-dworets.narod2.ru/mudraya_sova/cova-copy.gif?rand=1235243226318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9036" y="1700808"/>
            <a:ext cx="5354964" cy="4480068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Управляющая кнопка: документ 3">
            <a:hlinkClick r:id="rId4" action="ppaction://hlinksldjump" highlightClick="1"/>
          </p:cNvPr>
          <p:cNvSpPr/>
          <p:nvPr/>
        </p:nvSpPr>
        <p:spPr>
          <a:xfrm>
            <a:off x="683568" y="404664"/>
            <a:ext cx="1071570" cy="1714512"/>
          </a:xfrm>
          <a:prstGeom prst="actionButtonDocument">
            <a:avLst/>
          </a:prstGeom>
          <a:solidFill>
            <a:srgbClr val="FFFF00"/>
          </a:solidFill>
          <a:ln>
            <a:solidFill>
              <a:srgbClr val="CC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3</a:t>
            </a:r>
            <a:endParaRPr lang="ru-RU" sz="4400" dirty="0"/>
          </a:p>
        </p:txBody>
      </p:sp>
      <p:sp>
        <p:nvSpPr>
          <p:cNvPr id="5" name="Управляющая кнопка: документ 4">
            <a:hlinkClick r:id="rId5" action="ppaction://hlinksldjump" highlightClick="1"/>
          </p:cNvPr>
          <p:cNvSpPr/>
          <p:nvPr/>
        </p:nvSpPr>
        <p:spPr>
          <a:xfrm>
            <a:off x="1259632" y="2420888"/>
            <a:ext cx="1071570" cy="1714512"/>
          </a:xfrm>
          <a:prstGeom prst="actionButtonDocument">
            <a:avLst/>
          </a:prstGeom>
          <a:solidFill>
            <a:srgbClr val="FFFF00"/>
          </a:solidFill>
          <a:ln>
            <a:solidFill>
              <a:srgbClr val="CC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7</a:t>
            </a:r>
            <a:endParaRPr lang="ru-RU" sz="4400" dirty="0"/>
          </a:p>
        </p:txBody>
      </p:sp>
      <p:sp>
        <p:nvSpPr>
          <p:cNvPr id="6" name="Управляющая кнопка: документ 5">
            <a:hlinkClick r:id="rId6" action="ppaction://hlinksldjump" highlightClick="1"/>
          </p:cNvPr>
          <p:cNvSpPr/>
          <p:nvPr/>
        </p:nvSpPr>
        <p:spPr>
          <a:xfrm>
            <a:off x="3131840" y="2060848"/>
            <a:ext cx="1071570" cy="1714512"/>
          </a:xfrm>
          <a:prstGeom prst="actionButtonDocument">
            <a:avLst/>
          </a:prstGeom>
          <a:solidFill>
            <a:srgbClr val="FFFF00"/>
          </a:solidFill>
          <a:ln>
            <a:solidFill>
              <a:srgbClr val="CC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11</a:t>
            </a:r>
            <a:endParaRPr lang="ru-RU" sz="4400" dirty="0"/>
          </a:p>
        </p:txBody>
      </p:sp>
      <p:sp>
        <p:nvSpPr>
          <p:cNvPr id="7" name="Управляющая кнопка: документ 6">
            <a:hlinkClick r:id="rId7" action="ppaction://hlinksldjump" highlightClick="1"/>
          </p:cNvPr>
          <p:cNvSpPr/>
          <p:nvPr/>
        </p:nvSpPr>
        <p:spPr>
          <a:xfrm>
            <a:off x="683568" y="4725144"/>
            <a:ext cx="1071570" cy="1714512"/>
          </a:xfrm>
          <a:prstGeom prst="actionButtonDocument">
            <a:avLst/>
          </a:prstGeom>
          <a:solidFill>
            <a:srgbClr val="FFFF00"/>
          </a:solidFill>
          <a:ln>
            <a:solidFill>
              <a:srgbClr val="CC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15</a:t>
            </a:r>
            <a:endParaRPr lang="ru-RU" sz="4400" dirty="0"/>
          </a:p>
        </p:txBody>
      </p:sp>
      <p:sp>
        <p:nvSpPr>
          <p:cNvPr id="8" name="Управляющая кнопка: документ 7">
            <a:hlinkClick r:id="rId8" action="ppaction://hlinksldjump" highlightClick="1"/>
          </p:cNvPr>
          <p:cNvSpPr/>
          <p:nvPr/>
        </p:nvSpPr>
        <p:spPr>
          <a:xfrm>
            <a:off x="2555776" y="4437112"/>
            <a:ext cx="1071570" cy="1714512"/>
          </a:xfrm>
          <a:prstGeom prst="actionButtonDocument">
            <a:avLst/>
          </a:prstGeom>
          <a:solidFill>
            <a:srgbClr val="FFFF00"/>
          </a:solidFill>
          <a:ln>
            <a:solidFill>
              <a:srgbClr val="CC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19</a:t>
            </a:r>
            <a:endParaRPr lang="ru-RU" sz="4400" dirty="0"/>
          </a:p>
        </p:txBody>
      </p:sp>
      <p:sp>
        <p:nvSpPr>
          <p:cNvPr id="10" name="Скругленный прямоугольник 9">
            <a:hlinkClick r:id="" action="ppaction://hlinkshowjump?jump=endshow" highlightClick="1"/>
          </p:cNvPr>
          <p:cNvSpPr/>
          <p:nvPr/>
        </p:nvSpPr>
        <p:spPr>
          <a:xfrm>
            <a:off x="7715272" y="6215082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Завершити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39752" y="116632"/>
            <a:ext cx="61752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Категор</a:t>
            </a:r>
            <a:r>
              <a:rPr lang="en-US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я</a:t>
            </a:r>
          </a:p>
          <a:p>
            <a:pPr algn="ctr"/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en-US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сторичн</a:t>
            </a:r>
            <a:r>
              <a:rPr lang="en-US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задач</a:t>
            </a:r>
            <a:r>
              <a:rPr lang="en-US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»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1" name="Вене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467544" y="335699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5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25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25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50"/>
                            </p:stCondLst>
                            <p:childTnLst>
                              <p:par>
                                <p:cTn id="3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2348880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</a:rPr>
              <a:t>19. </a:t>
            </a:r>
            <a:r>
              <a:rPr lang="uk-UA" sz="4800" dirty="0" smtClean="0">
                <a:solidFill>
                  <a:schemeClr val="bg1"/>
                </a:solidFill>
              </a:rPr>
              <a:t>Чиїм </a:t>
            </a:r>
            <a:r>
              <a:rPr lang="uk-UA" sz="4800" dirty="0" err="1" smtClean="0">
                <a:solidFill>
                  <a:schemeClr val="bg1"/>
                </a:solidFill>
              </a:rPr>
              <a:t>імʼям</a:t>
            </a:r>
            <a:r>
              <a:rPr lang="uk-UA" sz="4800" dirty="0" smtClean="0">
                <a:solidFill>
                  <a:schemeClr val="bg1"/>
                </a:solidFill>
              </a:rPr>
              <a:t> названа система координат?</a:t>
            </a:r>
            <a:endParaRPr lang="uk-UA" sz="48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995936" y="6165304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</a:t>
            </a:r>
            <a:r>
              <a:rPr lang="uk-UA" sz="1600" dirty="0" err="1" smtClean="0">
                <a:solidFill>
                  <a:schemeClr val="bg1"/>
                </a:solidFill>
              </a:rPr>
              <a:t>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mitrysmor.ru/upload/images/100_velikih/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-27384"/>
            <a:ext cx="5760640" cy="6922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27584" y="5445224"/>
            <a:ext cx="7560840" cy="12502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err="1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РЕНЕ</a:t>
            </a:r>
            <a:r>
              <a:rPr lang="uk-UA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   ДЕКАРТ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988840"/>
            <a:ext cx="10715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dirty="0"/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51520" y="440080"/>
            <a:ext cx="871296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3. </a:t>
            </a:r>
            <a:r>
              <a:rPr lang="uk-UA" sz="4400" dirty="0" smtClean="0">
                <a:solidFill>
                  <a:schemeClr val="bg1"/>
                </a:solidFill>
              </a:rPr>
              <a:t>На протязі 2000 років геометрію вивчали по його книзі </a:t>
            </a:r>
            <a:r>
              <a:rPr lang="uk-UA" sz="4400" dirty="0" err="1" smtClean="0">
                <a:solidFill>
                  <a:schemeClr val="bg1"/>
                </a:solidFill>
              </a:rPr>
              <a:t>“Начала”</a:t>
            </a:r>
            <a:r>
              <a:rPr lang="uk-UA" sz="4400" dirty="0" smtClean="0">
                <a:solidFill>
                  <a:schemeClr val="bg1"/>
                </a:solidFill>
              </a:rPr>
              <a:t> або з підручників, написаних на основі цієї книги. Але про самого вченого історія зберегла настільки мало відомостей, що нерідко висловлюють сумнів про його </a:t>
            </a:r>
            <a:r>
              <a:rPr lang="uk-UA" sz="4400" dirty="0" err="1" smtClean="0">
                <a:solidFill>
                  <a:schemeClr val="bg1"/>
                </a:solidFill>
              </a:rPr>
              <a:t>існуванння</a:t>
            </a:r>
            <a:r>
              <a:rPr lang="uk-UA" sz="4400" dirty="0" smtClean="0">
                <a:solidFill>
                  <a:schemeClr val="bg1"/>
                </a:solidFill>
              </a:rPr>
              <a:t>. Хто ця дивна людина?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hlinkClick r:id="" action="ppaction://hlinkshowjump?jump=nextslide" highlightClick="1"/>
          </p:cNvPr>
          <p:cNvSpPr/>
          <p:nvPr/>
        </p:nvSpPr>
        <p:spPr>
          <a:xfrm>
            <a:off x="3995936" y="6165304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</a:t>
            </a:r>
            <a:r>
              <a:rPr lang="uk-UA" sz="1600" dirty="0" err="1" smtClean="0">
                <a:solidFill>
                  <a:schemeClr val="bg1"/>
                </a:solidFill>
              </a:rPr>
              <a:t>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5445224"/>
            <a:ext cx="5095101" cy="12502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ЕВКЛІД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Евклид (ок. 365-300 до н. э.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88640"/>
            <a:ext cx="4320480" cy="53429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1268760"/>
            <a:ext cx="87129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7. </a:t>
            </a:r>
            <a:r>
              <a:rPr lang="uk-UA" sz="4400" dirty="0" err="1" smtClean="0">
                <a:solidFill>
                  <a:schemeClr val="bg1"/>
                </a:solidFill>
              </a:rPr>
              <a:t>Імʼя</a:t>
            </a:r>
            <a:r>
              <a:rPr lang="uk-UA" sz="4400" dirty="0" smtClean="0">
                <a:solidFill>
                  <a:schemeClr val="bg1"/>
                </a:solidFill>
              </a:rPr>
              <a:t> якого відомого математика складається з трьох складів, причому перший склад – це число, другий склад – це нота, а третій склад – </a:t>
            </a:r>
            <a:r>
              <a:rPr lang="uk-UA" sz="4400" dirty="0" err="1" smtClean="0">
                <a:solidFill>
                  <a:schemeClr val="bg1"/>
                </a:solidFill>
              </a:rPr>
              <a:t>імʼя</a:t>
            </a:r>
            <a:r>
              <a:rPr lang="uk-UA" sz="4400" dirty="0" smtClean="0">
                <a:solidFill>
                  <a:schemeClr val="bg1"/>
                </a:solidFill>
              </a:rPr>
              <a:t> давньоєгипетського бога сонця?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995936" y="6165304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</a:t>
            </a:r>
            <a:r>
              <a:rPr lang="uk-UA" sz="1600" dirty="0" err="1" smtClean="0">
                <a:solidFill>
                  <a:schemeClr val="bg1"/>
                </a:solidFill>
              </a:rPr>
              <a:t>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abc-people.com/data/rafael-santi/pic-8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1748" y="33114"/>
            <a:ext cx="4762500" cy="577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835696" y="5589240"/>
            <a:ext cx="5095101" cy="110625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ПІФАГОР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71600" y="1412776"/>
            <a:ext cx="7272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</a:rPr>
              <a:t>11. </a:t>
            </a:r>
            <a:r>
              <a:rPr lang="uk-UA" sz="4800" dirty="0" smtClean="0">
                <a:solidFill>
                  <a:schemeClr val="bg1"/>
                </a:solidFill>
              </a:rPr>
              <a:t>Чий надгробний </a:t>
            </a:r>
            <a:r>
              <a:rPr lang="uk-UA" sz="4800" dirty="0" err="1" smtClean="0">
                <a:solidFill>
                  <a:schemeClr val="bg1"/>
                </a:solidFill>
              </a:rPr>
              <a:t>памʼятник</a:t>
            </a:r>
            <a:r>
              <a:rPr lang="uk-UA" sz="4800" dirty="0" smtClean="0">
                <a:solidFill>
                  <a:schemeClr val="bg1"/>
                </a:solidFill>
              </a:rPr>
              <a:t> прикрашає зображення кулі, вписаної у циліндр?</a:t>
            </a:r>
            <a:endParaRPr lang="uk-UA" sz="48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995936" y="6165304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</a:t>
            </a:r>
            <a:r>
              <a:rPr lang="uk-UA" sz="1600" dirty="0" err="1" smtClean="0">
                <a:solidFill>
                  <a:schemeClr val="bg1"/>
                </a:solidFill>
              </a:rPr>
              <a:t>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content.foto.mail.ru/community/w_history/fyg/i-1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44624"/>
            <a:ext cx="3876675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23728" y="5445224"/>
            <a:ext cx="5095101" cy="12502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АРХІМЕД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67544" y="1484784"/>
            <a:ext cx="8352928" cy="288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15. </a:t>
            </a:r>
            <a:r>
              <a:rPr lang="uk-UA" sz="4400" dirty="0" smtClean="0">
                <a:solidFill>
                  <a:schemeClr val="bg1"/>
                </a:solidFill>
              </a:rPr>
              <a:t>Хто з видатних математиків винайшов </a:t>
            </a:r>
            <a:r>
              <a:rPr lang="uk-UA" sz="4400" dirty="0" err="1" smtClean="0">
                <a:solidFill>
                  <a:schemeClr val="bg1"/>
                </a:solidFill>
              </a:rPr>
              <a:t>“решето”</a:t>
            </a:r>
            <a:r>
              <a:rPr lang="uk-UA" sz="4400" dirty="0" smtClean="0">
                <a:solidFill>
                  <a:schemeClr val="bg1"/>
                </a:solidFill>
              </a:rPr>
              <a:t> чисел, яким до цього часу користуються у математиці?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3995936" y="6165304"/>
            <a:ext cx="1285884" cy="500066"/>
          </a:xfrm>
          <a:prstGeom prst="roundRect">
            <a:avLst>
              <a:gd name="adj" fmla="val 37200"/>
            </a:avLst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</a:t>
            </a:r>
            <a:r>
              <a:rPr lang="uk-UA" sz="1600" dirty="0" err="1" smtClean="0">
                <a:solidFill>
                  <a:schemeClr val="bg1"/>
                </a:solidFill>
              </a:rPr>
              <a:t>ідповідь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geografia.ru/images/eratosf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6632"/>
            <a:ext cx="5661557" cy="561662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15616" y="5445224"/>
            <a:ext cx="6480720" cy="125027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angle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ЕРАТОСФЕН</a:t>
            </a:r>
            <a:endParaRPr lang="ru-RU" sz="54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153</Words>
  <Application>Microsoft Office PowerPoint</Application>
  <PresentationFormat>Экран (4:3)</PresentationFormat>
  <Paragraphs>23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19</cp:revision>
  <dcterms:modified xsi:type="dcterms:W3CDTF">2013-02-16T22:37:28Z</dcterms:modified>
</cp:coreProperties>
</file>