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3F9D8-89B6-41B1-845E-C3B6E8D1A6C9}" type="datetimeFigureOut">
              <a:rPr lang="uk-UA" smtClean="0"/>
              <a:pPr/>
              <a:t>17.10.2018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9AAF7-8A57-45FA-A6E3-51B1C785F1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AAF7-8A57-45FA-A6E3-51B1C785F171}" type="slidenum">
              <a:rPr lang="uk-UA" smtClean="0"/>
              <a:pPr/>
              <a:t>1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Прямая со стрелкой 21"/>
          <p:cNvCxnSpPr/>
          <p:nvPr/>
        </p:nvCxnSpPr>
        <p:spPr>
          <a:xfrm flipH="1" flipV="1">
            <a:off x="4572000" y="404664"/>
            <a:ext cx="72008" cy="5904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0" y="3068960"/>
            <a:ext cx="9144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7" name="Group 4"/>
          <p:cNvGrpSpPr>
            <a:grpSpLocks/>
          </p:cNvGrpSpPr>
          <p:nvPr/>
        </p:nvGrpSpPr>
        <p:grpSpPr bwMode="auto">
          <a:xfrm>
            <a:off x="179512" y="1988840"/>
            <a:ext cx="8784976" cy="2233141"/>
            <a:chOff x="749" y="1571"/>
            <a:chExt cx="4353" cy="72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12" name="Group 4"/>
          <p:cNvGrpSpPr>
            <a:grpSpLocks/>
          </p:cNvGrpSpPr>
          <p:nvPr/>
        </p:nvGrpSpPr>
        <p:grpSpPr bwMode="auto">
          <a:xfrm>
            <a:off x="179512" y="2564904"/>
            <a:ext cx="8784976" cy="1008112"/>
            <a:chOff x="749" y="1571"/>
            <a:chExt cx="4353" cy="726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39" name="Group 4"/>
          <p:cNvGrpSpPr>
            <a:grpSpLocks/>
          </p:cNvGrpSpPr>
          <p:nvPr/>
        </p:nvGrpSpPr>
        <p:grpSpPr bwMode="auto">
          <a:xfrm>
            <a:off x="7884368" y="1988840"/>
            <a:ext cx="8784976" cy="2233141"/>
            <a:chOff x="749" y="1571"/>
            <a:chExt cx="4353" cy="726"/>
          </a:xfrm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44" name="Group 4"/>
          <p:cNvGrpSpPr>
            <a:grpSpLocks/>
          </p:cNvGrpSpPr>
          <p:nvPr/>
        </p:nvGrpSpPr>
        <p:grpSpPr bwMode="auto">
          <a:xfrm>
            <a:off x="-900608" y="1988840"/>
            <a:ext cx="8784976" cy="2233141"/>
            <a:chOff x="749" y="1571"/>
            <a:chExt cx="4353" cy="726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49" name="Group 4"/>
          <p:cNvGrpSpPr>
            <a:grpSpLocks/>
          </p:cNvGrpSpPr>
          <p:nvPr/>
        </p:nvGrpSpPr>
        <p:grpSpPr bwMode="auto">
          <a:xfrm>
            <a:off x="4572000" y="2564904"/>
            <a:ext cx="4320480" cy="1008112"/>
            <a:chOff x="749" y="1571"/>
            <a:chExt cx="4353" cy="726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54" name="Group 4"/>
          <p:cNvGrpSpPr>
            <a:grpSpLocks/>
          </p:cNvGrpSpPr>
          <p:nvPr/>
        </p:nvGrpSpPr>
        <p:grpSpPr bwMode="auto">
          <a:xfrm>
            <a:off x="251520" y="2564904"/>
            <a:ext cx="4320480" cy="1008112"/>
            <a:chOff x="749" y="1571"/>
            <a:chExt cx="4353" cy="726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6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58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4211960" y="26064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</a:t>
            </a:r>
            <a:endParaRPr lang="uk-UA" sz="2800" dirty="0"/>
          </a:p>
        </p:txBody>
      </p:sp>
      <p:sp>
        <p:nvSpPr>
          <p:cNvPr id="60" name="TextBox 59"/>
          <p:cNvSpPr txBox="1"/>
          <p:nvPr/>
        </p:nvSpPr>
        <p:spPr>
          <a:xfrm>
            <a:off x="8748464" y="261774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х</a:t>
            </a:r>
            <a:endParaRPr lang="uk-UA" sz="2800" dirty="0"/>
          </a:p>
        </p:txBody>
      </p:sp>
      <p:sp>
        <p:nvSpPr>
          <p:cNvPr id="61" name="TextBox 60"/>
          <p:cNvSpPr txBox="1"/>
          <p:nvPr/>
        </p:nvSpPr>
        <p:spPr>
          <a:xfrm>
            <a:off x="4499992" y="29969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uk-UA" dirty="0"/>
          </a:p>
        </p:txBody>
      </p:sp>
      <p:sp>
        <p:nvSpPr>
          <p:cNvPr id="63" name="TextBox 62"/>
          <p:cNvSpPr txBox="1"/>
          <p:nvPr/>
        </p:nvSpPr>
        <p:spPr>
          <a:xfrm>
            <a:off x="4355976" y="19075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uk-UA" dirty="0"/>
          </a:p>
        </p:txBody>
      </p:sp>
      <p:cxnSp>
        <p:nvCxnSpPr>
          <p:cNvPr id="69" name="Прямая соединительная линия 68"/>
          <p:cNvCxnSpPr/>
          <p:nvPr/>
        </p:nvCxnSpPr>
        <p:spPr>
          <a:xfrm>
            <a:off x="4499992" y="2564904"/>
            <a:ext cx="144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355976" y="24115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uk-UA" dirty="0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4499992" y="3573016"/>
            <a:ext cx="144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4283968" y="33569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-1</a:t>
            </a:r>
            <a:endParaRPr lang="uk-UA" dirty="0"/>
          </a:p>
        </p:txBody>
      </p:sp>
      <p:sp>
        <p:nvSpPr>
          <p:cNvPr id="74" name="TextBox 73"/>
          <p:cNvSpPr txBox="1"/>
          <p:nvPr/>
        </p:nvSpPr>
        <p:spPr>
          <a:xfrm>
            <a:off x="4283968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-2</a:t>
            </a:r>
            <a:endParaRPr lang="uk-UA" dirty="0"/>
          </a:p>
        </p:txBody>
      </p:sp>
      <p:sp>
        <p:nvSpPr>
          <p:cNvPr id="75" name="TextBox 74"/>
          <p:cNvSpPr txBox="1"/>
          <p:nvPr/>
        </p:nvSpPr>
        <p:spPr>
          <a:xfrm>
            <a:off x="6588224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</a:t>
            </a:r>
            <a:endParaRPr lang="uk-UA" dirty="0"/>
          </a:p>
        </p:txBody>
      </p:sp>
      <p:sp>
        <p:nvSpPr>
          <p:cNvPr id="76" name="TextBox 75"/>
          <p:cNvSpPr txBox="1"/>
          <p:nvPr/>
        </p:nvSpPr>
        <p:spPr>
          <a:xfrm>
            <a:off x="8748464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2</a:t>
            </a:r>
            <a:endParaRPr lang="uk-UA" dirty="0"/>
          </a:p>
        </p:txBody>
      </p:sp>
      <p:sp>
        <p:nvSpPr>
          <p:cNvPr id="77" name="TextBox 76"/>
          <p:cNvSpPr txBox="1"/>
          <p:nvPr/>
        </p:nvSpPr>
        <p:spPr>
          <a:xfrm>
            <a:off x="2123728" y="29876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-</a:t>
            </a:r>
            <a:endParaRPr lang="uk-UA" dirty="0"/>
          </a:p>
        </p:txBody>
      </p:sp>
      <p:sp>
        <p:nvSpPr>
          <p:cNvPr id="78" name="TextBox 77"/>
          <p:cNvSpPr txBox="1"/>
          <p:nvPr/>
        </p:nvSpPr>
        <p:spPr>
          <a:xfrm>
            <a:off x="-36512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-2</a:t>
            </a:r>
            <a:endParaRPr lang="uk-UA" dirty="0"/>
          </a:p>
        </p:txBody>
      </p:sp>
      <p:sp>
        <p:nvSpPr>
          <p:cNvPr id="80" name="TextBox 79"/>
          <p:cNvSpPr txBox="1"/>
          <p:nvPr/>
        </p:nvSpPr>
        <p:spPr>
          <a:xfrm>
            <a:off x="216024" y="5661248"/>
            <a:ext cx="1259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sin x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0" y="465313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Впізнайте  графік   функції</a:t>
            </a:r>
            <a:endParaRPr lang="uk-UA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31640" y="60932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</a:t>
            </a:r>
            <a:r>
              <a:rPr lang="en-US" sz="2400" dirty="0" err="1" smtClean="0"/>
              <a:t>cos</a:t>
            </a:r>
            <a:r>
              <a:rPr lang="en-US" sz="2400" dirty="0" smtClean="0"/>
              <a:t> x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7452320" y="616530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2cos x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104456" y="6180311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</a:t>
            </a:r>
            <a:r>
              <a:rPr lang="en-US" sz="2400" dirty="0" err="1" smtClean="0"/>
              <a:t>cos</a:t>
            </a:r>
            <a:r>
              <a:rPr lang="en-US" sz="2400" dirty="0" smtClean="0"/>
              <a:t> 2x</a:t>
            </a:r>
            <a:r>
              <a:rPr lang="uk-UA" sz="2400" dirty="0" smtClean="0"/>
              <a:t>      </a:t>
            </a:r>
            <a:endParaRPr lang="en-US" sz="2400" dirty="0" smtClean="0"/>
          </a:p>
        </p:txBody>
      </p:sp>
      <p:sp>
        <p:nvSpPr>
          <p:cNvPr id="87" name="TextBox 86"/>
          <p:cNvSpPr txBox="1"/>
          <p:nvPr/>
        </p:nvSpPr>
        <p:spPr>
          <a:xfrm>
            <a:off x="5796136" y="58052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2sin x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2699792" y="566124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sin 2x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50"/>
                            </p:stCondLst>
                            <p:childTnLst>
                              <p:par>
                                <p:cTn id="12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5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50"/>
                            </p:stCondLst>
                            <p:childTnLst>
                              <p:par>
                                <p:cTn id="24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3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50"/>
                            </p:stCondLst>
                            <p:childTnLst>
                              <p:par>
                                <p:cTn id="30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605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550"/>
                            </p:stCondLst>
                            <p:childTnLst>
                              <p:par>
                                <p:cTn id="42" presetID="2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 flipH="1" flipV="1">
            <a:off x="4572000" y="404664"/>
            <a:ext cx="72008" cy="5904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0" y="3068960"/>
            <a:ext cx="914400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79512" y="1988840"/>
            <a:ext cx="8784976" cy="2233141"/>
            <a:chOff x="749" y="1571"/>
            <a:chExt cx="4353" cy="72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6"/>
            </a:lnRef>
            <a:fillRef idx="0">
              <a:schemeClr val="accent6"/>
            </a:fillRef>
            <a:effectRef idx="1">
              <a:schemeClr val="accent6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179512" y="2564904"/>
            <a:ext cx="8784976" cy="1008112"/>
            <a:chOff x="749" y="1571"/>
            <a:chExt cx="4353" cy="726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14" name="Group 4"/>
          <p:cNvGrpSpPr>
            <a:grpSpLocks/>
          </p:cNvGrpSpPr>
          <p:nvPr/>
        </p:nvGrpSpPr>
        <p:grpSpPr bwMode="auto">
          <a:xfrm>
            <a:off x="7884368" y="1988840"/>
            <a:ext cx="8784976" cy="2233141"/>
            <a:chOff x="749" y="1571"/>
            <a:chExt cx="4353" cy="72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18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19" name="Group 4"/>
          <p:cNvGrpSpPr>
            <a:grpSpLocks/>
          </p:cNvGrpSpPr>
          <p:nvPr/>
        </p:nvGrpSpPr>
        <p:grpSpPr bwMode="auto">
          <a:xfrm>
            <a:off x="-900608" y="1988840"/>
            <a:ext cx="8784976" cy="2233141"/>
            <a:chOff x="749" y="1571"/>
            <a:chExt cx="4353" cy="726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noFill/>
            <a:ln w="38100" cmpd="sng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uk-UA"/>
            </a:p>
          </p:txBody>
        </p:sp>
      </p:grpSp>
      <p:grpSp>
        <p:nvGrpSpPr>
          <p:cNvPr id="24" name="Group 4"/>
          <p:cNvGrpSpPr>
            <a:grpSpLocks/>
          </p:cNvGrpSpPr>
          <p:nvPr/>
        </p:nvGrpSpPr>
        <p:grpSpPr bwMode="auto">
          <a:xfrm>
            <a:off x="4572000" y="2564904"/>
            <a:ext cx="4320480" cy="1008112"/>
            <a:chOff x="749" y="1571"/>
            <a:chExt cx="4353" cy="726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grpSp>
        <p:nvGrpSpPr>
          <p:cNvPr id="29" name="Group 4"/>
          <p:cNvGrpSpPr>
            <a:grpSpLocks/>
          </p:cNvGrpSpPr>
          <p:nvPr/>
        </p:nvGrpSpPr>
        <p:grpSpPr bwMode="auto">
          <a:xfrm>
            <a:off x="251520" y="2564904"/>
            <a:ext cx="4320480" cy="1008112"/>
            <a:chOff x="749" y="1571"/>
            <a:chExt cx="4353" cy="726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2925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 rot="10800000">
              <a:off x="1836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749" y="1571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 rot="10800000">
              <a:off x="4014" y="1934"/>
              <a:ext cx="1088" cy="363"/>
            </a:xfrm>
            <a:custGeom>
              <a:avLst/>
              <a:gdLst>
                <a:gd name="T0" fmla="*/ 1088 w 1088"/>
                <a:gd name="T1" fmla="*/ 363 h 363"/>
                <a:gd name="T2" fmla="*/ 544 w 1088"/>
                <a:gd name="T3" fmla="*/ 0 h 363"/>
                <a:gd name="T4" fmla="*/ 0 w 1088"/>
                <a:gd name="T5" fmla="*/ 363 h 363"/>
                <a:gd name="T6" fmla="*/ 0 60000 65536"/>
                <a:gd name="T7" fmla="*/ 0 60000 65536"/>
                <a:gd name="T8" fmla="*/ 0 60000 65536"/>
                <a:gd name="T9" fmla="*/ 0 w 1088"/>
                <a:gd name="T10" fmla="*/ 0 h 363"/>
                <a:gd name="T11" fmla="*/ 1088 w 1088"/>
                <a:gd name="T12" fmla="*/ 363 h 3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88" h="363">
                  <a:moveTo>
                    <a:pt x="1088" y="363"/>
                  </a:moveTo>
                  <a:cubicBezTo>
                    <a:pt x="906" y="181"/>
                    <a:pt x="725" y="0"/>
                    <a:pt x="544" y="0"/>
                  </a:cubicBezTo>
                  <a:cubicBezTo>
                    <a:pt x="363" y="0"/>
                    <a:pt x="181" y="181"/>
                    <a:pt x="0" y="363"/>
                  </a:cubicBezTo>
                </a:path>
              </a:pathLst>
            </a:custGeom>
            <a:ln>
              <a:headEnd/>
              <a:tailE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endParaRPr lang="uk-UA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4211960" y="26064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</a:t>
            </a:r>
            <a:endParaRPr lang="uk-UA" sz="2800" dirty="0"/>
          </a:p>
        </p:txBody>
      </p:sp>
      <p:sp>
        <p:nvSpPr>
          <p:cNvPr id="35" name="TextBox 34"/>
          <p:cNvSpPr txBox="1"/>
          <p:nvPr/>
        </p:nvSpPr>
        <p:spPr>
          <a:xfrm>
            <a:off x="8748464" y="261774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х</a:t>
            </a:r>
            <a:endParaRPr lang="uk-UA" sz="2800" dirty="0"/>
          </a:p>
        </p:txBody>
      </p:sp>
      <p:sp>
        <p:nvSpPr>
          <p:cNvPr id="36" name="TextBox 35"/>
          <p:cNvSpPr txBox="1"/>
          <p:nvPr/>
        </p:nvSpPr>
        <p:spPr>
          <a:xfrm>
            <a:off x="4499992" y="299695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uk-UA" dirty="0"/>
          </a:p>
        </p:txBody>
      </p:sp>
      <p:sp>
        <p:nvSpPr>
          <p:cNvPr id="37" name="TextBox 36"/>
          <p:cNvSpPr txBox="1"/>
          <p:nvPr/>
        </p:nvSpPr>
        <p:spPr>
          <a:xfrm>
            <a:off x="4355976" y="190754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</a:t>
            </a:r>
            <a:endParaRPr lang="uk-UA" dirty="0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499992" y="2564904"/>
            <a:ext cx="144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355976" y="241159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uk-UA" dirty="0"/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4499992" y="3573016"/>
            <a:ext cx="1440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283968" y="335699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-1</a:t>
            </a:r>
            <a:endParaRPr lang="uk-UA" dirty="0"/>
          </a:p>
        </p:txBody>
      </p:sp>
      <p:sp>
        <p:nvSpPr>
          <p:cNvPr id="42" name="TextBox 41"/>
          <p:cNvSpPr txBox="1"/>
          <p:nvPr/>
        </p:nvSpPr>
        <p:spPr>
          <a:xfrm>
            <a:off x="4283968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-2</a:t>
            </a:r>
            <a:endParaRPr lang="uk-UA" dirty="0"/>
          </a:p>
        </p:txBody>
      </p:sp>
      <p:sp>
        <p:nvSpPr>
          <p:cNvPr id="43" name="TextBox 42"/>
          <p:cNvSpPr txBox="1"/>
          <p:nvPr/>
        </p:nvSpPr>
        <p:spPr>
          <a:xfrm>
            <a:off x="6588224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</a:t>
            </a:r>
            <a:endParaRPr lang="uk-UA" dirty="0"/>
          </a:p>
        </p:txBody>
      </p:sp>
      <p:sp>
        <p:nvSpPr>
          <p:cNvPr id="44" name="TextBox 43"/>
          <p:cNvSpPr txBox="1"/>
          <p:nvPr/>
        </p:nvSpPr>
        <p:spPr>
          <a:xfrm>
            <a:off x="8748464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2</a:t>
            </a:r>
            <a:endParaRPr lang="uk-UA" dirty="0"/>
          </a:p>
        </p:txBody>
      </p:sp>
      <p:sp>
        <p:nvSpPr>
          <p:cNvPr id="45" name="TextBox 44"/>
          <p:cNvSpPr txBox="1"/>
          <p:nvPr/>
        </p:nvSpPr>
        <p:spPr>
          <a:xfrm>
            <a:off x="2123728" y="29876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-</a:t>
            </a:r>
            <a:endParaRPr lang="uk-UA" dirty="0"/>
          </a:p>
        </p:txBody>
      </p:sp>
      <p:sp>
        <p:nvSpPr>
          <p:cNvPr id="46" name="TextBox 45"/>
          <p:cNvSpPr txBox="1"/>
          <p:nvPr/>
        </p:nvSpPr>
        <p:spPr>
          <a:xfrm>
            <a:off x="-36512" y="299695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ym typeface="Symbol"/>
              </a:rPr>
              <a:t>-2</a:t>
            </a:r>
            <a:endParaRPr lang="uk-UA" dirty="0"/>
          </a:p>
        </p:txBody>
      </p:sp>
      <p:sp>
        <p:nvSpPr>
          <p:cNvPr id="47" name="TextBox 46"/>
          <p:cNvSpPr txBox="1"/>
          <p:nvPr/>
        </p:nvSpPr>
        <p:spPr>
          <a:xfrm>
            <a:off x="216024" y="5661248"/>
            <a:ext cx="1259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</a:rPr>
              <a:t>y = sin x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0" y="459390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Впізнайте  графік   функції</a:t>
            </a:r>
            <a:endParaRPr lang="uk-UA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31640" y="6093296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</a:t>
            </a:r>
            <a:r>
              <a:rPr lang="en-US" sz="2400" dirty="0" err="1" smtClean="0"/>
              <a:t>cos</a:t>
            </a:r>
            <a:r>
              <a:rPr lang="en-US" sz="2400" dirty="0" smtClean="0"/>
              <a:t> x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7452320" y="616530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y = 2cos x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04456" y="6180311"/>
            <a:ext cx="1475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 = </a:t>
            </a:r>
            <a:r>
              <a:rPr lang="en-US" sz="2400" dirty="0" err="1" smtClean="0"/>
              <a:t>cos</a:t>
            </a:r>
            <a:r>
              <a:rPr lang="en-US" sz="2400" dirty="0" smtClean="0"/>
              <a:t> 2x</a:t>
            </a:r>
            <a:r>
              <a:rPr lang="uk-UA" sz="2400" dirty="0" smtClean="0"/>
              <a:t>      </a:t>
            </a:r>
            <a:endParaRPr lang="en-US" sz="24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5796136" y="5805264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y = 2sin x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699792" y="566124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B0F0"/>
                </a:solidFill>
              </a:rPr>
              <a:t>y = sin 2x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xit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50"/>
                            </p:stCondLst>
                            <p:childTnLst>
                              <p:par>
                                <p:cTn id="27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850"/>
                            </p:stCondLst>
                            <p:childTnLst>
                              <p:par>
                                <p:cTn id="34" presetID="34" presetClass="emph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0" grpId="0"/>
      <p:bldP spid="51" grpId="0"/>
      <p:bldP spid="52" grpId="0"/>
      <p:bldP spid="5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89</Words>
  <Application>Microsoft Office PowerPoint</Application>
  <PresentationFormat>Экран (4:3)</PresentationFormat>
  <Paragraphs>37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Юрій</cp:lastModifiedBy>
  <cp:revision>10</cp:revision>
  <dcterms:created xsi:type="dcterms:W3CDTF">2013-02-15T19:22:03Z</dcterms:created>
  <dcterms:modified xsi:type="dcterms:W3CDTF">2018-10-17T07:21:17Z</dcterms:modified>
</cp:coreProperties>
</file>