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58" r:id="rId5"/>
    <p:sldId id="264" r:id="rId6"/>
    <p:sldId id="259" r:id="rId7"/>
    <p:sldId id="265" r:id="rId8"/>
    <p:sldId id="260" r:id="rId9"/>
    <p:sldId id="267" r:id="rId10"/>
    <p:sldId id="261" r:id="rId11"/>
    <p:sldId id="262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CCCCFF"/>
    <a:srgbClr val="FFE1FF"/>
    <a:srgbClr val="33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1FF"/>
            </a:gs>
            <a:gs pos="25000">
              <a:srgbClr val="33CCFF"/>
            </a:gs>
            <a:gs pos="75000">
              <a:srgbClr val="0087E6"/>
            </a:gs>
            <a:gs pos="100000">
              <a:srgbClr val="0070C0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10.xm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50;&#1072;&#1083;&#1077;&#1081;&#1076;&#1086;&#1089;&#1082;&#1086;&#1087;\&#1052;&#1091;&#1079;&#1080;&#1082;&#1072;%20&#1092;&#1086;&#1085;\16_F%20Duval.mp3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50;&#1072;&#1083;&#1077;&#1081;&#1076;&#1086;&#1089;&#1082;&#1086;&#1087;\&#1052;&#1091;&#1079;&#1080;&#1082;&#1072;%20&#1092;&#1086;&#1085;\16_F%20Duval.mp3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50;&#1072;&#1083;&#1077;&#1081;&#1076;&#1086;&#1089;&#1082;&#1086;&#1087;\&#1052;&#1091;&#1079;&#1080;&#1082;&#1072;%20&#1092;&#1086;&#1085;\16_F%20Duval.mp3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50;&#1072;&#1083;&#1077;&#1081;&#1076;&#1086;&#1089;&#1082;&#1086;&#1087;\&#1052;&#1091;&#1079;&#1080;&#1082;&#1072;%20&#1092;&#1086;&#1085;\16_F%20Duval.mp3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http://detsk-dworets.narod2.ru/mudraya_sova/cova-copy.gif?rand=12352432263183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1306320"/>
            <a:ext cx="5074342" cy="4245294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4" name="Управляющая кнопка: документ 3">
            <a:hlinkClick r:id="rId3" action="ppaction://hlinksldjump" highlightClick="1"/>
          </p:cNvPr>
          <p:cNvSpPr/>
          <p:nvPr/>
        </p:nvSpPr>
        <p:spPr>
          <a:xfrm>
            <a:off x="395536" y="1484784"/>
            <a:ext cx="1071570" cy="1714512"/>
          </a:xfrm>
          <a:prstGeom prst="actionButtonDocumen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</a:t>
            </a:r>
            <a:endParaRPr lang="ru-RU" sz="4400" dirty="0"/>
          </a:p>
        </p:txBody>
      </p:sp>
      <p:sp>
        <p:nvSpPr>
          <p:cNvPr id="5" name="Управляющая кнопка: документ 4">
            <a:hlinkClick r:id="rId4" action="ppaction://hlinksldjump" highlightClick="1"/>
          </p:cNvPr>
          <p:cNvSpPr/>
          <p:nvPr/>
        </p:nvSpPr>
        <p:spPr>
          <a:xfrm>
            <a:off x="1979712" y="3082640"/>
            <a:ext cx="1071570" cy="1714512"/>
          </a:xfrm>
          <a:prstGeom prst="actionButtonDocumen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5</a:t>
            </a:r>
            <a:endParaRPr lang="ru-RU" sz="4400" dirty="0"/>
          </a:p>
        </p:txBody>
      </p:sp>
      <p:sp>
        <p:nvSpPr>
          <p:cNvPr id="6" name="Управляющая кнопка: документ 5">
            <a:hlinkClick r:id="rId5" action="ppaction://hlinksldjump" highlightClick="1"/>
          </p:cNvPr>
          <p:cNvSpPr/>
          <p:nvPr/>
        </p:nvSpPr>
        <p:spPr>
          <a:xfrm>
            <a:off x="3284406" y="1412776"/>
            <a:ext cx="1071570" cy="1714512"/>
          </a:xfrm>
          <a:prstGeom prst="actionButtonDocumen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9</a:t>
            </a:r>
            <a:endParaRPr lang="ru-RU" sz="4400" dirty="0"/>
          </a:p>
        </p:txBody>
      </p:sp>
      <p:sp>
        <p:nvSpPr>
          <p:cNvPr id="7" name="Управляющая кнопка: документ 6">
            <a:hlinkClick r:id="rId6" action="ppaction://hlinksldjump" highlightClick="1"/>
          </p:cNvPr>
          <p:cNvSpPr/>
          <p:nvPr/>
        </p:nvSpPr>
        <p:spPr>
          <a:xfrm>
            <a:off x="3140390" y="4941168"/>
            <a:ext cx="1071570" cy="1714512"/>
          </a:xfrm>
          <a:prstGeom prst="actionButtonDocumen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13</a:t>
            </a:r>
            <a:endParaRPr lang="ru-RU" sz="4400" dirty="0"/>
          </a:p>
        </p:txBody>
      </p:sp>
      <p:sp>
        <p:nvSpPr>
          <p:cNvPr id="8" name="Управляющая кнопка: документ 7">
            <a:hlinkClick r:id="rId7" action="ppaction://hlinksldjump" highlightClick="1"/>
          </p:cNvPr>
          <p:cNvSpPr/>
          <p:nvPr/>
        </p:nvSpPr>
        <p:spPr>
          <a:xfrm>
            <a:off x="571472" y="4572008"/>
            <a:ext cx="1071570" cy="1714512"/>
          </a:xfrm>
          <a:prstGeom prst="actionButtonDocumen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17</a:t>
            </a:r>
            <a:endParaRPr lang="ru-RU" sz="4400" dirty="0"/>
          </a:p>
        </p:txBody>
      </p:sp>
      <p:sp>
        <p:nvSpPr>
          <p:cNvPr id="10" name="Скругленный прямоугольник 9">
            <a:hlinkClick r:id="" action="ppaction://hlinkshowjump?jump=endshow" highlightClick="1"/>
          </p:cNvPr>
          <p:cNvSpPr/>
          <p:nvPr/>
        </p:nvSpPr>
        <p:spPr>
          <a:xfrm>
            <a:off x="7715272" y="6215082"/>
            <a:ext cx="1285884" cy="500066"/>
          </a:xfrm>
          <a:prstGeom prst="roundRect">
            <a:avLst>
              <a:gd name="adj" fmla="val 37200"/>
            </a:avLst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err="1" smtClean="0">
                <a:solidFill>
                  <a:schemeClr val="bg1"/>
                </a:solidFill>
              </a:rPr>
              <a:t>Завершити</a:t>
            </a:r>
            <a:endParaRPr lang="ru-RU" sz="1600" dirty="0" smtClean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331640" y="-27384"/>
            <a:ext cx="7632848" cy="1368152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ChevronInverted">
              <a:avLst>
                <a:gd name="adj" fmla="val 84834"/>
              </a:avLst>
            </a:prstTxWarp>
            <a:spAutoFit/>
          </a:bodyPr>
          <a:lstStyle/>
          <a:p>
            <a:pPr algn="ctr"/>
            <a:r>
              <a:rPr lang="ru-RU" sz="54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Категор</a:t>
            </a:r>
            <a:r>
              <a:rPr lang="en-US" sz="54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i</a:t>
            </a:r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я</a:t>
            </a:r>
          </a:p>
          <a:p>
            <a:pPr algn="ctr"/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«</a:t>
            </a:r>
            <a:r>
              <a:rPr lang="uk-UA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З</a:t>
            </a:r>
            <a:r>
              <a:rPr lang="ru-RU" sz="54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адач</a:t>
            </a:r>
            <a:r>
              <a:rPr lang="en-US" sz="54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i</a:t>
            </a:r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 </a:t>
            </a:r>
            <a:r>
              <a:rPr lang="ru-RU" sz="54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з</a:t>
            </a:r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54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укра</a:t>
            </a:r>
            <a:r>
              <a:rPr lang="uk-UA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ї</a:t>
            </a:r>
            <a:r>
              <a:rPr lang="ru-RU" sz="54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нської</a:t>
            </a:r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54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мови</a:t>
            </a:r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»</a:t>
            </a:r>
            <a:endParaRPr lang="ru-RU" sz="5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5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8388424" y="6025848"/>
            <a:ext cx="500066" cy="571504"/>
          </a:xfrm>
          <a:prstGeom prst="actionButtonHom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>
            <a:hlinkClick r:id="" action="ppaction://hlinkshowjump?jump=nextslide" highlightClick="1"/>
          </p:cNvPr>
          <p:cNvSpPr/>
          <p:nvPr/>
        </p:nvSpPr>
        <p:spPr>
          <a:xfrm>
            <a:off x="3851920" y="6093296"/>
            <a:ext cx="1285884" cy="500066"/>
          </a:xfrm>
          <a:prstGeom prst="roundRect">
            <a:avLst>
              <a:gd name="adj" fmla="val 37200"/>
            </a:avLst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err="1" smtClean="0">
                <a:solidFill>
                  <a:schemeClr val="bg1"/>
                </a:solidFill>
              </a:rPr>
              <a:t>Відповідь</a:t>
            </a:r>
            <a:endParaRPr lang="ru-RU" sz="1600" dirty="0" smtClean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116632"/>
            <a:ext cx="8604448" cy="7201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6600" dirty="0" smtClean="0">
                <a:solidFill>
                  <a:schemeClr val="bg1"/>
                </a:solidFill>
              </a:rPr>
              <a:t>17. </a:t>
            </a:r>
            <a:r>
              <a:rPr lang="uk-UA" sz="6600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Команди по черзі називають </a:t>
            </a:r>
            <a:r>
              <a:rPr lang="uk-UA" sz="6600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пісні, </a:t>
            </a:r>
            <a:r>
              <a:rPr lang="uk-UA" sz="6600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в яких зустрічається будь-яке число</a:t>
            </a:r>
            <a:r>
              <a:rPr lang="en-US" sz="6600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</a:t>
            </a:r>
            <a:r>
              <a:rPr lang="uk-UA" sz="6600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(числівник). Хто останній, той і набирає найбільше балів.</a:t>
            </a:r>
            <a:endParaRPr lang="uk-UA" sz="6600" dirty="0" smtClean="0">
              <a:solidFill>
                <a:schemeClr val="bg1"/>
              </a:solidFill>
              <a:cs typeface="Arial" pitchFamily="34" charset="0"/>
            </a:endParaRPr>
          </a:p>
          <a:p>
            <a:pPr algn="ctr"/>
            <a:r>
              <a:rPr lang="ru-RU" sz="6600" dirty="0" smtClean="0">
                <a:solidFill>
                  <a:schemeClr val="bg1"/>
                </a:solidFill>
              </a:rPr>
              <a:t> </a:t>
            </a:r>
            <a:endParaRPr lang="uk-UA" sz="66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bankoboev.ru/fons/NjM3Nw==/Bankoboev.Ru_noty_pianin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8032" y="44624"/>
            <a:ext cx="8604448" cy="674136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115616" y="278646"/>
            <a:ext cx="698477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uk-UA" sz="3600" dirty="0" smtClean="0">
                <a:solidFill>
                  <a:schemeClr val="bg1"/>
                </a:solidFill>
              </a:rPr>
              <a:t>Жили у бабусі 2 веселих гуся…</a:t>
            </a:r>
          </a:p>
          <a:p>
            <a:pPr>
              <a:buFont typeface="Wingdings" pitchFamily="2" charset="2"/>
              <a:buChar char="ü"/>
            </a:pPr>
            <a:r>
              <a:rPr lang="uk-UA" sz="3600" dirty="0" smtClean="0">
                <a:solidFill>
                  <a:schemeClr val="bg1"/>
                </a:solidFill>
              </a:rPr>
              <a:t>2 кольори мої, 2 кольори…</a:t>
            </a:r>
          </a:p>
          <a:p>
            <a:pPr>
              <a:buFont typeface="Wingdings" pitchFamily="2" charset="2"/>
              <a:buChar char="ü"/>
            </a:pPr>
            <a:r>
              <a:rPr lang="uk-UA" sz="3600" dirty="0" smtClean="0">
                <a:solidFill>
                  <a:schemeClr val="bg1"/>
                </a:solidFill>
              </a:rPr>
              <a:t>Ой на горі 2 дубки…</a:t>
            </a:r>
          </a:p>
          <a:p>
            <a:pPr>
              <a:buFont typeface="Wingdings" pitchFamily="2" charset="2"/>
              <a:buChar char="ü"/>
            </a:pPr>
            <a:r>
              <a:rPr lang="uk-UA" sz="3600" dirty="0" smtClean="0">
                <a:solidFill>
                  <a:schemeClr val="bg1"/>
                </a:solidFill>
              </a:rPr>
              <a:t>33 корови…</a:t>
            </a:r>
          </a:p>
          <a:p>
            <a:pPr>
              <a:buFont typeface="Wingdings" pitchFamily="2" charset="2"/>
              <a:buChar char="ü"/>
            </a:pPr>
            <a:r>
              <a:rPr lang="uk-UA" sz="3600" dirty="0" smtClean="0">
                <a:solidFill>
                  <a:schemeClr val="bg1"/>
                </a:solidFill>
              </a:rPr>
              <a:t>Маруся раз, два, три калина…</a:t>
            </a:r>
          </a:p>
          <a:p>
            <a:pPr>
              <a:buFont typeface="Wingdings" pitchFamily="2" charset="2"/>
              <a:buChar char="ü"/>
            </a:pPr>
            <a:r>
              <a:rPr lang="uk-UA" sz="3600" dirty="0" smtClean="0">
                <a:solidFill>
                  <a:schemeClr val="bg1"/>
                </a:solidFill>
              </a:rPr>
              <a:t>Ой у полі 3 криниченьки…</a:t>
            </a:r>
          </a:p>
          <a:p>
            <a:pPr>
              <a:buFont typeface="Wingdings" pitchFamily="2" charset="2"/>
              <a:buChar char="ü"/>
            </a:pPr>
            <a:r>
              <a:rPr lang="uk-UA" sz="3600" dirty="0" smtClean="0">
                <a:solidFill>
                  <a:schemeClr val="bg1"/>
                </a:solidFill>
              </a:rPr>
              <a:t>Аргентина-Ямайка </a:t>
            </a:r>
            <a:r>
              <a:rPr lang="uk-UA" sz="3600" dirty="0" smtClean="0">
                <a:solidFill>
                  <a:schemeClr val="bg1"/>
                </a:solidFill>
              </a:rPr>
              <a:t>5:0…</a:t>
            </a:r>
            <a:endParaRPr lang="uk-UA" sz="3600" dirty="0" smtClean="0">
              <a:solidFill>
                <a:schemeClr val="bg1"/>
              </a:solidFill>
            </a:endParaRPr>
          </a:p>
          <a:p>
            <a:r>
              <a:rPr lang="uk-UA" sz="3600" dirty="0" smtClean="0">
                <a:solidFill>
                  <a:schemeClr val="bg1"/>
                </a:solidFill>
              </a:rPr>
              <a:t> </a:t>
            </a:r>
            <a:endParaRPr lang="uk-UA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556792"/>
            <a:ext cx="860444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bg1"/>
                </a:solidFill>
              </a:rPr>
              <a:t>1. </a:t>
            </a:r>
            <a:r>
              <a:rPr lang="ru-RU" sz="6000" dirty="0" err="1" smtClean="0">
                <a:solidFill>
                  <a:schemeClr val="bg1"/>
                </a:solidFill>
              </a:rPr>
              <a:t>Скласти</a:t>
            </a:r>
            <a:r>
              <a:rPr lang="ru-RU" sz="6000" dirty="0" smtClean="0">
                <a:solidFill>
                  <a:schemeClr val="bg1"/>
                </a:solidFill>
              </a:rPr>
              <a:t> </a:t>
            </a:r>
            <a:r>
              <a:rPr lang="ru-RU" sz="6000" dirty="0" err="1" smtClean="0">
                <a:solidFill>
                  <a:schemeClr val="bg1"/>
                </a:solidFill>
              </a:rPr>
              <a:t>максимальну</a:t>
            </a:r>
            <a:r>
              <a:rPr lang="ru-RU" sz="6000" dirty="0" smtClean="0">
                <a:solidFill>
                  <a:schemeClr val="bg1"/>
                </a:solidFill>
              </a:rPr>
              <a:t> </a:t>
            </a:r>
            <a:r>
              <a:rPr lang="ru-RU" sz="6000" dirty="0" err="1" smtClean="0">
                <a:solidFill>
                  <a:schemeClr val="bg1"/>
                </a:solidFill>
              </a:rPr>
              <a:t>кількість</a:t>
            </a:r>
            <a:r>
              <a:rPr lang="ru-RU" sz="6000" dirty="0" smtClean="0">
                <a:solidFill>
                  <a:schemeClr val="bg1"/>
                </a:solidFill>
              </a:rPr>
              <a:t> </a:t>
            </a:r>
            <a:r>
              <a:rPr lang="ru-RU" sz="6000" dirty="0" err="1" smtClean="0">
                <a:solidFill>
                  <a:schemeClr val="bg1"/>
                </a:solidFill>
              </a:rPr>
              <a:t>слів</a:t>
            </a:r>
            <a:r>
              <a:rPr lang="ru-RU" sz="6000" dirty="0" smtClean="0">
                <a:solidFill>
                  <a:schemeClr val="bg1"/>
                </a:solidFill>
              </a:rPr>
              <a:t> </a:t>
            </a:r>
            <a:r>
              <a:rPr lang="ru-RU" sz="6000" dirty="0" err="1" smtClean="0">
                <a:solidFill>
                  <a:schemeClr val="bg1"/>
                </a:solidFill>
              </a:rPr>
              <a:t>з</a:t>
            </a:r>
            <a:r>
              <a:rPr lang="ru-RU" sz="6000" dirty="0" smtClean="0">
                <a:solidFill>
                  <a:schemeClr val="bg1"/>
                </a:solidFill>
              </a:rPr>
              <a:t> букв слова «арифметика»</a:t>
            </a:r>
            <a:endParaRPr lang="ru-RU" sz="6000" dirty="0">
              <a:solidFill>
                <a:schemeClr val="bg1"/>
              </a:solidFill>
            </a:endParaRPr>
          </a:p>
        </p:txBody>
      </p:sp>
      <p:sp>
        <p:nvSpPr>
          <p:cNvPr id="3" name="Управляющая кнопка: домой 2">
            <a:hlinkClick r:id="" action="ppaction://hlinkshowjump?jump=firstslide" highlightClick="1"/>
          </p:cNvPr>
          <p:cNvSpPr/>
          <p:nvPr/>
        </p:nvSpPr>
        <p:spPr>
          <a:xfrm>
            <a:off x="8429652" y="6072206"/>
            <a:ext cx="500066" cy="571504"/>
          </a:xfrm>
          <a:prstGeom prst="actionButtonHom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>
            <a:hlinkClick r:id="" action="ppaction://hlinkshowjump?jump=nextslide" highlightClick="1"/>
          </p:cNvPr>
          <p:cNvSpPr/>
          <p:nvPr/>
        </p:nvSpPr>
        <p:spPr>
          <a:xfrm>
            <a:off x="3851920" y="6093296"/>
            <a:ext cx="1285884" cy="500066"/>
          </a:xfrm>
          <a:prstGeom prst="roundRect">
            <a:avLst>
              <a:gd name="adj" fmla="val 37200"/>
            </a:avLst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err="1" smtClean="0">
                <a:solidFill>
                  <a:schemeClr val="bg1"/>
                </a:solidFill>
              </a:rPr>
              <a:t>Відповідь</a:t>
            </a:r>
            <a:endParaRPr lang="ru-RU" sz="1600" dirty="0" smtClean="0">
              <a:solidFill>
                <a:schemeClr val="bg1"/>
              </a:solidFill>
            </a:endParaRPr>
          </a:p>
        </p:txBody>
      </p:sp>
      <p:pic>
        <p:nvPicPr>
          <p:cNvPr id="6" name="16_F Duva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956376" y="465313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749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72953"/>
            <a:ext cx="8316416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dirty="0" smtClean="0">
                <a:solidFill>
                  <a:schemeClr val="bg1"/>
                </a:solidFill>
              </a:rPr>
              <a:t>Риф, </a:t>
            </a:r>
            <a:r>
              <a:rPr lang="uk-UA" sz="6000" dirty="0" err="1" smtClean="0">
                <a:solidFill>
                  <a:schemeClr val="bg1"/>
                </a:solidFill>
              </a:rPr>
              <a:t>рифма</a:t>
            </a:r>
            <a:r>
              <a:rPr lang="uk-UA" sz="6000" dirty="0" smtClean="0">
                <a:solidFill>
                  <a:schemeClr val="bg1"/>
                </a:solidFill>
              </a:rPr>
              <a:t>, мат, ар, метр, три, фари, тир, мак, рамка, кара, факт, марка, каре, </a:t>
            </a:r>
            <a:r>
              <a:rPr lang="uk-UA" sz="6000" dirty="0" err="1" smtClean="0">
                <a:solidFill>
                  <a:schemeClr val="bg1"/>
                </a:solidFill>
              </a:rPr>
              <a:t>Ра</a:t>
            </a:r>
            <a:r>
              <a:rPr lang="uk-UA" sz="6000" dirty="0" smtClean="0">
                <a:solidFill>
                  <a:schemeClr val="bg1"/>
                </a:solidFill>
              </a:rPr>
              <a:t>, Африка, Америка, кит, там, мета, арфа, кит,  ферма, тема, кат, </a:t>
            </a:r>
            <a:r>
              <a:rPr lang="uk-UA" sz="6000" dirty="0" err="1" smtClean="0">
                <a:solidFill>
                  <a:schemeClr val="bg1"/>
                </a:solidFill>
              </a:rPr>
              <a:t>тера</a:t>
            </a:r>
            <a:r>
              <a:rPr lang="uk-UA" sz="6000" dirty="0" smtClean="0">
                <a:solidFill>
                  <a:schemeClr val="bg1"/>
                </a:solidFill>
              </a:rPr>
              <a:t>, ера, ара, …</a:t>
            </a:r>
            <a:endParaRPr lang="uk-UA" sz="6000" dirty="0">
              <a:solidFill>
                <a:schemeClr val="bg1"/>
              </a:solidFill>
            </a:endParaRPr>
          </a:p>
        </p:txBody>
      </p:sp>
      <p:sp>
        <p:nvSpPr>
          <p:cNvPr id="3" name="Управляющая кнопка: домой 2">
            <a:hlinkClick r:id="" action="ppaction://hlinkshowjump?jump=firstslide" highlightClick="1"/>
          </p:cNvPr>
          <p:cNvSpPr/>
          <p:nvPr/>
        </p:nvSpPr>
        <p:spPr>
          <a:xfrm>
            <a:off x="8429652" y="6072206"/>
            <a:ext cx="500066" cy="571504"/>
          </a:xfrm>
          <a:prstGeom prst="actionButtonHom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8429652" y="6072206"/>
            <a:ext cx="500066" cy="571504"/>
          </a:xfrm>
          <a:prstGeom prst="actionButtonHom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>
            <a:hlinkClick r:id="" action="ppaction://hlinkshowjump?jump=nextslide" highlightClick="1"/>
          </p:cNvPr>
          <p:cNvSpPr/>
          <p:nvPr/>
        </p:nvSpPr>
        <p:spPr>
          <a:xfrm>
            <a:off x="3851920" y="6093296"/>
            <a:ext cx="1285884" cy="500066"/>
          </a:xfrm>
          <a:prstGeom prst="roundRect">
            <a:avLst>
              <a:gd name="adj" fmla="val 37200"/>
            </a:avLst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err="1" smtClean="0">
                <a:solidFill>
                  <a:schemeClr val="bg1"/>
                </a:solidFill>
              </a:rPr>
              <a:t>Відповідь</a:t>
            </a:r>
            <a:endParaRPr lang="ru-RU" sz="1600" dirty="0" smtClean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980728"/>
            <a:ext cx="860444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bg1"/>
                </a:solidFill>
              </a:rPr>
              <a:t>5. </a:t>
            </a:r>
            <a:r>
              <a:rPr lang="ru-RU" sz="6000" dirty="0" err="1" smtClean="0">
                <a:solidFill>
                  <a:schemeClr val="bg1"/>
                </a:solidFill>
              </a:rPr>
              <a:t>Згадайте</a:t>
            </a:r>
            <a:r>
              <a:rPr lang="ru-RU" sz="6000" dirty="0" smtClean="0">
                <a:solidFill>
                  <a:schemeClr val="bg1"/>
                </a:solidFill>
              </a:rPr>
              <a:t> </a:t>
            </a:r>
            <a:r>
              <a:rPr lang="ru-RU" sz="6000" dirty="0" err="1" smtClean="0">
                <a:solidFill>
                  <a:schemeClr val="bg1"/>
                </a:solidFill>
              </a:rPr>
              <a:t>прис</a:t>
            </a:r>
            <a:r>
              <a:rPr lang="uk-UA" sz="6000" dirty="0" err="1" smtClean="0">
                <a:solidFill>
                  <a:schemeClr val="bg1"/>
                </a:solidFill>
              </a:rPr>
              <a:t>лівʼя</a:t>
            </a:r>
            <a:r>
              <a:rPr lang="uk-UA" sz="6000" dirty="0" smtClean="0">
                <a:solidFill>
                  <a:schemeClr val="bg1"/>
                </a:solidFill>
              </a:rPr>
              <a:t> та приказки, в яких зустрічаються цифри, числа або математичні терміни. </a:t>
            </a:r>
            <a:endParaRPr lang="ru-RU" sz="6000" dirty="0">
              <a:solidFill>
                <a:schemeClr val="bg1"/>
              </a:solidFill>
            </a:endParaRPr>
          </a:p>
        </p:txBody>
      </p:sp>
      <p:pic>
        <p:nvPicPr>
          <p:cNvPr id="9" name="16_F Duva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956376" y="465313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749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432049" y="1061"/>
            <a:ext cx="8892479" cy="6740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uk-UA" sz="2400" b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Сім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раз відмір, один раз відріж. </a:t>
            </a:r>
          </a:p>
          <a:p>
            <a:pPr marL="0" marR="0" lvl="0" indent="3429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Семеро одного не ждуть. </a:t>
            </a:r>
          </a:p>
          <a:p>
            <a:pPr marL="0" marR="0" lvl="0" indent="3429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Сім п’ятниць на тиждень.</a:t>
            </a:r>
          </a:p>
          <a:p>
            <a:pPr lvl="0" indent="3429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</a:t>
            </a:r>
            <a:r>
              <a:rPr lang="ru-R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нашого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Омелька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невелика </a:t>
            </a:r>
            <a:r>
              <a:rPr lang="ru-R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сімейка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ru-R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тільки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він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та вона, та </a:t>
            </a:r>
            <a:r>
              <a:rPr lang="ru-R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старий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стара, </a:t>
            </a:r>
            <a:r>
              <a:rPr lang="ru-R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тільки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Сидір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та </a:t>
            </a:r>
            <a:r>
              <a:rPr lang="ru-R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Нестірко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діток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шестірко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батько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мати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їхні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три </a:t>
            </a:r>
            <a:r>
              <a:rPr lang="ru-R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брати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lvl="0" indent="3429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Дитина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до семи </a:t>
            </a:r>
            <a:r>
              <a:rPr lang="ru-R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літ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правду </a:t>
            </a:r>
            <a:r>
              <a:rPr lang="ru-R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каже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lvl="0" indent="3429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Один у </a:t>
            </a:r>
            <a:r>
              <a:rPr lang="ru-R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полі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не </a:t>
            </a:r>
            <a:r>
              <a:rPr lang="ru-R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воїн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lvl="0" indent="3429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Всі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 одного, один за </a:t>
            </a:r>
            <a:r>
              <a:rPr lang="ru-R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всіх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lvl="0" indent="3429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Всі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одним миром </a:t>
            </a:r>
            <a:r>
              <a:rPr lang="ru-R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мазані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lvl="0" indent="3429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Два </a:t>
            </a:r>
            <a:r>
              <a:rPr lang="ru-R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третього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не </a:t>
            </a:r>
            <a:r>
              <a:rPr lang="ru-R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ждуть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lvl="0" indent="3429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Два </a:t>
            </a:r>
            <a:r>
              <a:rPr lang="ru-R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третього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не </a:t>
            </a:r>
            <a:r>
              <a:rPr lang="ru-R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чекають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а четвертого не </a:t>
            </a:r>
            <a:r>
              <a:rPr lang="ru-R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питають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lvl="0" indent="3429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 на </a:t>
            </a:r>
            <a:r>
              <a:rPr lang="ru-R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двох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вариться, там </a:t>
            </a:r>
            <a:r>
              <a:rPr lang="ru-R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третій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поживиться.</a:t>
            </a:r>
          </a:p>
          <a:p>
            <a:pPr lvl="0" indent="3429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 </a:t>
            </a:r>
            <a:r>
              <a:rPr lang="ru-R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двоє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їдять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там </a:t>
            </a:r>
            <a:r>
              <a:rPr lang="ru-R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третій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наїсться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lvl="0" indent="3429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Одна голова добре, </a:t>
            </a:r>
            <a:r>
              <a:rPr lang="ru-R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дві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ліпше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але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хай одна </a:t>
            </a:r>
            <a:r>
              <a:rPr lang="ru-R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розважить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поважить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lvl="0" indent="3429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uk-UA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Обоє </a:t>
            </a:r>
            <a:r>
              <a:rPr lang="uk-UA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рябоє</a:t>
            </a:r>
            <a:r>
              <a:rPr lang="uk-UA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lvl="0" indent="3429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Один </a:t>
            </a:r>
            <a:r>
              <a:rPr lang="ru-R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гість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ru-R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радість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два - вага, три - </a:t>
            </a:r>
            <a:r>
              <a:rPr lang="ru-R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тягар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Управляющая кнопка: домой 2">
            <a:hlinkClick r:id="" action="ppaction://hlinkshowjump?jump=firstslide" highlightClick="1"/>
          </p:cNvPr>
          <p:cNvSpPr/>
          <p:nvPr/>
        </p:nvSpPr>
        <p:spPr>
          <a:xfrm>
            <a:off x="8429652" y="6072206"/>
            <a:ext cx="500066" cy="571504"/>
          </a:xfrm>
          <a:prstGeom prst="actionButtonHom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8429652" y="6072206"/>
            <a:ext cx="500066" cy="571504"/>
          </a:xfrm>
          <a:prstGeom prst="actionButtonHom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>
            <a:hlinkClick r:id="" action="ppaction://hlinkshowjump?jump=nextslide" highlightClick="1"/>
          </p:cNvPr>
          <p:cNvSpPr/>
          <p:nvPr/>
        </p:nvSpPr>
        <p:spPr>
          <a:xfrm>
            <a:off x="3851920" y="6093296"/>
            <a:ext cx="1285884" cy="500066"/>
          </a:xfrm>
          <a:prstGeom prst="roundRect">
            <a:avLst>
              <a:gd name="adj" fmla="val 37200"/>
            </a:avLst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err="1" smtClean="0">
                <a:solidFill>
                  <a:schemeClr val="bg1"/>
                </a:solidFill>
              </a:rPr>
              <a:t>Відповідь</a:t>
            </a:r>
            <a:endParaRPr lang="ru-RU" sz="1600" dirty="0" smtClean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1227524"/>
            <a:ext cx="860444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bg1"/>
                </a:solidFill>
              </a:rPr>
              <a:t>9. </a:t>
            </a:r>
            <a:r>
              <a:rPr lang="uk-UA" sz="6000" dirty="0" smtClean="0">
                <a:solidFill>
                  <a:schemeClr val="bg1"/>
                </a:solidFill>
              </a:rPr>
              <a:t>Яке число в українській мові являється дієсловом наказової форми однини? </a:t>
            </a:r>
            <a:endParaRPr lang="ru-RU" sz="6000" dirty="0">
              <a:solidFill>
                <a:schemeClr val="bg1"/>
              </a:solidFill>
            </a:endParaRPr>
          </a:p>
        </p:txBody>
      </p:sp>
      <p:pic>
        <p:nvPicPr>
          <p:cNvPr id="9" name="16_F Duva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956376" y="465313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749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49038" y="-315416"/>
            <a:ext cx="3408305" cy="77251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angle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9600" b="1" cap="none" spc="0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rgbClr val="FFCCFF">
                      <a:alpha val="60000"/>
                    </a:srgb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ru-RU" sz="49600" b="1" cap="none" spc="0" dirty="0">
              <a:ln w="11430">
                <a:solidFill>
                  <a:srgbClr val="C000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01600">
                  <a:srgbClr val="FFCCFF">
                    <a:alpha val="60000"/>
                  </a:srgb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Управляющая кнопка: домой 2">
            <a:hlinkClick r:id="" action="ppaction://hlinkshowjump?jump=firstslide" highlightClick="1"/>
          </p:cNvPr>
          <p:cNvSpPr/>
          <p:nvPr/>
        </p:nvSpPr>
        <p:spPr>
          <a:xfrm>
            <a:off x="8429652" y="6072206"/>
            <a:ext cx="500066" cy="571504"/>
          </a:xfrm>
          <a:prstGeom prst="actionButtonHom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8429652" y="6072206"/>
            <a:ext cx="500066" cy="571504"/>
          </a:xfrm>
          <a:prstGeom prst="actionButtonHom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>
            <a:hlinkClick r:id="" action="ppaction://hlinkshowjump?jump=nextslide" highlightClick="1"/>
          </p:cNvPr>
          <p:cNvSpPr/>
          <p:nvPr/>
        </p:nvSpPr>
        <p:spPr>
          <a:xfrm>
            <a:off x="4078204" y="6165304"/>
            <a:ext cx="1285884" cy="500066"/>
          </a:xfrm>
          <a:prstGeom prst="roundRect">
            <a:avLst>
              <a:gd name="adj" fmla="val 37200"/>
            </a:avLst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err="1" smtClean="0">
                <a:solidFill>
                  <a:schemeClr val="bg1"/>
                </a:solidFill>
              </a:rPr>
              <a:t>Відповідь</a:t>
            </a:r>
            <a:endParaRPr lang="ru-RU" sz="1600" dirty="0" smtClean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1988840"/>
            <a:ext cx="860444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bg1"/>
                </a:solidFill>
              </a:rPr>
              <a:t>13. </a:t>
            </a:r>
            <a:r>
              <a:rPr lang="ru-RU" sz="5400" dirty="0" err="1" smtClean="0">
                <a:solidFill>
                  <a:schemeClr val="bg1"/>
                </a:solidFill>
              </a:rPr>
              <a:t>Згадайте</a:t>
            </a:r>
            <a:r>
              <a:rPr lang="ru-RU" sz="5400" dirty="0" smtClean="0">
                <a:solidFill>
                  <a:schemeClr val="bg1"/>
                </a:solidFill>
              </a:rPr>
              <a:t> </a:t>
            </a:r>
            <a:r>
              <a:rPr lang="ru-RU" sz="5400" dirty="0" err="1" smtClean="0">
                <a:solidFill>
                  <a:schemeClr val="bg1"/>
                </a:solidFill>
              </a:rPr>
              <a:t>якомога</a:t>
            </a:r>
            <a:r>
              <a:rPr lang="ru-RU" sz="5400" dirty="0" smtClean="0">
                <a:solidFill>
                  <a:schemeClr val="bg1"/>
                </a:solidFill>
              </a:rPr>
              <a:t> </a:t>
            </a:r>
            <a:r>
              <a:rPr lang="ru-RU" sz="5400" dirty="0" err="1" smtClean="0">
                <a:solidFill>
                  <a:schemeClr val="bg1"/>
                </a:solidFill>
              </a:rPr>
              <a:t>більше</a:t>
            </a:r>
            <a:r>
              <a:rPr lang="ru-RU" sz="5400" dirty="0" smtClean="0">
                <a:solidFill>
                  <a:schemeClr val="bg1"/>
                </a:solidFill>
              </a:rPr>
              <a:t> «</a:t>
            </a:r>
            <a:r>
              <a:rPr lang="ru-RU" sz="5400" dirty="0" err="1" smtClean="0">
                <a:solidFill>
                  <a:schemeClr val="bg1"/>
                </a:solidFill>
              </a:rPr>
              <a:t>математичних</a:t>
            </a:r>
            <a:r>
              <a:rPr lang="ru-RU" sz="5400" dirty="0" smtClean="0">
                <a:solidFill>
                  <a:schemeClr val="bg1"/>
                </a:solidFill>
              </a:rPr>
              <a:t>» </a:t>
            </a:r>
            <a:r>
              <a:rPr lang="ru-RU" sz="5400" dirty="0" err="1" smtClean="0">
                <a:solidFill>
                  <a:schemeClr val="bg1"/>
                </a:solidFill>
              </a:rPr>
              <a:t>назв</a:t>
            </a:r>
            <a:r>
              <a:rPr lang="ru-RU" sz="5400" dirty="0" smtClean="0">
                <a:solidFill>
                  <a:schemeClr val="bg1"/>
                </a:solidFill>
              </a:rPr>
              <a:t> </a:t>
            </a:r>
            <a:r>
              <a:rPr lang="ru-RU" sz="5400" dirty="0" err="1" smtClean="0">
                <a:solidFill>
                  <a:schemeClr val="bg1"/>
                </a:solidFill>
              </a:rPr>
              <a:t>рослин</a:t>
            </a:r>
            <a:r>
              <a:rPr lang="ru-RU" sz="5400" dirty="0" smtClean="0">
                <a:solidFill>
                  <a:schemeClr val="bg1"/>
                </a:solidFill>
              </a:rPr>
              <a:t> </a:t>
            </a:r>
            <a:r>
              <a:rPr lang="ru-RU" sz="5400" dirty="0" err="1" smtClean="0">
                <a:solidFill>
                  <a:schemeClr val="bg1"/>
                </a:solidFill>
              </a:rPr>
              <a:t>або</a:t>
            </a:r>
            <a:r>
              <a:rPr lang="ru-RU" sz="5400" dirty="0" smtClean="0">
                <a:solidFill>
                  <a:schemeClr val="bg1"/>
                </a:solidFill>
              </a:rPr>
              <a:t> </a:t>
            </a:r>
            <a:r>
              <a:rPr lang="ru-RU" sz="5400" dirty="0" err="1" smtClean="0">
                <a:solidFill>
                  <a:schemeClr val="bg1"/>
                </a:solidFill>
              </a:rPr>
              <a:t>тварин</a:t>
            </a:r>
            <a:r>
              <a:rPr lang="ru-RU" sz="5400" dirty="0" smtClean="0">
                <a:solidFill>
                  <a:schemeClr val="bg1"/>
                </a:solidFill>
              </a:rPr>
              <a:t> </a:t>
            </a:r>
            <a:endParaRPr lang="ru-RU" sz="5400" dirty="0">
              <a:solidFill>
                <a:schemeClr val="bg1"/>
              </a:solidFill>
            </a:endParaRPr>
          </a:p>
        </p:txBody>
      </p:sp>
      <p:pic>
        <p:nvPicPr>
          <p:cNvPr id="8" name="16_F Duva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956376" y="465313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749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zdorovozt.ru/wp-content/uploads/2012/11/1000lis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88640"/>
            <a:ext cx="7920880" cy="654264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83568" y="188640"/>
            <a:ext cx="30651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dirty="0" err="1" smtClean="0"/>
              <a:t>Тисячолистник</a:t>
            </a:r>
            <a:endParaRPr lang="uk-UA" sz="3600" dirty="0"/>
          </a:p>
        </p:txBody>
      </p:sp>
      <p:pic>
        <p:nvPicPr>
          <p:cNvPr id="1038" name="Picture 14" descr="http://www.symbolsbook.ru/images/E/Unicornus1.jpg"/>
          <p:cNvPicPr>
            <a:picLocks noChangeAspect="1" noChangeArrowheads="1"/>
          </p:cNvPicPr>
          <p:nvPr/>
        </p:nvPicPr>
        <p:blipFill>
          <a:blip r:embed="rId3" cstate="print"/>
          <a:srcRect b="3274"/>
          <a:stretch>
            <a:fillRect/>
          </a:stretch>
        </p:blipFill>
        <p:spPr bwMode="auto">
          <a:xfrm>
            <a:off x="251520" y="116632"/>
            <a:ext cx="8796470" cy="6597352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67544" y="404664"/>
            <a:ext cx="25922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/>
              <a:t>Єдиноріг</a:t>
            </a:r>
            <a:endParaRPr lang="uk-UA" sz="4000" dirty="0"/>
          </a:p>
        </p:txBody>
      </p:sp>
      <p:pic>
        <p:nvPicPr>
          <p:cNvPr id="11" name="Picture 10" descr="http://s41.radikal.ru/i093/1007/f3/a5fadce402a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16632"/>
            <a:ext cx="8964488" cy="6624736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467544" y="260648"/>
            <a:ext cx="29523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dirty="0" err="1" smtClean="0"/>
              <a:t>Девʼятисил</a:t>
            </a:r>
            <a:endParaRPr lang="uk-UA" sz="4400" dirty="0"/>
          </a:p>
        </p:txBody>
      </p:sp>
      <p:pic>
        <p:nvPicPr>
          <p:cNvPr id="13" name="Picture 4" descr="http://www.bizslovo.org/content/images/stories/doroshenko/kapustnusa.jpg"/>
          <p:cNvPicPr>
            <a:picLocks noChangeAspect="1" noChangeArrowheads="1"/>
          </p:cNvPicPr>
          <p:nvPr/>
        </p:nvPicPr>
        <p:blipFill>
          <a:blip r:embed="rId5" cstate="print"/>
          <a:srcRect l="4140" r="3396"/>
          <a:stretch>
            <a:fillRect/>
          </a:stretch>
        </p:blipFill>
        <p:spPr bwMode="auto">
          <a:xfrm>
            <a:off x="-108520" y="116632"/>
            <a:ext cx="9339872" cy="6624736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395536" y="5445224"/>
            <a:ext cx="35283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dirty="0" smtClean="0">
                <a:solidFill>
                  <a:schemeClr val="bg1"/>
                </a:solidFill>
              </a:rPr>
              <a:t>Сороканіжка</a:t>
            </a:r>
            <a:endParaRPr lang="uk-UA" sz="4400" dirty="0">
              <a:solidFill>
                <a:schemeClr val="bg1"/>
              </a:solidFill>
            </a:endParaRPr>
          </a:p>
        </p:txBody>
      </p:sp>
      <p:pic>
        <p:nvPicPr>
          <p:cNvPr id="15" name="Picture 12" descr="http://www.symbolsbook.ru/images/T/Shamrock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80528" y="72008"/>
            <a:ext cx="9422494" cy="6669360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395536" y="260648"/>
            <a:ext cx="43204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dirty="0" err="1" smtClean="0"/>
              <a:t>Трилистник</a:t>
            </a:r>
            <a:endParaRPr lang="uk-UA" sz="6000" dirty="0"/>
          </a:p>
        </p:txBody>
      </p:sp>
      <p:pic>
        <p:nvPicPr>
          <p:cNvPr id="1040" name="Picture 16" descr="http://image.uakiev.net/images/5KctH9zY.jpg"/>
          <p:cNvPicPr>
            <a:picLocks noChangeAspect="1" noChangeArrowheads="1"/>
          </p:cNvPicPr>
          <p:nvPr/>
        </p:nvPicPr>
        <p:blipFill>
          <a:blip r:embed="rId7" cstate="print"/>
          <a:srcRect b="4202"/>
          <a:stretch>
            <a:fillRect/>
          </a:stretch>
        </p:blipFill>
        <p:spPr bwMode="auto">
          <a:xfrm>
            <a:off x="-180528" y="-171400"/>
            <a:ext cx="9880276" cy="7029400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4932040" y="-171400"/>
            <a:ext cx="48245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7200" dirty="0" smtClean="0"/>
              <a:t>Восьминіг</a:t>
            </a:r>
            <a:endParaRPr lang="uk-UA" sz="7200" dirty="0"/>
          </a:p>
        </p:txBody>
      </p:sp>
      <p:pic>
        <p:nvPicPr>
          <p:cNvPr id="20" name="Picture 6" descr="http://ukusi.com/wp-content/uploads/2012/02/0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-321731" y="-243408"/>
            <a:ext cx="10297291" cy="7101407"/>
          </a:xfrm>
          <a:prstGeom prst="rect">
            <a:avLst/>
          </a:prstGeom>
          <a:noFill/>
        </p:spPr>
      </p:pic>
      <p:sp>
        <p:nvSpPr>
          <p:cNvPr id="21" name="TextBox 20"/>
          <p:cNvSpPr txBox="1"/>
          <p:nvPr/>
        </p:nvSpPr>
        <p:spPr>
          <a:xfrm>
            <a:off x="0" y="3501008"/>
            <a:ext cx="3960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7200" dirty="0" smtClean="0"/>
              <a:t>Столітник</a:t>
            </a:r>
            <a:endParaRPr lang="uk-UA" sz="7200" dirty="0"/>
          </a:p>
        </p:txBody>
      </p:sp>
      <p:sp>
        <p:nvSpPr>
          <p:cNvPr id="17" name="Управляющая кнопка: домой 16">
            <a:hlinkClick r:id="" action="ppaction://hlinkshowjump?jump=firstslide" highlightClick="1"/>
          </p:cNvPr>
          <p:cNvSpPr/>
          <p:nvPr/>
        </p:nvSpPr>
        <p:spPr>
          <a:xfrm>
            <a:off x="8429652" y="6072206"/>
            <a:ext cx="500066" cy="571504"/>
          </a:xfrm>
          <a:prstGeom prst="actionButtonHom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2" grpId="0"/>
      <p:bldP spid="14" grpId="0"/>
      <p:bldP spid="16" grpId="0"/>
      <p:bldP spid="19" grpId="0"/>
      <p:bldP spid="21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539</TotalTime>
  <Words>353</Words>
  <Application>Microsoft Office PowerPoint</Application>
  <PresentationFormat>Экран (4:3)</PresentationFormat>
  <Paragraphs>51</Paragraphs>
  <Slides>11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Юрій</cp:lastModifiedBy>
  <cp:revision>49</cp:revision>
  <dcterms:modified xsi:type="dcterms:W3CDTF">2018-11-04T16:52:31Z</dcterms:modified>
</cp:coreProperties>
</file>