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62" r:id="rId7"/>
    <p:sldId id="259" r:id="rId8"/>
    <p:sldId id="264" r:id="rId9"/>
    <p:sldId id="268" r:id="rId10"/>
    <p:sldId id="265" r:id="rId11"/>
    <p:sldId id="263" r:id="rId12"/>
    <p:sldId id="266" r:id="rId13"/>
    <p:sldId id="269" r:id="rId14"/>
    <p:sldId id="270" r:id="rId15"/>
    <p:sldId id="271" r:id="rId16"/>
    <p:sldId id="272" r:id="rId17"/>
    <p:sldId id="274" r:id="rId18"/>
    <p:sldId id="267" r:id="rId19"/>
    <p:sldId id="276" r:id="rId20"/>
    <p:sldId id="277" r:id="rId21"/>
    <p:sldId id="279" r:id="rId22"/>
    <p:sldId id="278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0000FF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974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1/27/2019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838200"/>
            <a:ext cx="9144000" cy="1828800"/>
          </a:xfrm>
        </p:spPr>
        <p:txBody>
          <a:bodyPr>
            <a:no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5400" b="1" cap="all" dirty="0" smtClean="0">
                <a:ln w="38100">
                  <a:solidFill>
                    <a:srgbClr val="0033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Я –</a:t>
            </a:r>
            <a:br>
              <a:rPr lang="uk-UA" sz="5400" b="1" cap="all" dirty="0" smtClean="0">
                <a:ln w="38100">
                  <a:solidFill>
                    <a:srgbClr val="0033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</a:br>
            <a:r>
              <a:rPr lang="uk-UA" sz="5400" b="1" cap="all" dirty="0" smtClean="0">
                <a:ln w="38100">
                  <a:solidFill>
                    <a:srgbClr val="0033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 маленька</a:t>
            </a:r>
            <a:br>
              <a:rPr lang="uk-UA" sz="5400" b="1" cap="all" dirty="0" smtClean="0">
                <a:ln w="38100">
                  <a:solidFill>
                    <a:srgbClr val="0033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</a:br>
            <a:r>
              <a:rPr lang="uk-UA" sz="5400" b="1" cap="all" dirty="0" smtClean="0">
                <a:ln w="38100">
                  <a:solidFill>
                    <a:srgbClr val="0033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Georgia" pitchFamily="18" charset="0"/>
              </a:rPr>
              <a:t> частина природи</a:t>
            </a:r>
            <a:endParaRPr lang="ru-RU" sz="5400" b="1" cap="all" dirty="0">
              <a:ln w="38100">
                <a:solidFill>
                  <a:srgbClr val="003300"/>
                </a:solidFill>
              </a:ln>
              <a:gradFill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0"/>
              </a:gra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Georgia" pitchFamily="18" charset="0"/>
            </a:endParaRPr>
          </a:p>
        </p:txBody>
      </p:sp>
      <p:pic>
        <p:nvPicPr>
          <p:cNvPr id="2" name="Picture 2" descr="G:\Экология\сканирование0003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 l="11765" t="6416" r="8823" b="54374"/>
          <a:stretch>
            <a:fillRect/>
          </a:stretch>
        </p:blipFill>
        <p:spPr bwMode="auto">
          <a:xfrm>
            <a:off x="1752600" y="2895600"/>
            <a:ext cx="5611091" cy="381000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2400"/>
            <a:ext cx="9144000" cy="657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Проект </a:t>
            </a:r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створений учнями </a:t>
            </a:r>
            <a:r>
              <a:rPr lang="en-US" sz="2400" b="1" i="1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7</a:t>
            </a:r>
            <a:r>
              <a:rPr lang="uk-UA" sz="2400" b="1" i="1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 </a:t>
            </a:r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– класу Пономаренківської загальноосвітньої школи І – ІІІ ступенів  </a:t>
            </a:r>
            <a:r>
              <a:rPr lang="uk-UA" sz="2400" b="1" i="1" dirty="0" err="1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Роганської</a:t>
            </a:r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 селищної ради Харківського району Харківської області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endParaRPr lang="uk-UA" dirty="0" smtClean="0"/>
          </a:p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uk-UA" sz="2400" b="1" i="1" dirty="0" smtClean="0">
                <a:solidFill>
                  <a:schemeClr val="accent5">
                    <a:lumMod val="50000"/>
                  </a:schemeClr>
                </a:solidFill>
                <a:latin typeface="Georgia" pitchFamily="18" charset="0"/>
              </a:rPr>
              <a:t>Класний керівник: Казьмірова О.І.</a:t>
            </a:r>
            <a:endParaRPr lang="ru-RU" sz="2400" b="1" i="1" dirty="0" smtClean="0">
              <a:solidFill>
                <a:schemeClr val="accent5">
                  <a:lumMod val="50000"/>
                </a:schemeClr>
              </a:solidFill>
              <a:latin typeface="Georgia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6452" t="11454" r="33871" b="8509"/>
          <a:stretch>
            <a:fillRect/>
          </a:stretch>
        </p:blipFill>
        <p:spPr bwMode="auto">
          <a:xfrm rot="5400000">
            <a:off x="2438554" y="533246"/>
            <a:ext cx="4114800" cy="7163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685800" y="838200"/>
            <a:ext cx="724089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Бережемо ріки, бережемо води.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Як матусю рідну, бережем природу,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  Бережемо кожну квіточку й травинку,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    Бо ми всі природи рідної частинка.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</a:rPr>
              <a:t> </a:t>
            </a:r>
          </a:p>
        </p:txBody>
      </p:sp>
      <p:pic>
        <p:nvPicPr>
          <p:cNvPr id="16386" name="Picture 2" descr="Фотография0149"/>
          <p:cNvPicPr>
            <a:picLocks noChangeAspect="1" noChangeArrowheads="1"/>
          </p:cNvPicPr>
          <p:nvPr/>
        </p:nvPicPr>
        <p:blipFill>
          <a:blip r:embed="rId2"/>
          <a:srcRect t="31517" b="29198"/>
          <a:stretch>
            <a:fillRect/>
          </a:stretch>
        </p:blipFill>
        <p:spPr bwMode="auto">
          <a:xfrm>
            <a:off x="762000" y="2825750"/>
            <a:ext cx="7706234" cy="403225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09600" y="685800"/>
            <a:ext cx="8534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Світанками ранок всміхається,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Сонце яскраве зійшло,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  Знов, як завжди , прокидається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6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      Хролі - моє р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ідне село.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 descr="G:\Виховна робота\Фото\Природа\2207200786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1400" y="3048000"/>
            <a:ext cx="5080000" cy="3810000"/>
          </a:xfrm>
          <a:prstGeom prst="rect">
            <a:avLst/>
          </a:prstGeom>
          <a:noFill/>
          <a:ln w="57150">
            <a:solidFill>
              <a:schemeClr val="accent4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343400" y="1143000"/>
            <a:ext cx="4800600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Найпалкішу любов до рідного краю, до життя викликає спілкування з природою. У кожного з нас залишається в серці дорогий куточок, де минає дитинство, настає юність, де нам легко дихати.</a:t>
            </a:r>
            <a:endParaRPr kumimoji="0" lang="uk-UA" sz="32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</p:txBody>
      </p:sp>
      <p:pic>
        <p:nvPicPr>
          <p:cNvPr id="18434" name="Picture 2" descr="G:\Виховна робота\Фото\Природа\Фотография01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6800"/>
            <a:ext cx="4343400" cy="5791200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1143000"/>
            <a:ext cx="52578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Руку я тобі протягну,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Рідна природа моя.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Arial" pitchFamily="34" charset="0"/>
                <a:ea typeface="Times New Roman" pitchFamily="18" charset="0"/>
              </a:rPr>
              <a:t>    Бо я частинка твоя.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</p:txBody>
      </p:sp>
      <p:pic>
        <p:nvPicPr>
          <p:cNvPr id="4" name="Picture 4" descr="G:\Виховна робота\Фото\Природа\Фотография08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14650"/>
            <a:ext cx="5257800" cy="3943350"/>
          </a:xfrm>
          <a:prstGeom prst="rect">
            <a:avLst/>
          </a:prstGeom>
          <a:noFill/>
          <a:ln w="19050">
            <a:solidFill>
              <a:srgbClr val="002060"/>
            </a:solidFill>
          </a:ln>
        </p:spPr>
      </p:pic>
      <p:pic>
        <p:nvPicPr>
          <p:cNvPr id="23553" name="Picture 1" descr="F:\Виховна робота\Фото\Природа\Фотография0200.jpg"/>
          <p:cNvPicPr>
            <a:picLocks noChangeAspect="1" noChangeArrowheads="1"/>
          </p:cNvPicPr>
          <p:nvPr/>
        </p:nvPicPr>
        <p:blipFill>
          <a:blip r:embed="rId3"/>
          <a:srcRect b="11250"/>
          <a:stretch>
            <a:fillRect/>
          </a:stretch>
        </p:blipFill>
        <p:spPr bwMode="auto">
          <a:xfrm>
            <a:off x="5105400" y="0"/>
            <a:ext cx="4038600" cy="5410200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685800"/>
            <a:ext cx="91440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Нерідко трапляються випадки жорстокого поводження </a:t>
            </a:r>
            <a:r>
              <a:rPr lang="uk-UA" sz="2800" b="1" dirty="0" smtClean="0">
                <a:solidFill>
                  <a:srgbClr val="0066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люд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ей з мешканцями природи</a:t>
            </a:r>
            <a:r>
              <a:rPr kumimoji="0" lang="uk-UA" sz="2800" b="1" i="0" u="none" strike="noStrike" cap="none" normalizeH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та з самою природою.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Тому  під час роботи над проектом ми вчилися співчувати природі.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А уміння співчувати – це запорука любові.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rgbClr val="006600"/>
              </a:solidFill>
              <a:effectLst/>
              <a:latin typeface="Arial" pitchFamily="34" charset="0"/>
            </a:endParaRPr>
          </a:p>
        </p:txBody>
      </p:sp>
      <p:pic>
        <p:nvPicPr>
          <p:cNvPr id="17411" name="Picture 3" descr="G:\Виховна робота\Фото\Природа\Фотография0799.jpg"/>
          <p:cNvPicPr>
            <a:picLocks noChangeAspect="1" noChangeArrowheads="1"/>
          </p:cNvPicPr>
          <p:nvPr/>
        </p:nvPicPr>
        <p:blipFill>
          <a:blip r:embed="rId2"/>
          <a:srcRect l="7813" t="5000"/>
          <a:stretch>
            <a:fillRect/>
          </a:stretch>
        </p:blipFill>
        <p:spPr bwMode="auto">
          <a:xfrm>
            <a:off x="1371600" y="2819400"/>
            <a:ext cx="6197600" cy="40386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457200"/>
            <a:ext cx="9144000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0" u="none" strike="noStrike" cap="none" normalizeH="0" baseline="0" dirty="0" smtClean="0">
                <a:ln>
                  <a:solidFill>
                    <a:sysClr val="windowText" lastClr="000000"/>
                  </a:solidFill>
                </a:ln>
                <a:solidFill>
                  <a:srgbClr val="CC006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Завдання 1</a:t>
            </a:r>
            <a:endParaRPr kumimoji="0" lang="ru-RU" sz="4400" b="1" i="0" u="none" strike="noStrike" cap="none" normalizeH="0" baseline="0" dirty="0" smtClean="0">
              <a:ln>
                <a:solidFill>
                  <a:sysClr val="windowText" lastClr="000000"/>
                </a:solidFill>
              </a:ln>
              <a:solidFill>
                <a:srgbClr val="CC0066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</a:t>
            </a:r>
            <a:r>
              <a:rPr kumimoji="0" lang="uk-UA" sz="4000" b="1" i="0" u="none" strike="noStrike" cap="none" normalizeH="0" baseline="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Пожалій за </a:t>
            </a:r>
            <a:r>
              <a:rPr kumimoji="0" lang="uk-UA" sz="4000" b="1" i="0" u="none" strike="noStrike" cap="none" normalizeH="0" baseline="0" dirty="0" err="1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що–небудь</a:t>
            </a:r>
            <a:endParaRPr kumimoji="0" lang="uk-UA" sz="4000" b="1" i="0" u="none" strike="noStrike" cap="none" normalizeH="0" baseline="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000" b="1" i="0" u="none" strike="noStrike" cap="none" normalizeH="0" baseline="0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квітку, деревце, пташку,… .</a:t>
            </a:r>
            <a:endParaRPr kumimoji="0" lang="uk-UA" sz="4000" b="1" i="0" u="none" strike="noStrike" cap="none" normalizeH="0" baseline="0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  <p:pic>
        <p:nvPicPr>
          <p:cNvPr id="20482" name="Picture 2" descr="G:\Виховна робота\Фото\Природа\Фотография0059.jpg"/>
          <p:cNvPicPr>
            <a:picLocks noChangeAspect="1" noChangeArrowheads="1"/>
          </p:cNvPicPr>
          <p:nvPr/>
        </p:nvPicPr>
        <p:blipFill>
          <a:blip r:embed="rId2"/>
          <a:srcRect l="25625" t="25000" r="16250"/>
          <a:stretch>
            <a:fillRect/>
          </a:stretch>
        </p:blipFill>
        <p:spPr bwMode="auto">
          <a:xfrm>
            <a:off x="5257800" y="3048000"/>
            <a:ext cx="3200400" cy="309716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0484" name="Picture 4" descr="G:\Виховна робота\Фото\Природа\DSC001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38400"/>
            <a:ext cx="4572000" cy="44196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Лена\Мои документы\Мои рисунки\MP Navigator EX\2011_11_30\IMG_0005.jpg"/>
          <p:cNvPicPr>
            <a:picLocks noChangeAspect="1" noChangeArrowheads="1"/>
          </p:cNvPicPr>
          <p:nvPr/>
        </p:nvPicPr>
        <p:blipFill>
          <a:blip r:embed="rId2" cstate="print"/>
          <a:srcRect t="7931" b="86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114800" y="1905000"/>
            <a:ext cx="381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Documents and Settings\Лена\Мои документы\Мои рисунки\MP Navigator EX\2011_11_30\IMG_0003.jpg"/>
          <p:cNvPicPr>
            <a:picLocks noChangeAspect="1" noChangeArrowheads="1"/>
          </p:cNvPicPr>
          <p:nvPr/>
        </p:nvPicPr>
        <p:blipFill>
          <a:blip r:embed="rId2"/>
          <a:srcRect l="9237" t="30366" r="14554" b="17927"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2456795"/>
            <a:ext cx="62484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Якось, зимою, я з санчатами вийшов погуляти. І</a:t>
            </a:r>
            <a:r>
              <a:rPr lang="uk-UA" sz="28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коли я йшов до гірки, то побачив, на снігу маленьку пташку. У неї було підбите крильце. Бідна пташка не могла злетіти у небо, бо в неї поцілив бешкетник з рогачки. Мені стало дуже шкода її. Я взяв бідолашну пташку додому. Я її годував, лікував, приглядав за нею. Незабаром пташці стало краще.</a:t>
            </a:r>
            <a:endParaRPr kumimoji="0" lang="uk-UA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Лена\Мои документы\Мои рисунки\MP Navigator EX\2011_11_30\IMG_0004.jpg"/>
          <p:cNvPicPr>
            <a:picLocks noChangeAspect="1" noChangeArrowheads="1"/>
          </p:cNvPicPr>
          <p:nvPr/>
        </p:nvPicPr>
        <p:blipFill>
          <a:blip r:embed="rId2" cstate="print"/>
          <a:srcRect t="8644" b="15788"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828800" y="685800"/>
            <a:ext cx="2439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,</a:t>
            </a:r>
            <a:endParaRPr lang="ru-RU" dirty="0"/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Лена\Мои документы\Мои рисунки\MP Navigator EX\2011_11_30\IMG_0002.jpg"/>
          <p:cNvPicPr>
            <a:picLocks noChangeAspect="1" noChangeArrowheads="1"/>
          </p:cNvPicPr>
          <p:nvPr/>
        </p:nvPicPr>
        <p:blipFill>
          <a:blip r:embed="rId2" cstate="print"/>
          <a:srcRect l="11794" t="5767" r="8107" b="41439"/>
          <a:stretch>
            <a:fillRect/>
          </a:stretch>
        </p:blipFill>
        <p:spPr bwMode="auto">
          <a:xfrm>
            <a:off x="1447800" y="762000"/>
            <a:ext cx="7696200" cy="6096000"/>
          </a:xfrm>
          <a:prstGeom prst="rect">
            <a:avLst/>
          </a:prstGeom>
          <a:noFill/>
        </p:spPr>
      </p:pic>
      <p:pic>
        <p:nvPicPr>
          <p:cNvPr id="3" name="Picture 2" descr="C:\Documents and Settings\Лена\Мои документы\Мои рисунки\MP Navigator EX\2011_11_30\IMG_0002.jpg"/>
          <p:cNvPicPr>
            <a:picLocks noChangeAspect="1" noChangeArrowheads="1"/>
          </p:cNvPicPr>
          <p:nvPr/>
        </p:nvPicPr>
        <p:blipFill>
          <a:blip r:embed="rId3"/>
          <a:srcRect l="16376" t="71403" r="10310" b="22176"/>
          <a:stretch>
            <a:fillRect/>
          </a:stretch>
        </p:blipFill>
        <p:spPr bwMode="auto">
          <a:xfrm>
            <a:off x="0" y="5334000"/>
            <a:ext cx="4800600" cy="1524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Лена\Мои документы\Мои рисунки\MP Navigator EX\2011_11_30\IMG_0006.jpg"/>
          <p:cNvPicPr>
            <a:picLocks noChangeAspect="1" noChangeArrowheads="1"/>
          </p:cNvPicPr>
          <p:nvPr/>
        </p:nvPicPr>
        <p:blipFill>
          <a:blip r:embed="rId2" cstate="print"/>
          <a:srcRect t="2714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33400"/>
            <a:ext cx="914400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CC0066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Завдання 2</a:t>
            </a:r>
            <a:endParaRPr lang="ru-RU" sz="4400" b="1" dirty="0" smtClean="0">
              <a:ln>
                <a:solidFill>
                  <a:sysClr val="windowText" lastClr="000000"/>
                </a:solidFill>
              </a:ln>
              <a:solidFill>
                <a:srgbClr val="CC0066"/>
              </a:solidFill>
              <a:latin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Заклик до збереження природи та 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покращення екологічного стану Землі .</a:t>
            </a:r>
            <a:endParaRPr lang="uk-UA" sz="3600" b="1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2667000"/>
            <a:ext cx="51816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Учні класу написали листи – звернення до Міністра екології та захисту природи, до жителів планети Земля від себе та від імені Природи.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Ось що з того вийшло…</a:t>
            </a:r>
          </a:p>
        </p:txBody>
      </p:sp>
      <p:pic>
        <p:nvPicPr>
          <p:cNvPr id="26626" name="Picture 2" descr="G:\Виховна робота\Фото\Природа\Фотография0172.jpg"/>
          <p:cNvPicPr>
            <a:picLocks noChangeAspect="1" noChangeArrowheads="1"/>
          </p:cNvPicPr>
          <p:nvPr/>
        </p:nvPicPr>
        <p:blipFill>
          <a:blip r:embed="rId2"/>
          <a:srcRect r="15000" b="26250"/>
          <a:stretch>
            <a:fillRect/>
          </a:stretch>
        </p:blipFill>
        <p:spPr bwMode="auto">
          <a:xfrm>
            <a:off x="5257800" y="2362200"/>
            <a:ext cx="3886200" cy="44958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03.jpg"/>
          <p:cNvPicPr/>
          <p:nvPr/>
        </p:nvPicPr>
        <p:blipFill>
          <a:blip r:embed="rId2" cstate="print"/>
          <a:srcRect l="5630" t="3919" r="5075" b="36146"/>
          <a:stretch>
            <a:fillRect/>
          </a:stretch>
        </p:blipFill>
        <p:spPr bwMode="auto">
          <a:xfrm>
            <a:off x="0" y="304800"/>
            <a:ext cx="9144000" cy="655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03.jpg"/>
          <p:cNvPicPr/>
          <p:nvPr/>
        </p:nvPicPr>
        <p:blipFill>
          <a:blip r:embed="rId2" cstate="print"/>
          <a:srcRect l="5630" t="64781" r="5407" b="5870"/>
          <a:stretch>
            <a:fillRect/>
          </a:stretch>
        </p:blipFill>
        <p:spPr bwMode="auto">
          <a:xfrm>
            <a:off x="0" y="381000"/>
            <a:ext cx="80772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Documents and Settings\Лена\Мои документы\Мои рисунки\MP Navigator EX\2011_12_14\IMG_0006.jpg"/>
          <p:cNvPicPr/>
          <p:nvPr/>
        </p:nvPicPr>
        <p:blipFill>
          <a:blip r:embed="rId3" cstate="print"/>
          <a:srcRect l="4570" t="3305" r="5894" b="88865"/>
          <a:stretch>
            <a:fillRect/>
          </a:stretch>
        </p:blipFill>
        <p:spPr bwMode="auto">
          <a:xfrm>
            <a:off x="2209800" y="5181600"/>
            <a:ext cx="6705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06.jpg"/>
          <p:cNvPicPr/>
          <p:nvPr/>
        </p:nvPicPr>
        <p:blipFill>
          <a:blip r:embed="rId2" cstate="print"/>
          <a:srcRect l="4570" t="11997" r="5894" b="54702"/>
          <a:stretch>
            <a:fillRect/>
          </a:stretch>
        </p:blipFill>
        <p:spPr bwMode="auto">
          <a:xfrm>
            <a:off x="0" y="0"/>
            <a:ext cx="91440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457200" y="4267200"/>
            <a:ext cx="8229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Я, звісно ж, писати не вмію,тому попрохала допомогти мені звернутися до Вас дівчинку, Мікулу Анастасію, яка навчається в 6 класі. Коли вона біля мене відпочивала  на уроці трудового навчання, я своїм листям прошепотіла їй про свою біду, а вона мене почула і зрозуміла.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Я дуже сподіваюсь на вашу допомогу і благаю, щоб це звалище закрили негайно.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 повагою до Вас Берізка.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Лена\Мои документы\Мои рисунки\MP Navigator EX\2011_12_14\IMG_0002.jpg"/>
          <p:cNvPicPr/>
          <p:nvPr/>
        </p:nvPicPr>
        <p:blipFill>
          <a:blip r:embed="rId2" cstate="print"/>
          <a:srcRect l="12521" t="7601" r="7227" b="4608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04.jpg"/>
          <p:cNvPicPr/>
          <p:nvPr/>
        </p:nvPicPr>
        <p:blipFill>
          <a:blip r:embed="rId2" cstate="print"/>
          <a:srcRect l="12857" t="6057" r="7052" b="436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Виховна робота\Фото\Природа\IMG_4599.JPG"/>
          <p:cNvPicPr>
            <a:picLocks noChangeAspect="1" noChangeArrowheads="1"/>
          </p:cNvPicPr>
          <p:nvPr/>
        </p:nvPicPr>
        <p:blipFill>
          <a:blip r:embed="rId2"/>
          <a:srcRect l="64455" t="23439" b="39627"/>
          <a:stretch>
            <a:fillRect/>
          </a:stretch>
        </p:blipFill>
        <p:spPr bwMode="auto">
          <a:xfrm>
            <a:off x="6019800" y="1524000"/>
            <a:ext cx="3124200" cy="533400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pic>
        <p:nvPicPr>
          <p:cNvPr id="2" name="Рисунок 1" descr="C:\Documents and Settings\Лена\Мои документы\Мои рисунки\MP Navigator EX\2011_12_14\IMG_0004.jpg"/>
          <p:cNvPicPr/>
          <p:nvPr/>
        </p:nvPicPr>
        <p:blipFill>
          <a:blip r:embed="rId3" cstate="print"/>
          <a:srcRect l="12857" t="56316" r="7052" b="7451"/>
          <a:stretch>
            <a:fillRect/>
          </a:stretch>
        </p:blipFill>
        <p:spPr bwMode="auto">
          <a:xfrm>
            <a:off x="0" y="914400"/>
            <a:ext cx="5943600" cy="594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07.jpg"/>
          <p:cNvPicPr/>
          <p:nvPr/>
        </p:nvPicPr>
        <p:blipFill>
          <a:blip r:embed="rId2" cstate="print"/>
          <a:srcRect l="13193" t="7007" r="4874" b="878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62000" y="381000"/>
            <a:ext cx="655320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uk-UA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CC0066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Завдання 3</a:t>
            </a:r>
            <a:endParaRPr lang="ru-RU" sz="4400" b="1" dirty="0" smtClean="0">
              <a:ln>
                <a:solidFill>
                  <a:sysClr val="windowText" lastClr="000000"/>
                </a:solidFill>
              </a:ln>
              <a:solidFill>
                <a:srgbClr val="CC0066"/>
              </a:solidFill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Діалоги з природою </a:t>
            </a:r>
            <a:r>
              <a:rPr lang="uk-UA" b="1" dirty="0" smtClean="0">
                <a:ln>
                  <a:solidFill>
                    <a:sysClr val="windowText" lastClr="000000"/>
                  </a:solidFill>
                </a:ln>
                <a:solidFill>
                  <a:srgbClr val="0000FF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uk-UA" b="1" dirty="0" smtClean="0">
              <a:ln>
                <a:solidFill>
                  <a:sysClr val="windowText" lastClr="000000"/>
                </a:solidFill>
              </a:ln>
              <a:solidFill>
                <a:srgbClr val="0000FF"/>
              </a:solidFill>
              <a:latin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1676400"/>
            <a:ext cx="6705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Учні класу створювали діалоги з природою та про природу. </a:t>
            </a:r>
          </a:p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Ми уявляли свою </a:t>
            </a:r>
          </a:p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розмову з деревом, </a:t>
            </a:r>
          </a:p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з  сонечком, </a:t>
            </a:r>
          </a:p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з царівною Осінню, </a:t>
            </a:r>
          </a:p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з вітром, </a:t>
            </a:r>
          </a:p>
          <a:p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з природою …</a:t>
            </a:r>
            <a:endParaRPr lang="uk-UA" sz="2800" dirty="0"/>
          </a:p>
        </p:txBody>
      </p:sp>
      <p:pic>
        <p:nvPicPr>
          <p:cNvPr id="1026" name="Picture 2" descr="G:\фотки\Фотография0735.jpg"/>
          <p:cNvPicPr>
            <a:picLocks noChangeAspect="1" noChangeArrowheads="1"/>
          </p:cNvPicPr>
          <p:nvPr/>
        </p:nvPicPr>
        <p:blipFill>
          <a:blip r:embed="rId2"/>
          <a:srcRect l="24375" t="6675" b="15000"/>
          <a:stretch>
            <a:fillRect/>
          </a:stretch>
        </p:blipFill>
        <p:spPr bwMode="auto">
          <a:xfrm>
            <a:off x="3650512" y="2590800"/>
            <a:ext cx="5493488" cy="4267200"/>
          </a:xfrm>
          <a:prstGeom prst="rect">
            <a:avLst/>
          </a:prstGeom>
          <a:noFill/>
          <a:ln w="28575">
            <a:solidFill>
              <a:srgbClr val="002060"/>
            </a:solidFill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11.jpg"/>
          <p:cNvPicPr/>
          <p:nvPr/>
        </p:nvPicPr>
        <p:blipFill>
          <a:blip r:embed="rId2" cstate="print"/>
          <a:srcRect l="13361" t="40252" r="22176" b="16469"/>
          <a:stretch>
            <a:fillRect/>
          </a:stretch>
        </p:blipFill>
        <p:spPr bwMode="auto">
          <a:xfrm>
            <a:off x="0" y="533400"/>
            <a:ext cx="60198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Documents and Settings\Лена\Мои документы\Мои рисунки\MP Navigator EX\2011_12_14\IMG_0011.jpg"/>
          <p:cNvPicPr/>
          <p:nvPr/>
        </p:nvPicPr>
        <p:blipFill>
          <a:blip r:embed="rId2" cstate="print"/>
          <a:srcRect l="46238" t="4038" r="11612" b="60631"/>
          <a:stretch>
            <a:fillRect/>
          </a:stretch>
        </p:blipFill>
        <p:spPr bwMode="auto">
          <a:xfrm>
            <a:off x="5791200" y="1371600"/>
            <a:ext cx="3352800" cy="54864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09.jpg"/>
          <p:cNvPicPr/>
          <p:nvPr/>
        </p:nvPicPr>
        <p:blipFill>
          <a:blip r:embed="rId2" cstate="print"/>
          <a:srcRect l="12689" t="14727" r="6218" b="58373"/>
          <a:stretch>
            <a:fillRect/>
          </a:stretch>
        </p:blipFill>
        <p:spPr bwMode="auto">
          <a:xfrm>
            <a:off x="0" y="762000"/>
            <a:ext cx="61722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Documents and Settings\Лена\Мои документы\Мои рисунки\MP Navigator EX\2011_12_14\IMG_0009.jpg"/>
          <p:cNvPicPr/>
          <p:nvPr/>
        </p:nvPicPr>
        <p:blipFill>
          <a:blip r:embed="rId2" cstate="print"/>
          <a:srcRect l="34769" t="44478" r="33682" b="4394"/>
          <a:stretch>
            <a:fillRect/>
          </a:stretch>
        </p:blipFill>
        <p:spPr bwMode="auto">
          <a:xfrm>
            <a:off x="6248400" y="914400"/>
            <a:ext cx="2895600" cy="59436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Documents and Settings\Лена\Мои документы\Мои рисунки\MP Navigator EX\2011_12_14\IMG_0008.jpg"/>
          <p:cNvPicPr/>
          <p:nvPr/>
        </p:nvPicPr>
        <p:blipFill>
          <a:blip r:embed="rId2" cstate="print"/>
          <a:srcRect l="15000" t="7957" r="10000" b="57283"/>
          <a:stretch>
            <a:fillRect/>
          </a:stretch>
        </p:blipFill>
        <p:spPr bwMode="auto">
          <a:xfrm>
            <a:off x="1371600" y="533400"/>
            <a:ext cx="6858000" cy="632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Documents and Settings\Лена\Мои документы\Мои рисунки\MP Navigator EX\2011_12_14\IMG_0008.jpg"/>
          <p:cNvPicPr/>
          <p:nvPr/>
        </p:nvPicPr>
        <p:blipFill>
          <a:blip r:embed="rId2" cstate="print"/>
          <a:srcRect t="41803" b="6057"/>
          <a:stretch>
            <a:fillRect/>
          </a:stretch>
        </p:blipFill>
        <p:spPr bwMode="auto">
          <a:xfrm>
            <a:off x="0" y="609600"/>
            <a:ext cx="9144000" cy="624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Documents and Settings\Лена\Мои документы\Мои рисунки\MP Navigator EX\2011_12_14\IMG_0010.jpg"/>
          <p:cNvPicPr/>
          <p:nvPr/>
        </p:nvPicPr>
        <p:blipFill>
          <a:blip r:embed="rId2" cstate="print"/>
          <a:srcRect l="13025" t="6770" r="50750" b="54341"/>
          <a:stretch>
            <a:fillRect/>
          </a:stretch>
        </p:blipFill>
        <p:spPr bwMode="auto">
          <a:xfrm>
            <a:off x="0" y="685800"/>
            <a:ext cx="4114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C:\Documents and Settings\Лена\Мои документы\Мои рисунки\MP Navigator EX\2011_12_14\IMG_0010.jpg"/>
          <p:cNvPicPr/>
          <p:nvPr/>
        </p:nvPicPr>
        <p:blipFill>
          <a:blip r:embed="rId2" cstate="print"/>
          <a:srcRect l="13025" t="48251" r="50750" b="16389"/>
          <a:stretch>
            <a:fillRect/>
          </a:stretch>
        </p:blipFill>
        <p:spPr bwMode="auto">
          <a:xfrm>
            <a:off x="3276600" y="2133600"/>
            <a:ext cx="39624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Documents and Settings\Лена\Мои документы\Мои рисунки\MP Navigator EX\2011_12_14\IMG_0010.jpg"/>
          <p:cNvPicPr/>
          <p:nvPr/>
        </p:nvPicPr>
        <p:blipFill>
          <a:blip r:embed="rId2" cstate="print"/>
          <a:srcRect l="56008" t="8195" r="7059" b="74762"/>
          <a:stretch>
            <a:fillRect/>
          </a:stretch>
        </p:blipFill>
        <p:spPr bwMode="auto">
          <a:xfrm>
            <a:off x="5867401" y="0"/>
            <a:ext cx="3276600" cy="22098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685800"/>
            <a:ext cx="9144000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Наша Земля славиться своєю багатою і чудовою природою. І чи буде вона збережена залежить від усіх нас.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   Хоч ми ще маленькі, але знаємо і пам’ятаємо. Що природу треба оберігати.</a:t>
            </a:r>
          </a:p>
        </p:txBody>
      </p:sp>
      <p:pic>
        <p:nvPicPr>
          <p:cNvPr id="1026" name="Picture 2" descr="F:\Виховна робота\Фото\Природа\Фотография0147.jpg"/>
          <p:cNvPicPr>
            <a:picLocks noChangeAspect="1" noChangeArrowheads="1"/>
          </p:cNvPicPr>
          <p:nvPr/>
        </p:nvPicPr>
        <p:blipFill>
          <a:blip r:embed="rId2"/>
          <a:srcRect t="22500" b="20000"/>
          <a:stretch>
            <a:fillRect/>
          </a:stretch>
        </p:blipFill>
        <p:spPr bwMode="auto">
          <a:xfrm>
            <a:off x="1905000" y="1752600"/>
            <a:ext cx="5367130" cy="4114800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1"/>
          <p:cNvSpPr>
            <a:spLocks noChangeArrowheads="1"/>
          </p:cNvSpPr>
          <p:nvPr/>
        </p:nvSpPr>
        <p:spPr bwMode="auto">
          <a:xfrm>
            <a:off x="0" y="914400"/>
            <a:ext cx="46482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Треба садити дерева, поливати квіти, підгодовувати птахів, допомагати звірятам взимку.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   Не можна ламати гілки на деревах і кущах, руйнувати мурашники, гнізда птахів, ловити метеликів.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609600"/>
            <a:ext cx="4362450" cy="5816600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457200"/>
            <a:ext cx="9144000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 smtClean="0">
                <a:ln>
                  <a:solidFill>
                    <a:srgbClr val="006600"/>
                  </a:solidFill>
                </a:ln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   </a:t>
            </a:r>
            <a:r>
              <a:rPr lang="uk-UA" sz="4400" b="1" dirty="0" smtClean="0">
                <a:ln>
                  <a:solidFill>
                    <a:srgbClr val="006600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latin typeface="Arial" pitchFamily="34" charset="0"/>
                <a:ea typeface="Times New Roman" pitchFamily="18" charset="0"/>
              </a:rPr>
              <a:t>Охороняти, берегти, примножувати природу закликає нас усе живе на Землі.</a:t>
            </a:r>
            <a:endParaRPr lang="uk-UA" sz="28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200" b="1" dirty="0" smtClean="0">
              <a:solidFill>
                <a:srgbClr val="006600"/>
              </a:solidFill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«Квіточку кожну,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кожну травинку,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Плекай, бережи,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Іншим людям,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усім своїм друзям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32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</a:rPr>
              <a:t>Теж накажи».</a:t>
            </a:r>
          </a:p>
        </p:txBody>
      </p:sp>
      <p:pic>
        <p:nvPicPr>
          <p:cNvPr id="43010" name="Picture 2" descr="JG_016"/>
          <p:cNvPicPr>
            <a:picLocks noChangeAspect="1" noChangeArrowheads="1"/>
          </p:cNvPicPr>
          <p:nvPr/>
        </p:nvPicPr>
        <p:blipFill>
          <a:blip r:embed="rId2">
            <a:lum bright="12000" contrast="22000"/>
          </a:blip>
          <a:srcRect l="230" t="-461" b="3230"/>
          <a:stretch>
            <a:fillRect/>
          </a:stretch>
        </p:blipFill>
        <p:spPr bwMode="auto">
          <a:xfrm>
            <a:off x="3841261" y="2667000"/>
            <a:ext cx="5302739" cy="419100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636</TotalTime>
  <Words>512</Words>
  <PresentationFormat>Экран (4:3)</PresentationFormat>
  <Paragraphs>83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Я –  маленька  частина природи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 –  маленька  частина природи</dc:title>
  <cp:lastModifiedBy>Asus</cp:lastModifiedBy>
  <cp:revision>67</cp:revision>
  <dcterms:modified xsi:type="dcterms:W3CDTF">2019-01-27T18:20:14Z</dcterms:modified>
</cp:coreProperties>
</file>