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2"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D1AC227-AA1C-4F47-A5D0-F24409C9ED54}" type="datetimeFigureOut">
              <a:rPr lang="ru-RU" smtClean="0"/>
              <a:t>04.02.2019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B33F95-32D4-4F6D-B669-B1968DE7954D}" type="slidenum">
              <a:rPr lang="ru-RU" smtClean="0"/>
              <a:t>‹#›</a:t>
            </a:fld>
            <a:endParaRPr lang="ru-RU"/>
          </a:p>
        </p:txBody>
      </p:sp>
    </p:spTree>
    <p:extLst>
      <p:ext uri="{BB962C8B-B14F-4D97-AF65-F5344CB8AC3E}">
        <p14:creationId xmlns:p14="http://schemas.microsoft.com/office/powerpoint/2010/main" val="21322219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D1AC227-AA1C-4F47-A5D0-F24409C9ED54}" type="datetimeFigureOut">
              <a:rPr lang="ru-RU" smtClean="0"/>
              <a:t>04.02.2019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B33F95-32D4-4F6D-B669-B1968DE7954D}" type="slidenum">
              <a:rPr lang="ru-RU" smtClean="0"/>
              <a:t>‹#›</a:t>
            </a:fld>
            <a:endParaRPr lang="ru-RU"/>
          </a:p>
        </p:txBody>
      </p:sp>
    </p:spTree>
    <p:extLst>
      <p:ext uri="{BB962C8B-B14F-4D97-AF65-F5344CB8AC3E}">
        <p14:creationId xmlns:p14="http://schemas.microsoft.com/office/powerpoint/2010/main" val="1130994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D1AC227-AA1C-4F47-A5D0-F24409C9ED54}" type="datetimeFigureOut">
              <a:rPr lang="ru-RU" smtClean="0"/>
              <a:t>04.02.2019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B33F95-32D4-4F6D-B669-B1968DE7954D}" type="slidenum">
              <a:rPr lang="ru-RU" smtClean="0"/>
              <a:t>‹#›</a:t>
            </a:fld>
            <a:endParaRPr lang="ru-RU"/>
          </a:p>
        </p:txBody>
      </p:sp>
    </p:spTree>
    <p:extLst>
      <p:ext uri="{BB962C8B-B14F-4D97-AF65-F5344CB8AC3E}">
        <p14:creationId xmlns:p14="http://schemas.microsoft.com/office/powerpoint/2010/main" val="979594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D1AC227-AA1C-4F47-A5D0-F24409C9ED54}" type="datetimeFigureOut">
              <a:rPr lang="ru-RU" smtClean="0"/>
              <a:t>04.02.2019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B33F95-32D4-4F6D-B669-B1968DE7954D}" type="slidenum">
              <a:rPr lang="ru-RU" smtClean="0"/>
              <a:t>‹#›</a:t>
            </a:fld>
            <a:endParaRPr lang="ru-RU"/>
          </a:p>
        </p:txBody>
      </p:sp>
    </p:spTree>
    <p:extLst>
      <p:ext uri="{BB962C8B-B14F-4D97-AF65-F5344CB8AC3E}">
        <p14:creationId xmlns:p14="http://schemas.microsoft.com/office/powerpoint/2010/main" val="2027846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D1AC227-AA1C-4F47-A5D0-F24409C9ED54}" type="datetimeFigureOut">
              <a:rPr lang="ru-RU" smtClean="0"/>
              <a:t>04.02.2019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B33F95-32D4-4F6D-B669-B1968DE7954D}" type="slidenum">
              <a:rPr lang="ru-RU" smtClean="0"/>
              <a:t>‹#›</a:t>
            </a:fld>
            <a:endParaRPr lang="ru-RU"/>
          </a:p>
        </p:txBody>
      </p:sp>
    </p:spTree>
    <p:extLst>
      <p:ext uri="{BB962C8B-B14F-4D97-AF65-F5344CB8AC3E}">
        <p14:creationId xmlns:p14="http://schemas.microsoft.com/office/powerpoint/2010/main" val="1366862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D1AC227-AA1C-4F47-A5D0-F24409C9ED54}" type="datetimeFigureOut">
              <a:rPr lang="ru-RU" smtClean="0"/>
              <a:t>04.02.2019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B33F95-32D4-4F6D-B669-B1968DE7954D}" type="slidenum">
              <a:rPr lang="ru-RU" smtClean="0"/>
              <a:t>‹#›</a:t>
            </a:fld>
            <a:endParaRPr lang="ru-RU"/>
          </a:p>
        </p:txBody>
      </p:sp>
    </p:spTree>
    <p:extLst>
      <p:ext uri="{BB962C8B-B14F-4D97-AF65-F5344CB8AC3E}">
        <p14:creationId xmlns:p14="http://schemas.microsoft.com/office/powerpoint/2010/main" val="2498524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D1AC227-AA1C-4F47-A5D0-F24409C9ED54}" type="datetimeFigureOut">
              <a:rPr lang="ru-RU" smtClean="0"/>
              <a:t>04.02.2019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8B33F95-32D4-4F6D-B669-B1968DE7954D}" type="slidenum">
              <a:rPr lang="ru-RU" smtClean="0"/>
              <a:t>‹#›</a:t>
            </a:fld>
            <a:endParaRPr lang="ru-RU"/>
          </a:p>
        </p:txBody>
      </p:sp>
    </p:spTree>
    <p:extLst>
      <p:ext uri="{BB962C8B-B14F-4D97-AF65-F5344CB8AC3E}">
        <p14:creationId xmlns:p14="http://schemas.microsoft.com/office/powerpoint/2010/main" val="659788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D1AC227-AA1C-4F47-A5D0-F24409C9ED54}" type="datetimeFigureOut">
              <a:rPr lang="ru-RU" smtClean="0"/>
              <a:t>04.02.2019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8B33F95-32D4-4F6D-B669-B1968DE7954D}" type="slidenum">
              <a:rPr lang="ru-RU" smtClean="0"/>
              <a:t>‹#›</a:t>
            </a:fld>
            <a:endParaRPr lang="ru-RU"/>
          </a:p>
        </p:txBody>
      </p:sp>
    </p:spTree>
    <p:extLst>
      <p:ext uri="{BB962C8B-B14F-4D97-AF65-F5344CB8AC3E}">
        <p14:creationId xmlns:p14="http://schemas.microsoft.com/office/powerpoint/2010/main" val="2851174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D1AC227-AA1C-4F47-A5D0-F24409C9ED54}" type="datetimeFigureOut">
              <a:rPr lang="ru-RU" smtClean="0"/>
              <a:t>04.02.2019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8B33F95-32D4-4F6D-B669-B1968DE7954D}" type="slidenum">
              <a:rPr lang="ru-RU" smtClean="0"/>
              <a:t>‹#›</a:t>
            </a:fld>
            <a:endParaRPr lang="ru-RU"/>
          </a:p>
        </p:txBody>
      </p:sp>
    </p:spTree>
    <p:extLst>
      <p:ext uri="{BB962C8B-B14F-4D97-AF65-F5344CB8AC3E}">
        <p14:creationId xmlns:p14="http://schemas.microsoft.com/office/powerpoint/2010/main" val="2637679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D1AC227-AA1C-4F47-A5D0-F24409C9ED54}" type="datetimeFigureOut">
              <a:rPr lang="ru-RU" smtClean="0"/>
              <a:t>04.02.2019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B33F95-32D4-4F6D-B669-B1968DE7954D}" type="slidenum">
              <a:rPr lang="ru-RU" smtClean="0"/>
              <a:t>‹#›</a:t>
            </a:fld>
            <a:endParaRPr lang="ru-RU"/>
          </a:p>
        </p:txBody>
      </p:sp>
    </p:spTree>
    <p:extLst>
      <p:ext uri="{BB962C8B-B14F-4D97-AF65-F5344CB8AC3E}">
        <p14:creationId xmlns:p14="http://schemas.microsoft.com/office/powerpoint/2010/main" val="651447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D1AC227-AA1C-4F47-A5D0-F24409C9ED54}" type="datetimeFigureOut">
              <a:rPr lang="ru-RU" smtClean="0"/>
              <a:t>04.02.2019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B33F95-32D4-4F6D-B669-B1968DE7954D}" type="slidenum">
              <a:rPr lang="ru-RU" smtClean="0"/>
              <a:t>‹#›</a:t>
            </a:fld>
            <a:endParaRPr lang="ru-RU"/>
          </a:p>
        </p:txBody>
      </p:sp>
    </p:spTree>
    <p:extLst>
      <p:ext uri="{BB962C8B-B14F-4D97-AF65-F5344CB8AC3E}">
        <p14:creationId xmlns:p14="http://schemas.microsoft.com/office/powerpoint/2010/main" val="3667219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1AC227-AA1C-4F47-A5D0-F24409C9ED54}" type="datetimeFigureOut">
              <a:rPr lang="ru-RU" smtClean="0"/>
              <a:t>04.02.2019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B33F95-32D4-4F6D-B669-B1968DE7954D}" type="slidenum">
              <a:rPr lang="ru-RU" smtClean="0"/>
              <a:t>‹#›</a:t>
            </a:fld>
            <a:endParaRPr lang="ru-RU"/>
          </a:p>
        </p:txBody>
      </p:sp>
    </p:spTree>
    <p:extLst>
      <p:ext uri="{BB962C8B-B14F-4D97-AF65-F5344CB8AC3E}">
        <p14:creationId xmlns:p14="http://schemas.microsoft.com/office/powerpoint/2010/main" val="6979516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vseprivoroty.ru/wp-content/uploads/2015/08/22-68.png" TargetMode="External"/><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s://pifagor.poncy.ru/" TargetMode="Externa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hyperlink" Target="https://tragos.ru/pythagoras-square"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pic>
        <p:nvPicPr>
          <p:cNvPr id="5" name="Рисунок 4" descr="пифагор">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107504" y="1502335"/>
            <a:ext cx="9036496" cy="3372966"/>
          </a:xfrm>
          <a:prstGeom prst="rect">
            <a:avLst/>
          </a:prstGeom>
          <a:noFill/>
          <a:ln>
            <a:noFill/>
          </a:ln>
        </p:spPr>
      </p:pic>
    </p:spTree>
    <p:extLst>
      <p:ext uri="{BB962C8B-B14F-4D97-AF65-F5344CB8AC3E}">
        <p14:creationId xmlns:p14="http://schemas.microsoft.com/office/powerpoint/2010/main" val="10780295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ru-RU" sz="2800" b="1" i="1" dirty="0">
                <a:solidFill>
                  <a:srgbClr val="FFFF00"/>
                </a:solidFill>
                <a:latin typeface="Arial" panose="020B0604020202020204" pitchFamily="34" charset="0"/>
                <a:cs typeface="Arial" panose="020B0604020202020204" pitchFamily="34" charset="0"/>
              </a:rPr>
              <a:t>Квадрат 6  «Труд»</a:t>
            </a:r>
          </a:p>
        </p:txBody>
      </p:sp>
      <p:sp>
        <p:nvSpPr>
          <p:cNvPr id="3" name="Подзаголовок 2"/>
          <p:cNvSpPr>
            <a:spLocks noGrp="1"/>
          </p:cNvSpPr>
          <p:nvPr>
            <p:ph type="subTitle" idx="1"/>
          </p:nvPr>
        </p:nvSpPr>
        <p:spPr>
          <a:xfrm>
            <a:off x="323528" y="1268760"/>
            <a:ext cx="8712968" cy="3240360"/>
          </a:xfrm>
          <a:effectLst>
            <a:outerShdw blurRad="50800" dist="38100" dir="2700000" algn="tl" rotWithShape="0">
              <a:prstClr val="black">
                <a:alpha val="71000"/>
              </a:prstClr>
            </a:outerShdw>
          </a:effectLst>
        </p:spPr>
        <p:txBody>
          <a:bodyPr>
            <a:noAutofit/>
          </a:bodyPr>
          <a:lstStyle/>
          <a:p>
            <a:pPr algn="l"/>
            <a:r>
              <a:rPr lang="uk-UA" sz="2400" dirty="0">
                <a:solidFill>
                  <a:schemeClr val="bg1"/>
                </a:solidFill>
              </a:rPr>
              <a:t>Немає шісток - людина-ремісник, освіти не потребує, не любить займатися фізичною працею.</a:t>
            </a:r>
            <a:endParaRPr lang="ru-RU" sz="2400" dirty="0">
              <a:solidFill>
                <a:schemeClr val="bg1"/>
              </a:solidFill>
            </a:endParaRPr>
          </a:p>
          <a:p>
            <a:pPr algn="l"/>
            <a:r>
              <a:rPr lang="uk-UA" sz="2400" dirty="0">
                <a:solidFill>
                  <a:schemeClr val="bg1"/>
                </a:solidFill>
              </a:rPr>
              <a:t>6 - їй просто необхідно працювати фізично. Всі спроби перевести її в інше русло закінчуються крахом. Хлібороби, будівельники.</a:t>
            </a:r>
            <a:endParaRPr lang="ru-RU" sz="2400" dirty="0">
              <a:solidFill>
                <a:schemeClr val="bg1"/>
              </a:solidFill>
            </a:endParaRPr>
          </a:p>
          <a:p>
            <a:pPr algn="l"/>
            <a:r>
              <a:rPr lang="uk-UA" sz="2400" dirty="0">
                <a:solidFill>
                  <a:schemeClr val="bg1"/>
                </a:solidFill>
              </a:rPr>
              <a:t>66 - хотіла би займатися фізичною працею, але це не виходить в неї в силу обставин.</a:t>
            </a:r>
            <a:endParaRPr lang="ru-RU" sz="2400" dirty="0">
              <a:solidFill>
                <a:schemeClr val="bg1"/>
              </a:solidFill>
            </a:endParaRPr>
          </a:p>
          <a:p>
            <a:pPr algn="l"/>
            <a:r>
              <a:rPr lang="uk-UA" sz="2400" dirty="0">
                <a:solidFill>
                  <a:schemeClr val="bg1"/>
                </a:solidFill>
              </a:rPr>
              <a:t>666 - дуже неоднозначний символ. Не любить працювати, у нього тяга до руйнування того, що створюють інші.</a:t>
            </a:r>
            <a:endParaRPr lang="ru-RU" sz="2400" dirty="0">
              <a:solidFill>
                <a:schemeClr val="bg1"/>
              </a:solidFill>
            </a:endParaRPr>
          </a:p>
          <a:p>
            <a:pPr algn="l"/>
            <a:r>
              <a:rPr lang="uk-UA" sz="2400" dirty="0">
                <a:solidFill>
                  <a:schemeClr val="bg1"/>
                </a:solidFill>
              </a:rPr>
              <a:t>6666 - не схильний до фізичної праці, вважає за краще інтелектуальний труд.</a:t>
            </a:r>
            <a:endParaRPr lang="ru-RU" sz="2400" dirty="0">
              <a:solidFill>
                <a:schemeClr val="bg1"/>
              </a:solidFill>
            </a:endParaRPr>
          </a:p>
          <a:p>
            <a:pPr algn="l">
              <a:spcAft>
                <a:spcPts val="1200"/>
              </a:spcAft>
            </a:pPr>
            <a:r>
              <a:rPr lang="ru-RU" sz="2400" b="1" dirty="0" smtClean="0">
                <a:solidFill>
                  <a:schemeClr val="bg1"/>
                </a:solidFill>
                <a:effectLst/>
                <a:latin typeface="Arial" panose="020B0604020202020204" pitchFamily="34" charset="0"/>
                <a:cs typeface="Arial" panose="020B0604020202020204" pitchFamily="34" charset="0"/>
              </a:rPr>
              <a:t/>
            </a:r>
            <a:br>
              <a:rPr lang="ru-RU" sz="2400" b="1" dirty="0" smtClean="0">
                <a:solidFill>
                  <a:schemeClr val="bg1"/>
                </a:solidFill>
                <a:effectLst/>
                <a:latin typeface="Arial" panose="020B0604020202020204" pitchFamily="34" charset="0"/>
                <a:cs typeface="Arial" panose="020B0604020202020204" pitchFamily="34" charset="0"/>
              </a:rPr>
            </a:br>
            <a:endParaRPr lang="ru-RU" sz="2400" b="1" dirty="0" smtClean="0">
              <a:solidFill>
                <a:schemeClr val="bg1"/>
              </a:solidFill>
              <a:effectLst/>
              <a:latin typeface="Arial" panose="020B0604020202020204" pitchFamily="34" charset="0"/>
              <a:cs typeface="Arial" panose="020B0604020202020204" pitchFamily="34" charset="0"/>
            </a:endParaRPr>
          </a:p>
          <a:p>
            <a:pPr algn="l">
              <a:spcAft>
                <a:spcPts val="1200"/>
              </a:spcAft>
            </a:pPr>
            <a:endParaRPr lang="ru-RU" sz="2000" b="1" u="sng"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64773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ru-RU" sz="2800" b="1" i="1" dirty="0">
                <a:solidFill>
                  <a:srgbClr val="FFFF00"/>
                </a:solidFill>
                <a:latin typeface="Arial" panose="020B0604020202020204" pitchFamily="34" charset="0"/>
                <a:cs typeface="Arial" panose="020B0604020202020204" pitchFamily="34" charset="0"/>
              </a:rPr>
              <a:t>Квадрат 7 </a:t>
            </a:r>
            <a:r>
              <a:rPr lang="ru-RU" sz="2800" b="1" i="1" dirty="0" smtClean="0">
                <a:solidFill>
                  <a:srgbClr val="FFFF00"/>
                </a:solidFill>
                <a:latin typeface="Arial" panose="020B0604020202020204" pitchFamily="34" charset="0"/>
                <a:cs typeface="Arial" panose="020B0604020202020204" pitchFamily="34" charset="0"/>
              </a:rPr>
              <a:t>«</a:t>
            </a:r>
            <a:r>
              <a:rPr lang="ru-RU" sz="2800" b="1" i="1" dirty="0" err="1" smtClean="0">
                <a:solidFill>
                  <a:srgbClr val="FFFF00"/>
                </a:solidFill>
                <a:latin typeface="Arial" panose="020B0604020202020204" pitchFamily="34" charset="0"/>
                <a:cs typeface="Arial" panose="020B0604020202020204" pitchFamily="34" charset="0"/>
              </a:rPr>
              <a:t>Вдача</a:t>
            </a:r>
            <a:r>
              <a:rPr lang="ru-RU" sz="2800" b="1" i="1" dirty="0">
                <a:solidFill>
                  <a:srgbClr val="FFFF00"/>
                </a:solidFill>
                <a:latin typeface="Arial" panose="020B0604020202020204" pitchFamily="34" charset="0"/>
                <a:cs typeface="Arial" panose="020B0604020202020204" pitchFamily="34" charset="0"/>
              </a:rPr>
              <a:t>»</a:t>
            </a:r>
          </a:p>
        </p:txBody>
      </p:sp>
      <p:sp>
        <p:nvSpPr>
          <p:cNvPr id="3" name="Подзаголовок 2"/>
          <p:cNvSpPr>
            <a:spLocks noGrp="1"/>
          </p:cNvSpPr>
          <p:nvPr>
            <p:ph type="subTitle" idx="1"/>
          </p:nvPr>
        </p:nvSpPr>
        <p:spPr>
          <a:xfrm>
            <a:off x="323528" y="1268760"/>
            <a:ext cx="8712968" cy="3240360"/>
          </a:xfrm>
          <a:effectLst>
            <a:outerShdw blurRad="50800" dist="38100" dir="2700000" algn="tl" rotWithShape="0">
              <a:prstClr val="black">
                <a:alpha val="69000"/>
              </a:prstClr>
            </a:outerShdw>
          </a:effectLst>
        </p:spPr>
        <p:txBody>
          <a:bodyPr>
            <a:noAutofit/>
          </a:bodyPr>
          <a:lstStyle/>
          <a:p>
            <a:pPr algn="l"/>
            <a:r>
              <a:rPr lang="uk-UA" sz="2400" dirty="0">
                <a:solidFill>
                  <a:schemeClr val="bg1"/>
                </a:solidFill>
              </a:rPr>
              <a:t>Немає сімок - життя людині дається важко, він багато працює, щоб забезпечити гідний рівень життя. Є ймовірність, що піде в релігію.</a:t>
            </a:r>
            <a:endParaRPr lang="ru-RU" sz="2400" dirty="0">
              <a:solidFill>
                <a:schemeClr val="bg1"/>
              </a:solidFill>
            </a:endParaRPr>
          </a:p>
          <a:p>
            <a:pPr algn="l"/>
            <a:r>
              <a:rPr lang="uk-UA" sz="2400" dirty="0">
                <a:solidFill>
                  <a:schemeClr val="bg1"/>
                </a:solidFill>
              </a:rPr>
              <a:t>7 - у людини немає явних талантів, але вона може їх в собі розвинути. Не опускайте руки, шукайте себе.</a:t>
            </a:r>
            <a:endParaRPr lang="ru-RU" sz="2400" dirty="0">
              <a:solidFill>
                <a:schemeClr val="bg1"/>
              </a:solidFill>
            </a:endParaRPr>
          </a:p>
          <a:p>
            <a:pPr algn="l"/>
            <a:r>
              <a:rPr lang="uk-UA" sz="2400" dirty="0">
                <a:solidFill>
                  <a:schemeClr val="bg1"/>
                </a:solidFill>
              </a:rPr>
              <a:t>77 - людина талановита, але лише в чомусь одному, дуже вузькому.</a:t>
            </a:r>
            <a:endParaRPr lang="ru-RU" sz="2400" dirty="0">
              <a:solidFill>
                <a:schemeClr val="bg1"/>
              </a:solidFill>
            </a:endParaRPr>
          </a:p>
          <a:p>
            <a:pPr algn="l"/>
            <a:r>
              <a:rPr lang="uk-UA" sz="2400" dirty="0">
                <a:solidFill>
                  <a:schemeClr val="bg1"/>
                </a:solidFill>
              </a:rPr>
              <a:t>777 - дуже талановита людина. Вона вміє поєднувати в собі найрізноманітніші вміння - музика, живопис, вірші, кулінарія ... Якщо ж вона має 111, то її егоїзм може її погубити.</a:t>
            </a:r>
            <a:endParaRPr lang="ru-RU" sz="2400" dirty="0">
              <a:solidFill>
                <a:schemeClr val="bg1"/>
              </a:solidFill>
            </a:endParaRPr>
          </a:p>
          <a:p>
            <a:pPr algn="l"/>
            <a:r>
              <a:rPr lang="uk-UA" sz="2400" dirty="0">
                <a:solidFill>
                  <a:schemeClr val="bg1"/>
                </a:solidFill>
              </a:rPr>
              <a:t>7777 - тривожний знак. Дуже часто такі люди вмирають в дитинстві. Кажуть, 7777 з'являється лише в ангелів, які зійшли на землю. Їх життя коротке, вони не захищені, але дуже обдаровані.</a:t>
            </a:r>
            <a:endParaRPr lang="ru-RU" sz="2400" dirty="0">
              <a:solidFill>
                <a:schemeClr val="bg1"/>
              </a:solidFill>
            </a:endParaRPr>
          </a:p>
          <a:p>
            <a:pPr algn="l"/>
            <a:r>
              <a:rPr lang="uk-UA" sz="2400" b="1" dirty="0">
                <a:solidFill>
                  <a:schemeClr val="bg1"/>
                </a:solidFill>
              </a:rPr>
              <a:t> </a:t>
            </a:r>
            <a:endParaRPr lang="ru-RU" sz="2400" dirty="0">
              <a:solidFill>
                <a:schemeClr val="bg1"/>
              </a:solidFill>
            </a:endParaRPr>
          </a:p>
          <a:p>
            <a:pPr algn="l">
              <a:spcAft>
                <a:spcPts val="1200"/>
              </a:spcAft>
            </a:pPr>
            <a:r>
              <a:rPr lang="ru-RU" sz="2400" b="1" dirty="0" smtClean="0">
                <a:solidFill>
                  <a:schemeClr val="bg1"/>
                </a:solidFill>
                <a:effectLst/>
                <a:latin typeface="Arial" panose="020B0604020202020204" pitchFamily="34" charset="0"/>
                <a:cs typeface="Arial" panose="020B0604020202020204" pitchFamily="34" charset="0"/>
              </a:rPr>
              <a:t/>
            </a:r>
            <a:br>
              <a:rPr lang="ru-RU" sz="2400" b="1" dirty="0" smtClean="0">
                <a:solidFill>
                  <a:schemeClr val="bg1"/>
                </a:solidFill>
                <a:effectLst/>
                <a:latin typeface="Arial" panose="020B0604020202020204" pitchFamily="34" charset="0"/>
                <a:cs typeface="Arial" panose="020B0604020202020204" pitchFamily="34" charset="0"/>
              </a:rPr>
            </a:br>
            <a:endParaRPr lang="ru-RU" sz="2400" b="1" dirty="0" smtClean="0">
              <a:solidFill>
                <a:schemeClr val="bg1"/>
              </a:solidFill>
              <a:effectLst/>
              <a:latin typeface="Arial" panose="020B0604020202020204" pitchFamily="34" charset="0"/>
              <a:cs typeface="Arial" panose="020B0604020202020204" pitchFamily="34" charset="0"/>
            </a:endParaRPr>
          </a:p>
          <a:p>
            <a:pPr algn="l">
              <a:spcAft>
                <a:spcPts val="1200"/>
              </a:spcAft>
            </a:pPr>
            <a:endParaRPr lang="ru-RU" sz="2000" b="1" u="sng"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62010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ru-RU" sz="2800" b="1" i="1" dirty="0">
                <a:solidFill>
                  <a:srgbClr val="FFFF00"/>
                </a:solidFill>
                <a:latin typeface="Arial" panose="020B0604020202020204" pitchFamily="34" charset="0"/>
                <a:cs typeface="Arial" panose="020B0604020202020204" pitchFamily="34" charset="0"/>
              </a:rPr>
              <a:t>Квадрат 8 «Доброта»</a:t>
            </a:r>
          </a:p>
        </p:txBody>
      </p:sp>
      <p:sp>
        <p:nvSpPr>
          <p:cNvPr id="3" name="Подзаголовок 2"/>
          <p:cNvSpPr>
            <a:spLocks noGrp="1"/>
          </p:cNvSpPr>
          <p:nvPr>
            <p:ph type="subTitle" idx="1"/>
          </p:nvPr>
        </p:nvSpPr>
        <p:spPr>
          <a:xfrm>
            <a:off x="323528" y="1268760"/>
            <a:ext cx="8712968" cy="3240360"/>
          </a:xfrm>
          <a:effectLst>
            <a:outerShdw blurRad="50800" dist="38100" dir="2700000" algn="tl" rotWithShape="0">
              <a:prstClr val="black">
                <a:alpha val="72000"/>
              </a:prstClr>
            </a:outerShdw>
          </a:effectLst>
        </p:spPr>
        <p:txBody>
          <a:bodyPr>
            <a:noAutofit/>
          </a:bodyPr>
          <a:lstStyle/>
          <a:p>
            <a:pPr algn="l"/>
            <a:r>
              <a:rPr lang="uk-UA" sz="2400" dirty="0">
                <a:solidFill>
                  <a:schemeClr val="bg1"/>
                </a:solidFill>
              </a:rPr>
              <a:t>Немає вісімок - людина-споживач, вважає за краще брати і ніколи не віддає.</a:t>
            </a:r>
            <a:endParaRPr lang="ru-RU" sz="2400" dirty="0">
              <a:solidFill>
                <a:schemeClr val="bg1"/>
              </a:solidFill>
            </a:endParaRPr>
          </a:p>
          <a:p>
            <a:pPr algn="l"/>
            <a:r>
              <a:rPr lang="uk-UA" sz="2400" dirty="0">
                <a:solidFill>
                  <a:schemeClr val="bg1"/>
                </a:solidFill>
              </a:rPr>
              <a:t>8 - дуже довірливі і легковірні люди.</a:t>
            </a:r>
            <a:endParaRPr lang="ru-RU" sz="2400" dirty="0">
              <a:solidFill>
                <a:schemeClr val="bg1"/>
              </a:solidFill>
            </a:endParaRPr>
          </a:p>
          <a:p>
            <a:pPr algn="l"/>
            <a:r>
              <a:rPr lang="uk-UA" sz="2400" dirty="0">
                <a:solidFill>
                  <a:schemeClr val="bg1"/>
                </a:solidFill>
              </a:rPr>
              <a:t>88 - на таку людину можна покластися в усьому, а вона не може відмовити.</a:t>
            </a:r>
            <a:endParaRPr lang="ru-RU" sz="2400" dirty="0">
              <a:solidFill>
                <a:schemeClr val="bg1"/>
              </a:solidFill>
            </a:endParaRPr>
          </a:p>
          <a:p>
            <a:pPr algn="l"/>
            <a:r>
              <a:rPr lang="uk-UA" sz="2400" dirty="0">
                <a:solidFill>
                  <a:schemeClr val="bg1"/>
                </a:solidFill>
              </a:rPr>
              <a:t>888 - людина вирішила служити народу, людям. Готова віддати все до останньої сорочки на благо суспільства.</a:t>
            </a:r>
            <a:endParaRPr lang="ru-RU" sz="2400" dirty="0">
              <a:solidFill>
                <a:schemeClr val="bg1"/>
              </a:solidFill>
            </a:endParaRPr>
          </a:p>
          <a:p>
            <a:pPr algn="l"/>
            <a:r>
              <a:rPr lang="uk-UA" sz="2400" dirty="0">
                <a:solidFill>
                  <a:schemeClr val="bg1"/>
                </a:solidFill>
              </a:rPr>
              <a:t>8888 - дуже сильні, здатні люди. Вони можуть подарувати світу неймовірні відкриття. Це число характерно для тих, хто народився в 1988 році.</a:t>
            </a:r>
            <a:endParaRPr lang="ru-RU" sz="2400" dirty="0">
              <a:solidFill>
                <a:schemeClr val="bg1"/>
              </a:solidFill>
            </a:endParaRPr>
          </a:p>
          <a:p>
            <a:pPr algn="l">
              <a:spcAft>
                <a:spcPts val="1200"/>
              </a:spcAft>
            </a:pPr>
            <a:r>
              <a:rPr lang="ru-RU" sz="2400" b="1" dirty="0" smtClean="0">
                <a:solidFill>
                  <a:schemeClr val="bg1"/>
                </a:solidFill>
                <a:effectLst/>
                <a:latin typeface="Arial" panose="020B0604020202020204" pitchFamily="34" charset="0"/>
                <a:cs typeface="Arial" panose="020B0604020202020204" pitchFamily="34" charset="0"/>
              </a:rPr>
              <a:t/>
            </a:r>
            <a:br>
              <a:rPr lang="ru-RU" sz="2400" b="1" dirty="0" smtClean="0">
                <a:solidFill>
                  <a:schemeClr val="bg1"/>
                </a:solidFill>
                <a:effectLst/>
                <a:latin typeface="Arial" panose="020B0604020202020204" pitchFamily="34" charset="0"/>
                <a:cs typeface="Arial" panose="020B0604020202020204" pitchFamily="34" charset="0"/>
              </a:rPr>
            </a:br>
            <a:endParaRPr lang="ru-RU" sz="2400" b="1" dirty="0" smtClean="0">
              <a:solidFill>
                <a:schemeClr val="bg1"/>
              </a:solidFill>
              <a:effectLst/>
              <a:latin typeface="Arial" panose="020B0604020202020204" pitchFamily="34" charset="0"/>
              <a:cs typeface="Arial" panose="020B0604020202020204" pitchFamily="34" charset="0"/>
            </a:endParaRPr>
          </a:p>
          <a:p>
            <a:pPr algn="l">
              <a:spcAft>
                <a:spcPts val="1200"/>
              </a:spcAft>
            </a:pPr>
            <a:endParaRPr lang="ru-RU" sz="2000" b="1" u="sng"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32055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ru-RU" sz="2800" b="1" i="1" dirty="0">
                <a:solidFill>
                  <a:srgbClr val="FFFF00"/>
                </a:solidFill>
                <a:latin typeface="Arial" panose="020B0604020202020204" pitchFamily="34" charset="0"/>
                <a:cs typeface="Arial" panose="020B0604020202020204" pitchFamily="34" charset="0"/>
              </a:rPr>
              <a:t>Квадрат 9 «Память»</a:t>
            </a:r>
          </a:p>
        </p:txBody>
      </p:sp>
      <p:sp>
        <p:nvSpPr>
          <p:cNvPr id="3" name="Подзаголовок 2"/>
          <p:cNvSpPr>
            <a:spLocks noGrp="1"/>
          </p:cNvSpPr>
          <p:nvPr>
            <p:ph type="subTitle" idx="1"/>
          </p:nvPr>
        </p:nvSpPr>
        <p:spPr>
          <a:xfrm>
            <a:off x="323528" y="1268760"/>
            <a:ext cx="8712968" cy="4896544"/>
          </a:xfrm>
          <a:effectLst>
            <a:outerShdw blurRad="50800" dist="38100" dir="2700000" algn="tl" rotWithShape="0">
              <a:prstClr val="black">
                <a:alpha val="69000"/>
              </a:prstClr>
            </a:outerShdw>
          </a:effectLst>
        </p:spPr>
        <p:txBody>
          <a:bodyPr>
            <a:noAutofit/>
          </a:bodyPr>
          <a:lstStyle/>
          <a:p>
            <a:pPr algn="l"/>
            <a:r>
              <a:rPr lang="ru-RU" sz="2000" b="1" dirty="0">
                <a:solidFill>
                  <a:schemeClr val="bg1"/>
                </a:solidFill>
                <a:latin typeface="Arial" panose="020B0604020202020204" pitchFamily="34" charset="0"/>
                <a:cs typeface="Arial" panose="020B0604020202020204" pitchFamily="34" charset="0"/>
              </a:rPr>
              <a:t/>
            </a:r>
            <a:br>
              <a:rPr lang="ru-RU" sz="2000" b="1" dirty="0">
                <a:solidFill>
                  <a:schemeClr val="bg1"/>
                </a:solidFill>
                <a:latin typeface="Arial" panose="020B0604020202020204" pitchFamily="34" charset="0"/>
                <a:cs typeface="Arial" panose="020B0604020202020204" pitchFamily="34" charset="0"/>
              </a:rPr>
            </a:br>
            <a:r>
              <a:rPr lang="uk-UA" sz="2000" dirty="0">
                <a:solidFill>
                  <a:schemeClr val="bg1"/>
                </a:solidFill>
              </a:rPr>
              <a:t>Передбачається, що дев'ятки відсутні не можуть, тому що людина не може жити без пам'яті.</a:t>
            </a:r>
            <a:endParaRPr lang="ru-RU" sz="2000" dirty="0">
              <a:solidFill>
                <a:schemeClr val="bg1"/>
              </a:solidFill>
            </a:endParaRPr>
          </a:p>
          <a:p>
            <a:pPr algn="l"/>
            <a:r>
              <a:rPr lang="uk-UA" sz="2000" dirty="0">
                <a:solidFill>
                  <a:schemeClr val="bg1"/>
                </a:solidFill>
              </a:rPr>
              <a:t>9 - розумові здібності необхідно розвивати важкими зусиллями.</a:t>
            </a:r>
            <a:endParaRPr lang="ru-RU" sz="2000" dirty="0">
              <a:solidFill>
                <a:schemeClr val="bg1"/>
              </a:solidFill>
            </a:endParaRPr>
          </a:p>
          <a:p>
            <a:pPr algn="l"/>
            <a:r>
              <a:rPr lang="uk-UA" sz="2000" dirty="0">
                <a:solidFill>
                  <a:schemeClr val="bg1"/>
                </a:solidFill>
              </a:rPr>
              <a:t>99 - розумна людина, але їй потрібно багато вчитися, щоб досягти успіху.</a:t>
            </a:r>
            <a:endParaRPr lang="ru-RU" sz="2000" dirty="0">
              <a:solidFill>
                <a:schemeClr val="bg1"/>
              </a:solidFill>
            </a:endParaRPr>
          </a:p>
          <a:p>
            <a:pPr algn="l"/>
            <a:r>
              <a:rPr lang="uk-UA" sz="2000" dirty="0">
                <a:solidFill>
                  <a:schemeClr val="bg1"/>
                </a:solidFill>
              </a:rPr>
              <a:t>999 - сильно розвинений інтелект, чудові розумові здібності. Небезпечно те, що завдяки тому, що все легко дається, не прикладає зусиль і в результаті може деградувати.</a:t>
            </a:r>
            <a:endParaRPr lang="ru-RU" sz="2000" dirty="0">
              <a:solidFill>
                <a:schemeClr val="bg1"/>
              </a:solidFill>
            </a:endParaRPr>
          </a:p>
          <a:p>
            <a:pPr algn="l"/>
            <a:r>
              <a:rPr lang="uk-UA" sz="2000" dirty="0">
                <a:solidFill>
                  <a:schemeClr val="bg1"/>
                </a:solidFill>
              </a:rPr>
              <a:t>9999 - груба і жорстока, але дуже розумна людина, уїдливий інтелектуал.</a:t>
            </a:r>
            <a:endParaRPr lang="ru-RU" sz="2000" dirty="0">
              <a:solidFill>
                <a:schemeClr val="bg1"/>
              </a:solidFill>
            </a:endParaRPr>
          </a:p>
          <a:p>
            <a:pPr algn="l"/>
            <a:r>
              <a:rPr lang="uk-UA" sz="2000" dirty="0">
                <a:solidFill>
                  <a:schemeClr val="bg1"/>
                </a:solidFill>
              </a:rPr>
              <a:t> </a:t>
            </a:r>
            <a:endParaRPr lang="ru-RU" sz="2000" dirty="0">
              <a:solidFill>
                <a:schemeClr val="bg1"/>
              </a:solidFill>
            </a:endParaRPr>
          </a:p>
          <a:p>
            <a:pPr algn="l"/>
            <a:r>
              <a:rPr lang="uk-UA" sz="2000" dirty="0">
                <a:solidFill>
                  <a:schemeClr val="bg1"/>
                </a:solidFill>
              </a:rPr>
              <a:t>Квадрат Піфагора дає точні відомості. Якщо у вас по одній або кільком осередкам вийшла відсутність чисел, то це означає, що дана ознака не виражена.</a:t>
            </a:r>
            <a:endParaRPr lang="ru-RU" sz="2000" dirty="0">
              <a:solidFill>
                <a:schemeClr val="bg1"/>
              </a:solidFill>
            </a:endParaRPr>
          </a:p>
        </p:txBody>
      </p:sp>
    </p:spTree>
    <p:extLst>
      <p:ext uri="{BB962C8B-B14F-4D97-AF65-F5344CB8AC3E}">
        <p14:creationId xmlns:p14="http://schemas.microsoft.com/office/powerpoint/2010/main" val="33824815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fontScale="90000"/>
          </a:bodyPr>
          <a:lstStyle/>
          <a:p>
            <a:r>
              <a:rPr lang="uk-UA" sz="3600" b="1" i="1" u="sng" dirty="0">
                <a:solidFill>
                  <a:schemeClr val="bg1"/>
                </a:solidFill>
              </a:rPr>
              <a:t>«Стріли» в Квадраті Піфагора</a:t>
            </a:r>
            <a:r>
              <a:rPr lang="ru-RU" sz="3600" dirty="0">
                <a:solidFill>
                  <a:schemeClr val="bg1"/>
                </a:solidFill>
              </a:rPr>
              <a:t/>
            </a:r>
            <a:br>
              <a:rPr lang="ru-RU" sz="3600" dirty="0">
                <a:solidFill>
                  <a:schemeClr val="bg1"/>
                </a:solidFill>
              </a:rPr>
            </a:b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827584" y="1340768"/>
            <a:ext cx="7632848" cy="2448272"/>
          </a:xfrm>
          <a:effectLst>
            <a:outerShdw blurRad="50800" dist="38100" dir="2700000" algn="tl" rotWithShape="0">
              <a:prstClr val="black">
                <a:alpha val="66000"/>
              </a:prstClr>
            </a:outerShdw>
          </a:effectLst>
        </p:spPr>
        <p:txBody>
          <a:bodyPr>
            <a:noAutofit/>
          </a:bodyPr>
          <a:lstStyle/>
          <a:p>
            <a:r>
              <a:rPr lang="ru-RU" sz="4000" b="1" dirty="0">
                <a:solidFill>
                  <a:srgbClr val="FFFF00"/>
                </a:solidFill>
                <a:latin typeface="Arial" panose="020B0604020202020204" pitchFamily="34" charset="0"/>
                <a:cs typeface="Arial" panose="020B0604020202020204" pitchFamily="34" charset="0"/>
              </a:rPr>
              <a:t> </a:t>
            </a:r>
            <a:r>
              <a:rPr lang="uk-UA" sz="2400" dirty="0" smtClean="0">
                <a:solidFill>
                  <a:schemeClr val="bg1"/>
                </a:solidFill>
              </a:rPr>
              <a:t>У </a:t>
            </a:r>
            <a:r>
              <a:rPr lang="uk-UA" sz="2400" dirty="0">
                <a:solidFill>
                  <a:schemeClr val="bg1"/>
                </a:solidFill>
              </a:rPr>
              <a:t>Квадраті Піфагора існують особливі комбінації чисел, коли числа займають певну лінію або ж утворюють яку-небудь конфігурацію. Найчастіше, це сприятливі знаки, які пророкують щасливу долю. Але, бувають і несприятливі знаки, які вкажуть на можливі проблеми</a:t>
            </a:r>
            <a:r>
              <a:rPr lang="uk-UA" sz="4000" dirty="0">
                <a:solidFill>
                  <a:schemeClr val="bg1"/>
                </a:solidFill>
              </a:rPr>
              <a:t>.</a:t>
            </a:r>
            <a:endParaRPr lang="ru-RU" sz="4000" dirty="0">
              <a:solidFill>
                <a:schemeClr val="bg1"/>
              </a:solidFill>
            </a:endParaRPr>
          </a:p>
        </p:txBody>
      </p:sp>
      <p:pic>
        <p:nvPicPr>
          <p:cNvPr id="3073" name="Рисунок 26" descr="Описание: strela-malo-zdorovy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306" y="4077072"/>
            <a:ext cx="1750454" cy="1750454"/>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2771800" y="4379881"/>
            <a:ext cx="6228184" cy="2292935"/>
          </a:xfrm>
          <a:prstGeom prst="rect">
            <a:avLst/>
          </a:prstGeom>
        </p:spPr>
        <p:txBody>
          <a:bodyPr wrap="square">
            <a:spAutoFit/>
          </a:bodyPr>
          <a:lstStyle/>
          <a:p>
            <a:pPr indent="450215" algn="ctr">
              <a:lnSpc>
                <a:spcPct val="115000"/>
              </a:lnSpc>
              <a:spcAft>
                <a:spcPts val="600"/>
              </a:spcAft>
            </a:pPr>
            <a:r>
              <a:rPr lang="ru-RU" sz="2400" b="1" dirty="0"/>
              <a:t>«Мало </a:t>
            </a:r>
            <a:r>
              <a:rPr lang="ru-RU" sz="2400" b="1" dirty="0" err="1"/>
              <a:t>здоров'я</a:t>
            </a:r>
            <a:r>
              <a:rPr lang="ru-RU" sz="2400" b="1" dirty="0"/>
              <a:t>»</a:t>
            </a:r>
          </a:p>
          <a:p>
            <a:pPr indent="450215" algn="ctr">
              <a:lnSpc>
                <a:spcPct val="115000"/>
              </a:lnSpc>
              <a:spcAft>
                <a:spcPts val="600"/>
              </a:spcAft>
            </a:pPr>
            <a:r>
              <a:rPr lang="ru-RU" sz="2400" dirty="0">
                <a:solidFill>
                  <a:schemeClr val="bg1"/>
                </a:solidFill>
              </a:rPr>
              <a:t>Дана </a:t>
            </a:r>
            <a:r>
              <a:rPr lang="ru-RU" sz="2400" dirty="0" err="1">
                <a:solidFill>
                  <a:schemeClr val="bg1"/>
                </a:solidFill>
              </a:rPr>
              <a:t>комбінація</a:t>
            </a:r>
            <a:r>
              <a:rPr lang="ru-RU" sz="2400" dirty="0">
                <a:solidFill>
                  <a:schemeClr val="bg1"/>
                </a:solidFill>
              </a:rPr>
              <a:t> </a:t>
            </a:r>
            <a:r>
              <a:rPr lang="ru-RU" sz="2400" dirty="0" err="1">
                <a:solidFill>
                  <a:schemeClr val="bg1"/>
                </a:solidFill>
              </a:rPr>
              <a:t>вказує</a:t>
            </a:r>
            <a:r>
              <a:rPr lang="ru-RU" sz="2400" dirty="0">
                <a:solidFill>
                  <a:schemeClr val="bg1"/>
                </a:solidFill>
              </a:rPr>
              <a:t> на </a:t>
            </a:r>
            <a:r>
              <a:rPr lang="ru-RU" sz="2400" dirty="0" err="1">
                <a:solidFill>
                  <a:schemeClr val="bg1"/>
                </a:solidFill>
              </a:rPr>
              <a:t>слабке</a:t>
            </a:r>
            <a:r>
              <a:rPr lang="ru-RU" sz="2400" dirty="0">
                <a:solidFill>
                  <a:schemeClr val="bg1"/>
                </a:solidFill>
              </a:rPr>
              <a:t> </a:t>
            </a:r>
            <a:r>
              <a:rPr lang="ru-RU" sz="2400" dirty="0" err="1">
                <a:solidFill>
                  <a:schemeClr val="bg1"/>
                </a:solidFill>
              </a:rPr>
              <a:t>здоров'я</a:t>
            </a:r>
            <a:r>
              <a:rPr lang="ru-RU" sz="2400" dirty="0">
                <a:solidFill>
                  <a:schemeClr val="bg1"/>
                </a:solidFill>
              </a:rPr>
              <a:t> </a:t>
            </a:r>
            <a:r>
              <a:rPr lang="ru-RU" sz="2400" dirty="0" err="1">
                <a:solidFill>
                  <a:schemeClr val="bg1"/>
                </a:solidFill>
              </a:rPr>
              <a:t>людини</a:t>
            </a:r>
            <a:r>
              <a:rPr lang="ru-RU" sz="2400" dirty="0">
                <a:solidFill>
                  <a:schemeClr val="bg1"/>
                </a:solidFill>
              </a:rPr>
              <a:t>. Три </a:t>
            </a:r>
            <a:r>
              <a:rPr lang="ru-RU" sz="2400" dirty="0" err="1">
                <a:solidFill>
                  <a:schemeClr val="bg1"/>
                </a:solidFill>
              </a:rPr>
              <a:t>клітини</a:t>
            </a:r>
            <a:r>
              <a:rPr lang="ru-RU" sz="2400" dirty="0">
                <a:solidFill>
                  <a:schemeClr val="bg1"/>
                </a:solidFill>
              </a:rPr>
              <a:t> </a:t>
            </a:r>
            <a:r>
              <a:rPr lang="ru-RU" sz="2400" dirty="0" err="1">
                <a:solidFill>
                  <a:schemeClr val="bg1"/>
                </a:solidFill>
              </a:rPr>
              <a:t>залишилися</a:t>
            </a:r>
            <a:r>
              <a:rPr lang="ru-RU" sz="2400" dirty="0">
                <a:solidFill>
                  <a:schemeClr val="bg1"/>
                </a:solidFill>
              </a:rPr>
              <a:t> </a:t>
            </a:r>
            <a:r>
              <a:rPr lang="ru-RU" sz="2400" dirty="0" err="1">
                <a:solidFill>
                  <a:schemeClr val="bg1"/>
                </a:solidFill>
              </a:rPr>
              <a:t>порожніми</a:t>
            </a:r>
            <a:r>
              <a:rPr lang="ru-RU" sz="2400" dirty="0">
                <a:solidFill>
                  <a:schemeClr val="bg1"/>
                </a:solidFill>
              </a:rPr>
              <a:t>, </a:t>
            </a:r>
            <a:r>
              <a:rPr lang="ru-RU" sz="2400" dirty="0" err="1">
                <a:solidFill>
                  <a:schemeClr val="bg1"/>
                </a:solidFill>
              </a:rPr>
              <a:t>вишикувавшись</a:t>
            </a:r>
            <a:r>
              <a:rPr lang="ru-RU" sz="2400" dirty="0">
                <a:solidFill>
                  <a:schemeClr val="bg1"/>
                </a:solidFill>
              </a:rPr>
              <a:t> кутом, при </a:t>
            </a:r>
            <a:r>
              <a:rPr lang="ru-RU" sz="2400" dirty="0" err="1">
                <a:solidFill>
                  <a:schemeClr val="bg1"/>
                </a:solidFill>
              </a:rPr>
              <a:t>інших</a:t>
            </a:r>
            <a:r>
              <a:rPr lang="ru-RU" sz="2400" dirty="0">
                <a:solidFill>
                  <a:schemeClr val="bg1"/>
                </a:solidFill>
              </a:rPr>
              <a:t> </a:t>
            </a:r>
            <a:r>
              <a:rPr lang="ru-RU" sz="2400" dirty="0" err="1">
                <a:solidFill>
                  <a:schemeClr val="bg1"/>
                </a:solidFill>
              </a:rPr>
              <a:t>заповнених</a:t>
            </a:r>
            <a:r>
              <a:rPr lang="ru-RU" sz="2400" dirty="0">
                <a:solidFill>
                  <a:schemeClr val="bg1"/>
                </a:solidFill>
              </a:rPr>
              <a:t> </a:t>
            </a:r>
            <a:r>
              <a:rPr lang="ru-RU" sz="2400" dirty="0" err="1">
                <a:solidFill>
                  <a:schemeClr val="bg1"/>
                </a:solidFill>
              </a:rPr>
              <a:t>клітинках</a:t>
            </a:r>
            <a:r>
              <a:rPr lang="ru-RU" sz="2400" dirty="0">
                <a:solidFill>
                  <a:schemeClr val="bg1"/>
                </a:solidFill>
              </a:rPr>
              <a:t>.</a:t>
            </a:r>
            <a:r>
              <a:rPr lang="uk-UA" sz="2400" dirty="0">
                <a:solidFill>
                  <a:schemeClr val="bg1"/>
                </a:solidFill>
              </a:rPr>
              <a:t> </a:t>
            </a:r>
            <a:endParaRPr lang="ru-RU" sz="2400" dirty="0">
              <a:solidFill>
                <a:schemeClr val="bg1"/>
              </a:solidFill>
              <a:ea typeface="Calibri"/>
              <a:cs typeface="Times New Roman"/>
            </a:endParaRPr>
          </a:p>
        </p:txBody>
      </p:sp>
    </p:spTree>
    <p:extLst>
      <p:ext uri="{BB962C8B-B14F-4D97-AF65-F5344CB8AC3E}">
        <p14:creationId xmlns:p14="http://schemas.microsoft.com/office/powerpoint/2010/main" val="40894461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3600" b="1" i="1" u="sng" dirty="0">
                <a:solidFill>
                  <a:schemeClr val="bg1"/>
                </a:solidFill>
              </a:rPr>
              <a:t>«Стріли» в Квадраті Піфагора</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131840" y="1155613"/>
            <a:ext cx="5328592" cy="3240360"/>
          </a:xfrm>
          <a:effectLst>
            <a:outerShdw blurRad="50800" dist="38100" dir="2700000" algn="tl" rotWithShape="0">
              <a:prstClr val="black">
                <a:alpha val="71000"/>
              </a:prstClr>
            </a:outerShdw>
          </a:effectLst>
        </p:spPr>
        <p:txBody>
          <a:bodyPr>
            <a:noAutofit/>
          </a:bodyPr>
          <a:lstStyle/>
          <a:p>
            <a:r>
              <a:rPr lang="ru-RU" sz="2000" b="1" dirty="0">
                <a:solidFill>
                  <a:schemeClr val="tx1"/>
                </a:solidFill>
                <a:latin typeface="Arial" panose="020B0604020202020204" pitchFamily="34" charset="0"/>
                <a:cs typeface="Arial" panose="020B0604020202020204" pitchFamily="34" charset="0"/>
              </a:rPr>
              <a:t/>
            </a:r>
            <a:br>
              <a:rPr lang="ru-RU" sz="2000" b="1" dirty="0">
                <a:solidFill>
                  <a:schemeClr val="tx1"/>
                </a:solidFill>
                <a:latin typeface="Arial" panose="020B0604020202020204" pitchFamily="34" charset="0"/>
                <a:cs typeface="Arial" panose="020B0604020202020204" pitchFamily="34" charset="0"/>
              </a:rPr>
            </a:br>
            <a:r>
              <a:rPr lang="ru-RU" sz="4000" b="1" dirty="0">
                <a:solidFill>
                  <a:srgbClr val="FFFF00"/>
                </a:solidFill>
                <a:latin typeface="Arial" panose="020B0604020202020204" pitchFamily="34" charset="0"/>
                <a:cs typeface="Arial" panose="020B0604020202020204" pitchFamily="34" charset="0"/>
              </a:rPr>
              <a:t> </a:t>
            </a:r>
            <a:r>
              <a:rPr lang="uk-UA" sz="4000" b="1" dirty="0">
                <a:solidFill>
                  <a:schemeClr val="tx1"/>
                </a:solidFill>
              </a:rPr>
              <a:t> </a:t>
            </a:r>
            <a:r>
              <a:rPr lang="uk-UA" sz="2800" b="1" dirty="0">
                <a:solidFill>
                  <a:schemeClr val="tx1"/>
                </a:solidFill>
              </a:rPr>
              <a:t>«Мало здоров'я і грошей</a:t>
            </a:r>
            <a:r>
              <a:rPr lang="uk-UA" sz="2800" dirty="0">
                <a:solidFill>
                  <a:schemeClr val="tx1"/>
                </a:solidFill>
              </a:rPr>
              <a:t>»</a:t>
            </a:r>
            <a:endParaRPr lang="ru-RU" sz="2800" dirty="0">
              <a:solidFill>
                <a:schemeClr val="tx1"/>
              </a:solidFill>
            </a:endParaRPr>
          </a:p>
          <a:p>
            <a:r>
              <a:rPr lang="uk-UA" sz="2800" dirty="0">
                <a:solidFill>
                  <a:schemeClr val="bg1"/>
                </a:solidFill>
              </a:rPr>
              <a:t>При всіх заповнених клітинах, чотири залишилися порожніми. Така комбінація може вказувати на матеріальну скруту і проблеми зі здоров'ям</a:t>
            </a:r>
            <a:r>
              <a:rPr lang="ru-RU" sz="2800" b="1" dirty="0" smtClean="0">
                <a:solidFill>
                  <a:schemeClr val="bg1"/>
                </a:solidFill>
                <a:latin typeface="Arial" panose="020B0604020202020204" pitchFamily="34" charset="0"/>
                <a:cs typeface="Arial" panose="020B0604020202020204" pitchFamily="34" charset="0"/>
              </a:rPr>
              <a:t>.</a:t>
            </a:r>
            <a:endParaRPr lang="ru-RU" sz="2800" b="1" dirty="0">
              <a:solidFill>
                <a:schemeClr val="bg1"/>
              </a:solidFill>
              <a:latin typeface="Arial" panose="020B0604020202020204" pitchFamily="34" charset="0"/>
              <a:cs typeface="Arial" panose="020B0604020202020204" pitchFamily="34" charset="0"/>
            </a:endParaRPr>
          </a:p>
        </p:txBody>
      </p:sp>
      <p:pic>
        <p:nvPicPr>
          <p:cNvPr id="5" name="Рисунок 4" descr="strela-net-deneg-zdorovya"/>
          <p:cNvPicPr/>
          <p:nvPr/>
        </p:nvPicPr>
        <p:blipFill>
          <a:blip r:embed="rId2">
            <a:extLst>
              <a:ext uri="{28A0092B-C50C-407E-A947-70E740481C1C}">
                <a14:useLocalDpi xmlns:a14="http://schemas.microsoft.com/office/drawing/2010/main" val="0"/>
              </a:ext>
            </a:extLst>
          </a:blip>
          <a:srcRect/>
          <a:stretch>
            <a:fillRect/>
          </a:stretch>
        </p:blipFill>
        <p:spPr bwMode="auto">
          <a:xfrm>
            <a:off x="467544" y="1916832"/>
            <a:ext cx="2448272" cy="2293987"/>
          </a:xfrm>
          <a:prstGeom prst="rect">
            <a:avLst/>
          </a:prstGeom>
          <a:noFill/>
          <a:ln>
            <a:noFill/>
          </a:ln>
        </p:spPr>
      </p:pic>
    </p:spTree>
    <p:extLst>
      <p:ext uri="{BB962C8B-B14F-4D97-AF65-F5344CB8AC3E}">
        <p14:creationId xmlns:p14="http://schemas.microsoft.com/office/powerpoint/2010/main" val="38197024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3600" b="1" i="1" u="sng" dirty="0">
                <a:solidFill>
                  <a:schemeClr val="bg1"/>
                </a:solidFill>
              </a:rPr>
              <a:t>«Стріли» в Квадраті Піфагора</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203848" y="1124744"/>
            <a:ext cx="5328592" cy="3240360"/>
          </a:xfrm>
          <a:effectLst>
            <a:outerShdw blurRad="50800" dist="38100" dir="2700000" algn="tl" rotWithShape="0">
              <a:prstClr val="black">
                <a:alpha val="69000"/>
              </a:prstClr>
            </a:outerShdw>
          </a:effectLst>
        </p:spPr>
        <p:txBody>
          <a:bodyPr>
            <a:noAutofit/>
          </a:bodyPr>
          <a:lstStyle/>
          <a:p>
            <a:r>
              <a:rPr lang="ru-RU" sz="2000" b="1" dirty="0">
                <a:solidFill>
                  <a:schemeClr val="tx1"/>
                </a:solidFill>
                <a:latin typeface="Arial" panose="020B0604020202020204" pitchFamily="34" charset="0"/>
                <a:cs typeface="Arial" panose="020B0604020202020204" pitchFamily="34" charset="0"/>
              </a:rPr>
              <a:t/>
            </a:r>
            <a:br>
              <a:rPr lang="ru-RU" sz="2000" b="1" dirty="0">
                <a:solidFill>
                  <a:schemeClr val="tx1"/>
                </a:solidFill>
                <a:latin typeface="Arial" panose="020B0604020202020204" pitchFamily="34" charset="0"/>
                <a:cs typeface="Arial" panose="020B0604020202020204" pitchFamily="34" charset="0"/>
              </a:rPr>
            </a:br>
            <a:r>
              <a:rPr lang="ru-RU" sz="4000" b="1" dirty="0">
                <a:solidFill>
                  <a:schemeClr val="tx1"/>
                </a:solidFill>
                <a:latin typeface="Arial" panose="020B0604020202020204" pitchFamily="34" charset="0"/>
                <a:cs typeface="Arial" panose="020B0604020202020204" pitchFamily="34" charset="0"/>
              </a:rPr>
              <a:t> </a:t>
            </a:r>
            <a:r>
              <a:rPr lang="uk-UA" sz="2800" b="1" dirty="0">
                <a:solidFill>
                  <a:schemeClr val="tx1"/>
                </a:solidFill>
              </a:rPr>
              <a:t>«Мало сил, здоров'я і грошей»</a:t>
            </a:r>
            <a:endParaRPr lang="ru-RU" sz="2800" dirty="0">
              <a:solidFill>
                <a:schemeClr val="tx1"/>
              </a:solidFill>
            </a:endParaRPr>
          </a:p>
          <a:p>
            <a:r>
              <a:rPr lang="uk-UA" sz="2800" dirty="0">
                <a:solidFill>
                  <a:schemeClr val="bg1"/>
                </a:solidFill>
              </a:rPr>
              <a:t>Такий «хрест» з порожніх клітинок може вказувати на слабке здоров'я, безгрошів'я, відсутність сил і можливості заробити.</a:t>
            </a:r>
            <a:endParaRPr lang="ru-RU" sz="2800" b="1" dirty="0">
              <a:solidFill>
                <a:schemeClr val="bg1"/>
              </a:solidFill>
              <a:latin typeface="Arial" panose="020B0604020202020204" pitchFamily="34" charset="0"/>
              <a:cs typeface="Arial" panose="020B0604020202020204" pitchFamily="34" charset="0"/>
            </a:endParaRPr>
          </a:p>
        </p:txBody>
      </p:sp>
      <p:pic>
        <p:nvPicPr>
          <p:cNvPr id="6" name="Рисунок 5" descr="strela-net-deneg-zdorovya-sil"/>
          <p:cNvPicPr/>
          <p:nvPr/>
        </p:nvPicPr>
        <p:blipFill>
          <a:blip r:embed="rId2">
            <a:extLst>
              <a:ext uri="{28A0092B-C50C-407E-A947-70E740481C1C}">
                <a14:useLocalDpi xmlns:a14="http://schemas.microsoft.com/office/drawing/2010/main" val="0"/>
              </a:ext>
            </a:extLst>
          </a:blip>
          <a:srcRect/>
          <a:stretch>
            <a:fillRect/>
          </a:stretch>
        </p:blipFill>
        <p:spPr bwMode="auto">
          <a:xfrm>
            <a:off x="611560" y="1772816"/>
            <a:ext cx="2448272" cy="2339344"/>
          </a:xfrm>
          <a:prstGeom prst="rect">
            <a:avLst/>
          </a:prstGeom>
          <a:noFill/>
          <a:ln>
            <a:noFill/>
          </a:ln>
        </p:spPr>
      </p:pic>
    </p:spTree>
    <p:extLst>
      <p:ext uri="{BB962C8B-B14F-4D97-AF65-F5344CB8AC3E}">
        <p14:creationId xmlns:p14="http://schemas.microsoft.com/office/powerpoint/2010/main" val="7672804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3600" b="1" i="1" u="sng" dirty="0">
                <a:solidFill>
                  <a:schemeClr val="bg1"/>
                </a:solidFill>
              </a:rPr>
              <a:t>«Стріли» в Квадраті Піфагора</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131840" y="1772816"/>
            <a:ext cx="5616624" cy="3240360"/>
          </a:xfrm>
          <a:effectLst>
            <a:outerShdw blurRad="50800" dist="38100" dir="2700000" algn="tl" rotWithShape="0">
              <a:prstClr val="black">
                <a:alpha val="63000"/>
              </a:prstClr>
            </a:outerShdw>
          </a:effectLst>
        </p:spPr>
        <p:txBody>
          <a:bodyPr>
            <a:noAutofit/>
          </a:bodyPr>
          <a:lstStyle/>
          <a:p>
            <a:r>
              <a:rPr lang="uk-UA" sz="2800" b="1" dirty="0">
                <a:solidFill>
                  <a:schemeClr val="tx1"/>
                </a:solidFill>
              </a:rPr>
              <a:t>«Стріла </a:t>
            </a:r>
            <a:r>
              <a:rPr lang="uk-UA" sz="2800" b="1" dirty="0" err="1">
                <a:solidFill>
                  <a:schemeClr val="tx1"/>
                </a:solidFill>
              </a:rPr>
              <a:t>депресивності</a:t>
            </a:r>
            <a:r>
              <a:rPr lang="uk-UA" sz="2800" b="1" dirty="0">
                <a:solidFill>
                  <a:schemeClr val="tx1"/>
                </a:solidFill>
              </a:rPr>
              <a:t>»</a:t>
            </a:r>
            <a:endParaRPr lang="ru-RU" sz="2800" dirty="0">
              <a:solidFill>
                <a:schemeClr val="tx1"/>
              </a:solidFill>
            </a:endParaRPr>
          </a:p>
          <a:p>
            <a:r>
              <a:rPr lang="uk-UA" sz="2800" dirty="0">
                <a:solidFill>
                  <a:schemeClr val="bg1"/>
                </a:solidFill>
              </a:rPr>
              <a:t>Плотська діагональ повністю порожня. Людина «відірвана» від навколишнього світу. Найчастіше, індивід з подібним знаком, страждає депресіями, психічними розладами, боїться переслідувань і нещасть, відчуває почуття тривоги.</a:t>
            </a:r>
            <a:r>
              <a:rPr lang="uk-UA" sz="4000" dirty="0"/>
              <a:t> </a:t>
            </a:r>
            <a:endParaRPr lang="ru-RU" sz="2000" b="1" dirty="0">
              <a:solidFill>
                <a:schemeClr val="bg1"/>
              </a:solidFill>
              <a:latin typeface="Arial" panose="020B0604020202020204" pitchFamily="34" charset="0"/>
              <a:cs typeface="Arial" panose="020B0604020202020204" pitchFamily="34" charset="0"/>
            </a:endParaRPr>
          </a:p>
        </p:txBody>
      </p:sp>
      <p:pic>
        <p:nvPicPr>
          <p:cNvPr id="5" name="Рисунок 4" descr="strela-depressivnosti"/>
          <p:cNvPicPr/>
          <p:nvPr/>
        </p:nvPicPr>
        <p:blipFill>
          <a:blip r:embed="rId2">
            <a:extLst>
              <a:ext uri="{28A0092B-C50C-407E-A947-70E740481C1C}">
                <a14:useLocalDpi xmlns:a14="http://schemas.microsoft.com/office/drawing/2010/main" val="0"/>
              </a:ext>
            </a:extLst>
          </a:blip>
          <a:srcRect/>
          <a:stretch>
            <a:fillRect/>
          </a:stretch>
        </p:blipFill>
        <p:spPr bwMode="auto">
          <a:xfrm>
            <a:off x="344317" y="2204864"/>
            <a:ext cx="2592288" cy="2414997"/>
          </a:xfrm>
          <a:prstGeom prst="rect">
            <a:avLst/>
          </a:prstGeom>
          <a:noFill/>
          <a:ln>
            <a:noFill/>
          </a:ln>
        </p:spPr>
      </p:pic>
    </p:spTree>
    <p:extLst>
      <p:ext uri="{BB962C8B-B14F-4D97-AF65-F5344CB8AC3E}">
        <p14:creationId xmlns:p14="http://schemas.microsoft.com/office/powerpoint/2010/main" val="14452693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3600" b="1" i="1" u="sng" dirty="0">
                <a:solidFill>
                  <a:schemeClr val="bg1"/>
                </a:solidFill>
              </a:rPr>
              <a:t>«Стріли» в Квадраті Піфагора</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131840" y="1772816"/>
            <a:ext cx="5616624" cy="3240360"/>
          </a:xfrm>
          <a:effectLst>
            <a:outerShdw blurRad="50800" dist="38100" dir="2700000" algn="tl" rotWithShape="0">
              <a:prstClr val="black">
                <a:alpha val="63000"/>
              </a:prstClr>
            </a:outerShdw>
          </a:effectLst>
        </p:spPr>
        <p:txBody>
          <a:bodyPr>
            <a:noAutofit/>
          </a:bodyPr>
          <a:lstStyle/>
          <a:p>
            <a:r>
              <a:rPr lang="uk-UA" sz="2800" b="1" dirty="0">
                <a:solidFill>
                  <a:schemeClr val="tx1"/>
                </a:solidFill>
              </a:rPr>
              <a:t>«Стріла антихриста»</a:t>
            </a:r>
            <a:endParaRPr lang="ru-RU" sz="2800" dirty="0">
              <a:solidFill>
                <a:schemeClr val="tx1"/>
              </a:solidFill>
            </a:endParaRPr>
          </a:p>
          <a:p>
            <a:r>
              <a:rPr lang="uk-UA" sz="2800" dirty="0">
                <a:solidFill>
                  <a:schemeClr val="bg1"/>
                </a:solidFill>
              </a:rPr>
              <a:t>Духовна діагональ не містить цифр. Це нехороший знак. Може вказувати на антигромадські вчинки, вандалізм.</a:t>
            </a:r>
            <a:endParaRPr lang="ru-RU" sz="2800" b="1" dirty="0">
              <a:solidFill>
                <a:schemeClr val="bg1"/>
              </a:solidFill>
              <a:latin typeface="Arial" panose="020B0604020202020204" pitchFamily="34" charset="0"/>
              <a:cs typeface="Arial" panose="020B0604020202020204" pitchFamily="34" charset="0"/>
            </a:endParaRPr>
          </a:p>
        </p:txBody>
      </p:sp>
      <p:pic>
        <p:nvPicPr>
          <p:cNvPr id="6" name="Рисунок 5" descr="strela-antihrista"/>
          <p:cNvPicPr/>
          <p:nvPr/>
        </p:nvPicPr>
        <p:blipFill>
          <a:blip r:embed="rId2">
            <a:extLst>
              <a:ext uri="{28A0092B-C50C-407E-A947-70E740481C1C}">
                <a14:useLocalDpi xmlns:a14="http://schemas.microsoft.com/office/drawing/2010/main" val="0"/>
              </a:ext>
            </a:extLst>
          </a:blip>
          <a:srcRect/>
          <a:stretch>
            <a:fillRect/>
          </a:stretch>
        </p:blipFill>
        <p:spPr bwMode="auto">
          <a:xfrm>
            <a:off x="323528" y="2060849"/>
            <a:ext cx="2664296" cy="2520280"/>
          </a:xfrm>
          <a:prstGeom prst="rect">
            <a:avLst/>
          </a:prstGeom>
          <a:noFill/>
          <a:ln>
            <a:noFill/>
          </a:ln>
        </p:spPr>
      </p:pic>
    </p:spTree>
    <p:extLst>
      <p:ext uri="{BB962C8B-B14F-4D97-AF65-F5344CB8AC3E}">
        <p14:creationId xmlns:p14="http://schemas.microsoft.com/office/powerpoint/2010/main" val="2971581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3600" b="1" i="1" u="sng" dirty="0">
                <a:solidFill>
                  <a:schemeClr val="bg1"/>
                </a:solidFill>
              </a:rPr>
              <a:t>«Стріли» в Квадраті Піфагора</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131840" y="1556792"/>
            <a:ext cx="5904656" cy="3240360"/>
          </a:xfrm>
          <a:effectLst>
            <a:outerShdw blurRad="50800" dist="38100" dir="2700000" algn="tl" rotWithShape="0">
              <a:schemeClr val="tx1">
                <a:alpha val="59000"/>
              </a:schemeClr>
            </a:outerShdw>
          </a:effectLst>
        </p:spPr>
        <p:txBody>
          <a:bodyPr>
            <a:noAutofit/>
          </a:bodyPr>
          <a:lstStyle/>
          <a:p>
            <a:r>
              <a:rPr lang="uk-UA" sz="2800" b="1" dirty="0">
                <a:solidFill>
                  <a:schemeClr val="tx1"/>
                </a:solidFill>
              </a:rPr>
              <a:t>«Стріла самотності»</a:t>
            </a:r>
            <a:endParaRPr lang="ru-RU" sz="2800" dirty="0">
              <a:solidFill>
                <a:schemeClr val="tx1"/>
              </a:solidFill>
            </a:endParaRPr>
          </a:p>
          <a:p>
            <a:r>
              <a:rPr lang="uk-UA" sz="2800" dirty="0">
                <a:solidFill>
                  <a:schemeClr val="bg1"/>
                </a:solidFill>
              </a:rPr>
              <a:t>Відсутні цифри в другій горизонталі. Може вказувати на нездатність налагодити комунікації, відсутність сім'ї, відстороненість і самотність людини. Слабка енергетика. Відсутність інтересу до світу людей</a:t>
            </a:r>
            <a:endParaRPr lang="ru-RU" sz="2800" b="1" dirty="0">
              <a:solidFill>
                <a:schemeClr val="bg1"/>
              </a:solidFill>
              <a:latin typeface="Arial" panose="020B0604020202020204" pitchFamily="34" charset="0"/>
              <a:cs typeface="Arial" panose="020B0604020202020204" pitchFamily="34" charset="0"/>
            </a:endParaRPr>
          </a:p>
        </p:txBody>
      </p:sp>
      <p:pic>
        <p:nvPicPr>
          <p:cNvPr id="5" name="Рисунок 4" descr="strela-odinochestva"/>
          <p:cNvPicPr/>
          <p:nvPr/>
        </p:nvPicPr>
        <p:blipFill>
          <a:blip r:embed="rId2">
            <a:extLst>
              <a:ext uri="{28A0092B-C50C-407E-A947-70E740481C1C}">
                <a14:useLocalDpi xmlns:a14="http://schemas.microsoft.com/office/drawing/2010/main" val="0"/>
              </a:ext>
            </a:extLst>
          </a:blip>
          <a:srcRect/>
          <a:stretch>
            <a:fillRect/>
          </a:stretch>
        </p:blipFill>
        <p:spPr bwMode="auto">
          <a:xfrm>
            <a:off x="395536" y="2050087"/>
            <a:ext cx="2664296" cy="2376264"/>
          </a:xfrm>
          <a:prstGeom prst="rect">
            <a:avLst/>
          </a:prstGeom>
          <a:noFill/>
          <a:ln>
            <a:noFill/>
          </a:ln>
        </p:spPr>
      </p:pic>
    </p:spTree>
    <p:extLst>
      <p:ext uri="{BB962C8B-B14F-4D97-AF65-F5344CB8AC3E}">
        <p14:creationId xmlns:p14="http://schemas.microsoft.com/office/powerpoint/2010/main" val="15624870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88640"/>
            <a:ext cx="8784976" cy="1800199"/>
          </a:xfrm>
        </p:spPr>
        <p:txBody>
          <a:bodyPr>
            <a:normAutofit/>
          </a:bodyPr>
          <a:lstStyle/>
          <a:p>
            <a:r>
              <a:rPr lang="uk-UA" sz="3600" dirty="0">
                <a:solidFill>
                  <a:schemeClr val="bg1"/>
                </a:solidFill>
                <a:latin typeface="Arial Black" pitchFamily="34" charset="0"/>
              </a:rPr>
              <a:t>Розглянемо розрахунок на прикладі дати 30. 06. 1985. Розрахуємо робочі числа:</a:t>
            </a:r>
            <a:endParaRPr lang="ru-RU" sz="3600" dirty="0">
              <a:solidFill>
                <a:schemeClr val="bg1"/>
              </a:solidFill>
              <a:latin typeface="Arial Black" pitchFamily="34" charset="0"/>
            </a:endParaRPr>
          </a:p>
        </p:txBody>
      </p:sp>
      <p:sp>
        <p:nvSpPr>
          <p:cNvPr id="3" name="Подзаголовок 2"/>
          <p:cNvSpPr>
            <a:spLocks noGrp="1"/>
          </p:cNvSpPr>
          <p:nvPr>
            <p:ph type="subTitle" idx="1"/>
          </p:nvPr>
        </p:nvSpPr>
        <p:spPr>
          <a:xfrm>
            <a:off x="251520" y="2060848"/>
            <a:ext cx="8712968" cy="4608512"/>
          </a:xfrm>
          <a:ln>
            <a:noFill/>
          </a:ln>
        </p:spPr>
        <p:txBody>
          <a:bodyPr>
            <a:noAutofit/>
          </a:bodyPr>
          <a:lstStyle/>
          <a:p>
            <a:r>
              <a:rPr lang="uk-UA" sz="2400" u="sng" dirty="0" smtClean="0">
                <a:solidFill>
                  <a:schemeClr val="bg1"/>
                </a:solidFill>
              </a:rPr>
              <a:t>1 </a:t>
            </a:r>
            <a:r>
              <a:rPr lang="uk-UA" sz="2400" u="sng" dirty="0">
                <a:solidFill>
                  <a:schemeClr val="bg1"/>
                </a:solidFill>
              </a:rPr>
              <a:t>число</a:t>
            </a:r>
            <a:r>
              <a:rPr lang="uk-UA" sz="2400" dirty="0">
                <a:solidFill>
                  <a:schemeClr val="bg1"/>
                </a:solidFill>
              </a:rPr>
              <a:t> — це сума всіх цифр дати народження.</a:t>
            </a:r>
            <a:br>
              <a:rPr lang="uk-UA" sz="2400" dirty="0">
                <a:solidFill>
                  <a:schemeClr val="bg1"/>
                </a:solidFill>
              </a:rPr>
            </a:br>
            <a:r>
              <a:rPr lang="uk-UA" sz="2400" dirty="0">
                <a:solidFill>
                  <a:schemeClr val="bg1"/>
                </a:solidFill>
              </a:rPr>
              <a:t>1 </a:t>
            </a:r>
            <a:r>
              <a:rPr lang="uk-UA" sz="2400" dirty="0" err="1">
                <a:solidFill>
                  <a:schemeClr val="bg1"/>
                </a:solidFill>
              </a:rPr>
              <a:t>число=</a:t>
            </a:r>
            <a:r>
              <a:rPr lang="uk-UA" sz="2400" dirty="0">
                <a:solidFill>
                  <a:schemeClr val="bg1"/>
                </a:solidFill>
              </a:rPr>
              <a:t> 3 + 6 + 1 + 9 + 8 +5 = 32.</a:t>
            </a:r>
            <a:endParaRPr lang="ru-RU" sz="2400" dirty="0">
              <a:solidFill>
                <a:schemeClr val="bg1"/>
              </a:solidFill>
            </a:endParaRPr>
          </a:p>
          <a:p>
            <a:r>
              <a:rPr lang="uk-UA" sz="2400" u="sng" dirty="0">
                <a:solidFill>
                  <a:schemeClr val="bg1"/>
                </a:solidFill>
              </a:rPr>
              <a:t>2 число</a:t>
            </a:r>
            <a:r>
              <a:rPr lang="uk-UA" sz="2400" dirty="0">
                <a:solidFill>
                  <a:schemeClr val="bg1"/>
                </a:solidFill>
              </a:rPr>
              <a:t> — отримуємо, підсумовуючи цифри першого робочого числа.</a:t>
            </a:r>
            <a:br>
              <a:rPr lang="uk-UA" sz="2400" dirty="0">
                <a:solidFill>
                  <a:schemeClr val="bg1"/>
                </a:solidFill>
              </a:rPr>
            </a:br>
            <a:r>
              <a:rPr lang="uk-UA" sz="2400" dirty="0">
                <a:solidFill>
                  <a:schemeClr val="bg1"/>
                </a:solidFill>
              </a:rPr>
              <a:t>2 число = 3 + 2 = 5.</a:t>
            </a:r>
            <a:endParaRPr lang="ru-RU" sz="2400" dirty="0">
              <a:solidFill>
                <a:schemeClr val="bg1"/>
              </a:solidFill>
            </a:endParaRPr>
          </a:p>
          <a:p>
            <a:r>
              <a:rPr lang="uk-UA" sz="2400" u="sng" dirty="0">
                <a:solidFill>
                  <a:schemeClr val="bg1"/>
                </a:solidFill>
              </a:rPr>
              <a:t>3 число</a:t>
            </a:r>
            <a:r>
              <a:rPr lang="uk-UA" sz="2400" dirty="0">
                <a:solidFill>
                  <a:schemeClr val="bg1"/>
                </a:solidFill>
              </a:rPr>
              <a:t> — отримаємо шляхом віднімання. З першого робочого числа віднімемо подвоєну першу цифру дати народження.</a:t>
            </a:r>
            <a:br>
              <a:rPr lang="uk-UA" sz="2400" dirty="0">
                <a:solidFill>
                  <a:schemeClr val="bg1"/>
                </a:solidFill>
              </a:rPr>
            </a:br>
            <a:r>
              <a:rPr lang="uk-UA" sz="2400" dirty="0">
                <a:solidFill>
                  <a:schemeClr val="bg1"/>
                </a:solidFill>
              </a:rPr>
              <a:t>3 число = 32 — (3 х 2) = 26.</a:t>
            </a:r>
            <a:endParaRPr lang="ru-RU" sz="2400" dirty="0">
              <a:solidFill>
                <a:schemeClr val="bg1"/>
              </a:solidFill>
            </a:endParaRPr>
          </a:p>
          <a:p>
            <a:r>
              <a:rPr lang="uk-UA" sz="2400" u="sng" dirty="0">
                <a:solidFill>
                  <a:schemeClr val="bg1"/>
                </a:solidFill>
              </a:rPr>
              <a:t>4 число</a:t>
            </a:r>
            <a:r>
              <a:rPr lang="uk-UA" sz="2400" dirty="0">
                <a:solidFill>
                  <a:schemeClr val="bg1"/>
                </a:solidFill>
              </a:rPr>
              <a:t> —  отримуємо, підсумовуючи цифри третього робочого числа.</a:t>
            </a:r>
            <a:br>
              <a:rPr lang="uk-UA" sz="2400" dirty="0">
                <a:solidFill>
                  <a:schemeClr val="bg1"/>
                </a:solidFill>
              </a:rPr>
            </a:br>
            <a:r>
              <a:rPr lang="uk-UA" sz="2400" dirty="0">
                <a:solidFill>
                  <a:schemeClr val="bg1"/>
                </a:solidFill>
              </a:rPr>
              <a:t>4 число = 2 + 6 = 8.</a:t>
            </a:r>
            <a:endParaRPr lang="ru-RU" sz="2400" dirty="0">
              <a:solidFill>
                <a:schemeClr val="bg1"/>
              </a:solidFill>
            </a:endParaRPr>
          </a:p>
        </p:txBody>
      </p:sp>
      <p:sp>
        <p:nvSpPr>
          <p:cNvPr id="4" name="Прямоугольник 3"/>
          <p:cNvSpPr/>
          <p:nvPr/>
        </p:nvSpPr>
        <p:spPr>
          <a:xfrm>
            <a:off x="6217900" y="2492896"/>
            <a:ext cx="504056" cy="360040"/>
          </a:xfrm>
          <a:prstGeom prst="rect">
            <a:avLst/>
          </a:prstGeom>
          <a:noFill/>
          <a:ln w="539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5508104" y="3645024"/>
            <a:ext cx="504056" cy="360040"/>
          </a:xfrm>
          <a:prstGeom prst="rect">
            <a:avLst/>
          </a:prstGeom>
          <a:noFill/>
          <a:ln w="539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5868144" y="4797152"/>
            <a:ext cx="504056" cy="360040"/>
          </a:xfrm>
          <a:prstGeom prst="rect">
            <a:avLst/>
          </a:prstGeom>
          <a:noFill/>
          <a:ln w="539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5474212" y="6021288"/>
            <a:ext cx="504056" cy="360040"/>
          </a:xfrm>
          <a:prstGeom prst="rect">
            <a:avLst/>
          </a:prstGeom>
          <a:noFill/>
          <a:ln w="539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3">
                  <a:lumMod val="20000"/>
                  <a:lumOff val="80000"/>
                </a:schemeClr>
              </a:solidFill>
            </a:endParaRPr>
          </a:p>
        </p:txBody>
      </p:sp>
    </p:spTree>
    <p:extLst>
      <p:ext uri="{BB962C8B-B14F-4D97-AF65-F5344CB8AC3E}">
        <p14:creationId xmlns:p14="http://schemas.microsoft.com/office/powerpoint/2010/main" val="694335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3600" b="1" i="1" u="sng" dirty="0">
                <a:solidFill>
                  <a:schemeClr val="bg1"/>
                </a:solidFill>
              </a:rPr>
              <a:t>«Стріли» в Квадраті Піфагора</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2987824" y="1213500"/>
            <a:ext cx="5904656" cy="4519755"/>
          </a:xfrm>
          <a:effectLst>
            <a:outerShdw blurRad="50800" dist="38100" dir="2700000" algn="tl" rotWithShape="0">
              <a:prstClr val="black">
                <a:alpha val="60000"/>
              </a:prstClr>
            </a:outerShdw>
          </a:effectLst>
        </p:spPr>
        <p:txBody>
          <a:bodyPr>
            <a:noAutofit/>
          </a:bodyPr>
          <a:lstStyle/>
          <a:p>
            <a:r>
              <a:rPr lang="ru-RU" sz="2400" b="1" dirty="0">
                <a:solidFill>
                  <a:schemeClr val="tx1"/>
                </a:solidFill>
                <a:latin typeface="Arial" panose="020B0604020202020204" pitchFamily="34" charset="0"/>
                <a:cs typeface="Arial" panose="020B0604020202020204" pitchFamily="34" charset="0"/>
              </a:rPr>
              <a:t> </a:t>
            </a:r>
            <a:r>
              <a:rPr lang="uk-UA" sz="2400" b="1" dirty="0">
                <a:solidFill>
                  <a:schemeClr val="tx1"/>
                </a:solidFill>
              </a:rPr>
              <a:t>«Стріла байдужості»</a:t>
            </a:r>
            <a:endParaRPr lang="ru-RU" sz="2400" dirty="0">
              <a:solidFill>
                <a:schemeClr val="tx1"/>
              </a:solidFill>
            </a:endParaRPr>
          </a:p>
          <a:p>
            <a:r>
              <a:rPr lang="uk-UA" sz="2400" dirty="0">
                <a:solidFill>
                  <a:schemeClr val="bg1"/>
                </a:solidFill>
              </a:rPr>
              <a:t>У третьому стовпці відсутні цифри. Може вказувати на відсутність талантів. Людина не прагне до досягнень, його цілком все влаштовує. Чи не буде злетів, але і падати теж не доведеться. Людина не бажає що-небудь робити. Найчастіше слізливий, схильний до капризів, з ним важко ужитися. Жінка з таким знаком здатна тримати чоловіка «в ярмі» довгі роки</a:t>
            </a:r>
            <a:endParaRPr lang="ru-RU" sz="2400" b="1" dirty="0">
              <a:solidFill>
                <a:schemeClr val="bg1"/>
              </a:solidFill>
              <a:latin typeface="Arial" panose="020B0604020202020204" pitchFamily="34" charset="0"/>
              <a:cs typeface="Arial" panose="020B0604020202020204" pitchFamily="34" charset="0"/>
            </a:endParaRPr>
          </a:p>
        </p:txBody>
      </p:sp>
      <p:pic>
        <p:nvPicPr>
          <p:cNvPr id="6" name="Рисунок 5" descr="strela-ravnodushiya"/>
          <p:cNvPicPr/>
          <p:nvPr/>
        </p:nvPicPr>
        <p:blipFill>
          <a:blip r:embed="rId2">
            <a:extLst>
              <a:ext uri="{28A0092B-C50C-407E-A947-70E740481C1C}">
                <a14:useLocalDpi xmlns:a14="http://schemas.microsoft.com/office/drawing/2010/main" val="0"/>
              </a:ext>
            </a:extLst>
          </a:blip>
          <a:srcRect/>
          <a:stretch>
            <a:fillRect/>
          </a:stretch>
        </p:blipFill>
        <p:spPr bwMode="auto">
          <a:xfrm>
            <a:off x="467544" y="2172907"/>
            <a:ext cx="2448272" cy="2233829"/>
          </a:xfrm>
          <a:prstGeom prst="rect">
            <a:avLst/>
          </a:prstGeom>
          <a:noFill/>
          <a:ln>
            <a:noFill/>
          </a:ln>
        </p:spPr>
      </p:pic>
    </p:spTree>
    <p:extLst>
      <p:ext uri="{BB962C8B-B14F-4D97-AF65-F5344CB8AC3E}">
        <p14:creationId xmlns:p14="http://schemas.microsoft.com/office/powerpoint/2010/main" val="8145936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3600" b="1" i="1" u="sng" dirty="0">
                <a:solidFill>
                  <a:schemeClr val="bg1"/>
                </a:solidFill>
              </a:rPr>
              <a:t>«Стріли» в Квадраті Піфагора</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203848" y="1700808"/>
            <a:ext cx="5616624" cy="3240360"/>
          </a:xfrm>
          <a:effectLst>
            <a:outerShdw blurRad="50800" dist="38100" dir="2700000" algn="tl" rotWithShape="0">
              <a:prstClr val="black">
                <a:alpha val="60000"/>
              </a:prstClr>
            </a:outerShdw>
          </a:effectLst>
        </p:spPr>
        <p:txBody>
          <a:bodyPr>
            <a:noAutofit/>
          </a:bodyPr>
          <a:lstStyle/>
          <a:p>
            <a:r>
              <a:rPr lang="ru-RU" sz="4000" b="1" dirty="0">
                <a:solidFill>
                  <a:srgbClr val="FFFF00"/>
                </a:solidFill>
                <a:latin typeface="Arial" panose="020B0604020202020204" pitchFamily="34" charset="0"/>
                <a:cs typeface="Arial" panose="020B0604020202020204" pitchFamily="34" charset="0"/>
              </a:rPr>
              <a:t> </a:t>
            </a:r>
            <a:r>
              <a:rPr lang="uk-UA" sz="2800" b="1" dirty="0">
                <a:solidFill>
                  <a:schemeClr val="tx1"/>
                </a:solidFill>
              </a:rPr>
              <a:t>«Квадрат праці»</a:t>
            </a:r>
            <a:endParaRPr lang="ru-RU" sz="2800" dirty="0">
              <a:solidFill>
                <a:schemeClr val="tx1"/>
              </a:solidFill>
            </a:endParaRPr>
          </a:p>
          <a:p>
            <a:r>
              <a:rPr lang="uk-UA" sz="2800" dirty="0">
                <a:solidFill>
                  <a:schemeClr val="bg1"/>
                </a:solidFill>
              </a:rPr>
              <a:t>Така людина навряд чи здатний стати забезпеченим завдяки праці. Він не здатна з розумом розпоряджатися грошима. В результаті каторжної праці втратить здоров'я, але не розбагатіє.</a:t>
            </a:r>
            <a:endParaRPr lang="ru-RU" sz="2800" b="1" dirty="0">
              <a:solidFill>
                <a:schemeClr val="bg1"/>
              </a:solidFill>
              <a:latin typeface="Arial" panose="020B0604020202020204" pitchFamily="34" charset="0"/>
              <a:cs typeface="Arial" panose="020B0604020202020204" pitchFamily="34" charset="0"/>
            </a:endParaRPr>
          </a:p>
        </p:txBody>
      </p:sp>
      <p:pic>
        <p:nvPicPr>
          <p:cNvPr id="5" name="Рисунок 4" descr="kvadrat-truda"/>
          <p:cNvPicPr/>
          <p:nvPr/>
        </p:nvPicPr>
        <p:blipFill>
          <a:blip r:embed="rId2">
            <a:extLst>
              <a:ext uri="{28A0092B-C50C-407E-A947-70E740481C1C}">
                <a14:useLocalDpi xmlns:a14="http://schemas.microsoft.com/office/drawing/2010/main" val="0"/>
              </a:ext>
            </a:extLst>
          </a:blip>
          <a:srcRect/>
          <a:stretch>
            <a:fillRect/>
          </a:stretch>
        </p:blipFill>
        <p:spPr bwMode="auto">
          <a:xfrm>
            <a:off x="684381" y="1700808"/>
            <a:ext cx="2304256" cy="2376264"/>
          </a:xfrm>
          <a:prstGeom prst="rect">
            <a:avLst/>
          </a:prstGeom>
          <a:noFill/>
          <a:ln>
            <a:noFill/>
          </a:ln>
        </p:spPr>
      </p:pic>
    </p:spTree>
    <p:extLst>
      <p:ext uri="{BB962C8B-B14F-4D97-AF65-F5344CB8AC3E}">
        <p14:creationId xmlns:p14="http://schemas.microsoft.com/office/powerpoint/2010/main" val="28722901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3600" b="1" i="1" u="sng" dirty="0">
                <a:solidFill>
                  <a:schemeClr val="bg1"/>
                </a:solidFill>
              </a:rPr>
              <a:t>«Стріли» в Квадраті Піфагора</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203848" y="1700808"/>
            <a:ext cx="5616624" cy="3240360"/>
          </a:xfrm>
          <a:effectLst>
            <a:outerShdw blurRad="50800" dist="38100" dir="2700000" algn="tl" rotWithShape="0">
              <a:prstClr val="black">
                <a:alpha val="60000"/>
              </a:prstClr>
            </a:outerShdw>
          </a:effectLst>
        </p:spPr>
        <p:txBody>
          <a:bodyPr>
            <a:noAutofit/>
          </a:bodyPr>
          <a:lstStyle/>
          <a:p>
            <a:r>
              <a:rPr lang="uk-UA" b="1" dirty="0">
                <a:solidFill>
                  <a:schemeClr val="tx1"/>
                </a:solidFill>
              </a:rPr>
              <a:t>«Стріла втрат»</a:t>
            </a:r>
            <a:endParaRPr lang="ru-RU" dirty="0">
              <a:solidFill>
                <a:schemeClr val="tx1"/>
              </a:solidFill>
            </a:endParaRPr>
          </a:p>
          <a:p>
            <a:r>
              <a:rPr lang="uk-UA" dirty="0">
                <a:solidFill>
                  <a:schemeClr val="bg1"/>
                </a:solidFill>
              </a:rPr>
              <a:t>Лінія стабільності не містить цифр. Такий знак не сприяє накопиченню матеріальних цінностей. Людина може багато працювати, але по дивним збігом обставин, гроші довго затримуватися не будуть.</a:t>
            </a:r>
            <a:endParaRPr lang="ru-RU" dirty="0">
              <a:solidFill>
                <a:schemeClr val="bg1"/>
              </a:solidFill>
            </a:endParaRPr>
          </a:p>
        </p:txBody>
      </p:sp>
      <p:pic>
        <p:nvPicPr>
          <p:cNvPr id="6" name="Рисунок 5" descr="strela-poter"/>
          <p:cNvPicPr/>
          <p:nvPr/>
        </p:nvPicPr>
        <p:blipFill>
          <a:blip r:embed="rId2">
            <a:extLst>
              <a:ext uri="{28A0092B-C50C-407E-A947-70E740481C1C}">
                <a14:useLocalDpi xmlns:a14="http://schemas.microsoft.com/office/drawing/2010/main" val="0"/>
              </a:ext>
            </a:extLst>
          </a:blip>
          <a:srcRect/>
          <a:stretch>
            <a:fillRect/>
          </a:stretch>
        </p:blipFill>
        <p:spPr bwMode="auto">
          <a:xfrm>
            <a:off x="683568" y="1844824"/>
            <a:ext cx="2520280" cy="2520280"/>
          </a:xfrm>
          <a:prstGeom prst="rect">
            <a:avLst/>
          </a:prstGeom>
          <a:noFill/>
          <a:ln>
            <a:noFill/>
          </a:ln>
        </p:spPr>
      </p:pic>
    </p:spTree>
    <p:extLst>
      <p:ext uri="{BB962C8B-B14F-4D97-AF65-F5344CB8AC3E}">
        <p14:creationId xmlns:p14="http://schemas.microsoft.com/office/powerpoint/2010/main" val="10041272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3600" b="1" i="1" u="sng" dirty="0">
                <a:solidFill>
                  <a:schemeClr val="bg1"/>
                </a:solidFill>
              </a:rPr>
              <a:t>«Стріли» в Квадраті Піфагора</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203848" y="1700808"/>
            <a:ext cx="5616624" cy="3240360"/>
          </a:xfrm>
          <a:effectLst>
            <a:outerShdw blurRad="50800" dist="38100" dir="2700000" algn="tl" rotWithShape="0">
              <a:prstClr val="black">
                <a:alpha val="60000"/>
              </a:prstClr>
            </a:outerShdw>
          </a:effectLst>
        </p:spPr>
        <p:txBody>
          <a:bodyPr>
            <a:noAutofit/>
          </a:bodyPr>
          <a:lstStyle/>
          <a:p>
            <a:r>
              <a:rPr lang="ru-RU" sz="2800" b="1" dirty="0">
                <a:solidFill>
                  <a:schemeClr val="tx1"/>
                </a:solidFill>
                <a:latin typeface="Arial" panose="020B0604020202020204" pitchFamily="34" charset="0"/>
                <a:cs typeface="Arial" panose="020B0604020202020204" pitchFamily="34" charset="0"/>
              </a:rPr>
              <a:t> </a:t>
            </a:r>
            <a:r>
              <a:rPr lang="uk-UA" sz="2800" b="1" dirty="0">
                <a:solidFill>
                  <a:schemeClr val="tx1"/>
                </a:solidFill>
              </a:rPr>
              <a:t>«Втрата таланту»</a:t>
            </a:r>
            <a:endParaRPr lang="ru-RU" sz="2800" dirty="0">
              <a:solidFill>
                <a:schemeClr val="tx1"/>
              </a:solidFill>
            </a:endParaRPr>
          </a:p>
          <a:p>
            <a:r>
              <a:rPr lang="uk-UA" sz="2800" dirty="0">
                <a:solidFill>
                  <a:schemeClr val="bg1"/>
                </a:solidFill>
              </a:rPr>
              <a:t>Порожній другий стовпець так само може бути вказівкою на втрати, але не матеріального плану. Людина в юності може бути вельми талановитою і перспективною але, з віком, вона може втратити свій талант</a:t>
            </a:r>
            <a:r>
              <a:rPr lang="uk-UA" sz="4000" dirty="0"/>
              <a:t>.</a:t>
            </a:r>
            <a:endParaRPr lang="ru-RU" sz="2000" b="1" dirty="0">
              <a:solidFill>
                <a:schemeClr val="bg1"/>
              </a:solidFill>
              <a:latin typeface="Arial" panose="020B0604020202020204" pitchFamily="34" charset="0"/>
              <a:cs typeface="Arial" panose="020B0604020202020204" pitchFamily="34" charset="0"/>
            </a:endParaRPr>
          </a:p>
        </p:txBody>
      </p:sp>
      <p:pic>
        <p:nvPicPr>
          <p:cNvPr id="5" name="Рисунок 4" descr="strela-bezdenejya"/>
          <p:cNvPicPr/>
          <p:nvPr/>
        </p:nvPicPr>
        <p:blipFill>
          <a:blip r:embed="rId2">
            <a:extLst>
              <a:ext uri="{28A0092B-C50C-407E-A947-70E740481C1C}">
                <a14:useLocalDpi xmlns:a14="http://schemas.microsoft.com/office/drawing/2010/main" val="0"/>
              </a:ext>
            </a:extLst>
          </a:blip>
          <a:srcRect/>
          <a:stretch>
            <a:fillRect/>
          </a:stretch>
        </p:blipFill>
        <p:spPr bwMode="auto">
          <a:xfrm>
            <a:off x="611560" y="2060848"/>
            <a:ext cx="2448272" cy="2376264"/>
          </a:xfrm>
          <a:prstGeom prst="rect">
            <a:avLst/>
          </a:prstGeom>
          <a:noFill/>
          <a:ln>
            <a:noFill/>
          </a:ln>
        </p:spPr>
      </p:pic>
    </p:spTree>
    <p:extLst>
      <p:ext uri="{BB962C8B-B14F-4D97-AF65-F5344CB8AC3E}">
        <p14:creationId xmlns:p14="http://schemas.microsoft.com/office/powerpoint/2010/main" val="8212201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3600" b="1" i="1" u="sng" dirty="0">
                <a:solidFill>
                  <a:schemeClr val="bg1"/>
                </a:solidFill>
              </a:rPr>
              <a:t>«Стріли» в Квадраті Піфагора</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2915816" y="1340768"/>
            <a:ext cx="5832648" cy="3240360"/>
          </a:xfrm>
          <a:effectLst>
            <a:outerShdw blurRad="50800" dist="38100" dir="2700000" algn="tl" rotWithShape="0">
              <a:prstClr val="black">
                <a:alpha val="60000"/>
              </a:prstClr>
            </a:outerShdw>
          </a:effectLst>
        </p:spPr>
        <p:txBody>
          <a:bodyPr>
            <a:noAutofit/>
          </a:bodyPr>
          <a:lstStyle/>
          <a:p>
            <a:r>
              <a:rPr lang="uk-UA" sz="2800" b="1" dirty="0">
                <a:solidFill>
                  <a:schemeClr val="tx1"/>
                </a:solidFill>
              </a:rPr>
              <a:t>«Стріла слабкої волі»</a:t>
            </a:r>
            <a:endParaRPr lang="ru-RU" sz="2800" dirty="0">
              <a:solidFill>
                <a:schemeClr val="tx1"/>
              </a:solidFill>
            </a:endParaRPr>
          </a:p>
          <a:p>
            <a:r>
              <a:rPr lang="uk-UA" sz="2800" dirty="0">
                <a:solidFill>
                  <a:schemeClr val="bg1"/>
                </a:solidFill>
              </a:rPr>
              <a:t>Такий малюнок служить вказівкою на надмірно м'який, піддатливий характер людини. Навіть при наявності одиниць в першій клітинці, вона не може досягти мети через залежність від інших. Слабка воля, боязнь зробити крок самостійно</a:t>
            </a:r>
            <a:r>
              <a:rPr lang="uk-UA" sz="4000" dirty="0"/>
              <a:t>.</a:t>
            </a:r>
            <a:endParaRPr lang="ru-RU" sz="2000" b="1" dirty="0">
              <a:solidFill>
                <a:schemeClr val="bg1"/>
              </a:solidFill>
              <a:latin typeface="Arial" panose="020B0604020202020204" pitchFamily="34" charset="0"/>
              <a:cs typeface="Arial" panose="020B0604020202020204" pitchFamily="34" charset="0"/>
            </a:endParaRPr>
          </a:p>
        </p:txBody>
      </p:sp>
      <p:pic>
        <p:nvPicPr>
          <p:cNvPr id="6" name="Рисунок 5" descr="strela-slaboy-voli"/>
          <p:cNvPicPr/>
          <p:nvPr/>
        </p:nvPicPr>
        <p:blipFill>
          <a:blip r:embed="rId2">
            <a:extLst>
              <a:ext uri="{28A0092B-C50C-407E-A947-70E740481C1C}">
                <a14:useLocalDpi xmlns:a14="http://schemas.microsoft.com/office/drawing/2010/main" val="0"/>
              </a:ext>
            </a:extLst>
          </a:blip>
          <a:srcRect/>
          <a:stretch>
            <a:fillRect/>
          </a:stretch>
        </p:blipFill>
        <p:spPr bwMode="auto">
          <a:xfrm>
            <a:off x="467544" y="1988840"/>
            <a:ext cx="2448272" cy="2376264"/>
          </a:xfrm>
          <a:prstGeom prst="rect">
            <a:avLst/>
          </a:prstGeom>
          <a:noFill/>
          <a:ln>
            <a:noFill/>
          </a:ln>
        </p:spPr>
      </p:pic>
    </p:spTree>
    <p:extLst>
      <p:ext uri="{BB962C8B-B14F-4D97-AF65-F5344CB8AC3E}">
        <p14:creationId xmlns:p14="http://schemas.microsoft.com/office/powerpoint/2010/main" val="4968445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3600" b="1" i="1" u="sng" dirty="0">
                <a:solidFill>
                  <a:schemeClr val="bg1"/>
                </a:solidFill>
              </a:rPr>
              <a:t>«Стріли» в Квадраті Піфагора</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203848" y="1412776"/>
            <a:ext cx="5616624" cy="3240360"/>
          </a:xfrm>
          <a:effectLst>
            <a:outerShdw blurRad="50800" dist="38100" dir="2700000" algn="tl" rotWithShape="0">
              <a:prstClr val="black">
                <a:alpha val="59000"/>
              </a:prstClr>
            </a:outerShdw>
          </a:effectLst>
        </p:spPr>
        <p:txBody>
          <a:bodyPr>
            <a:noAutofit/>
          </a:bodyPr>
          <a:lstStyle/>
          <a:p>
            <a:r>
              <a:rPr lang="uk-UA" sz="2800" b="1" dirty="0">
                <a:solidFill>
                  <a:schemeClr val="tx1"/>
                </a:solidFill>
              </a:rPr>
              <a:t>«Знак спритності»</a:t>
            </a:r>
            <a:endParaRPr lang="ru-RU" sz="2800" dirty="0">
              <a:solidFill>
                <a:schemeClr val="tx1"/>
              </a:solidFill>
            </a:endParaRPr>
          </a:p>
          <a:p>
            <a:r>
              <a:rPr lang="uk-UA" sz="2800" dirty="0">
                <a:solidFill>
                  <a:schemeClr val="bg1"/>
                </a:solidFill>
              </a:rPr>
              <a:t>Найчастіше, люди з подібним знаком дуже виверткі. Для них не існує межі між правдою і брехнею. Вони самі часом не розуміють, навіщо обманюють.</a:t>
            </a:r>
            <a:endParaRPr lang="ru-RU" sz="2800" b="1" dirty="0">
              <a:solidFill>
                <a:schemeClr val="bg1"/>
              </a:solidFill>
              <a:latin typeface="Arial" panose="020B0604020202020204" pitchFamily="34" charset="0"/>
              <a:cs typeface="Arial" panose="020B0604020202020204" pitchFamily="34" charset="0"/>
            </a:endParaRPr>
          </a:p>
        </p:txBody>
      </p:sp>
      <p:pic>
        <p:nvPicPr>
          <p:cNvPr id="5" name="Рисунок 4" descr="strela-izvorotlivosti"/>
          <p:cNvPicPr/>
          <p:nvPr/>
        </p:nvPicPr>
        <p:blipFill>
          <a:blip r:embed="rId2">
            <a:extLst>
              <a:ext uri="{28A0092B-C50C-407E-A947-70E740481C1C}">
                <a14:useLocalDpi xmlns:a14="http://schemas.microsoft.com/office/drawing/2010/main" val="0"/>
              </a:ext>
            </a:extLst>
          </a:blip>
          <a:srcRect/>
          <a:stretch>
            <a:fillRect/>
          </a:stretch>
        </p:blipFill>
        <p:spPr bwMode="auto">
          <a:xfrm>
            <a:off x="539552" y="2132856"/>
            <a:ext cx="2520280" cy="2448272"/>
          </a:xfrm>
          <a:prstGeom prst="rect">
            <a:avLst/>
          </a:prstGeom>
          <a:noFill/>
          <a:ln>
            <a:noFill/>
          </a:ln>
        </p:spPr>
      </p:pic>
    </p:spTree>
    <p:extLst>
      <p:ext uri="{BB962C8B-B14F-4D97-AF65-F5344CB8AC3E}">
        <p14:creationId xmlns:p14="http://schemas.microsoft.com/office/powerpoint/2010/main" val="20350173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200" b="1" i="1" dirty="0" err="1">
                <a:solidFill>
                  <a:srgbClr val="FFFF00"/>
                </a:solidFill>
                <a:latin typeface="Arial" panose="020B0604020202020204" pitchFamily="34" charset="0"/>
                <a:cs typeface="Arial" panose="020B0604020202020204" pitchFamily="34" charset="0"/>
              </a:rPr>
              <a:t>Особливе</a:t>
            </a:r>
            <a:r>
              <a:rPr lang="ru-RU" sz="3200" b="1" i="1" dirty="0">
                <a:solidFill>
                  <a:srgbClr val="FFFF00"/>
                </a:solidFill>
                <a:latin typeface="Arial" panose="020B0604020202020204" pitchFamily="34" charset="0"/>
                <a:cs typeface="Arial" panose="020B0604020202020204" pitchFamily="34" charset="0"/>
              </a:rPr>
              <a:t> </a:t>
            </a:r>
            <a:r>
              <a:rPr lang="ru-RU" sz="3200" b="1" i="1" dirty="0" err="1">
                <a:solidFill>
                  <a:srgbClr val="FFFF00"/>
                </a:solidFill>
                <a:latin typeface="Arial" panose="020B0604020202020204" pitchFamily="34" charset="0"/>
                <a:cs typeface="Arial" panose="020B0604020202020204" pitchFamily="34" charset="0"/>
              </a:rPr>
              <a:t>розташування</a:t>
            </a:r>
            <a:r>
              <a:rPr lang="ru-RU" sz="3200" b="1" i="1" dirty="0">
                <a:solidFill>
                  <a:srgbClr val="FFFF00"/>
                </a:solidFill>
                <a:latin typeface="Arial" panose="020B0604020202020204" pitchFamily="34" charset="0"/>
                <a:cs typeface="Arial" panose="020B0604020202020204" pitchFamily="34" charset="0"/>
              </a:rPr>
              <a:t> цифр, </a:t>
            </a:r>
            <a:r>
              <a:rPr lang="ru-RU" sz="3200" b="1" i="1" dirty="0" err="1">
                <a:solidFill>
                  <a:srgbClr val="FFFF00"/>
                </a:solidFill>
                <a:latin typeface="Arial" panose="020B0604020202020204" pitchFamily="34" charset="0"/>
                <a:cs typeface="Arial" panose="020B0604020202020204" pitchFamily="34" charset="0"/>
              </a:rPr>
              <a:t>що</a:t>
            </a:r>
            <a:r>
              <a:rPr lang="ru-RU" sz="3200" b="1" i="1" dirty="0">
                <a:solidFill>
                  <a:srgbClr val="FFFF00"/>
                </a:solidFill>
                <a:latin typeface="Arial" panose="020B0604020202020204" pitchFamily="34" charset="0"/>
                <a:cs typeface="Arial" panose="020B0604020202020204" pitchFamily="34" charset="0"/>
              </a:rPr>
              <a:t> </a:t>
            </a:r>
            <a:r>
              <a:rPr lang="ru-RU" sz="3200" b="1" i="1" dirty="0" err="1">
                <a:solidFill>
                  <a:srgbClr val="FFFF00"/>
                </a:solidFill>
                <a:latin typeface="Arial" panose="020B0604020202020204" pitchFamily="34" charset="0"/>
                <a:cs typeface="Arial" panose="020B0604020202020204" pitchFamily="34" charset="0"/>
              </a:rPr>
              <a:t>впливає</a:t>
            </a:r>
            <a:r>
              <a:rPr lang="ru-RU" sz="32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3203848" y="1412776"/>
            <a:ext cx="5616624" cy="3240360"/>
          </a:xfrm>
          <a:effectLst>
            <a:outerShdw blurRad="50800" dist="38100" dir="2700000" algn="tl" rotWithShape="0">
              <a:prstClr val="black">
                <a:alpha val="59000"/>
              </a:prstClr>
            </a:outerShdw>
          </a:effectLst>
        </p:spPr>
        <p:txBody>
          <a:bodyPr>
            <a:noAutofit/>
          </a:bodyPr>
          <a:lstStyle/>
          <a:p>
            <a:pPr indent="471805" algn="just">
              <a:lnSpc>
                <a:spcPct val="115000"/>
              </a:lnSpc>
              <a:spcAft>
                <a:spcPts val="0"/>
              </a:spcAft>
            </a:pPr>
            <a:r>
              <a:rPr lang="ru-RU" sz="2800" dirty="0">
                <a:solidFill>
                  <a:schemeClr val="bg1"/>
                </a:solidFill>
              </a:rPr>
              <a:t>«</a:t>
            </a:r>
            <a:r>
              <a:rPr lang="ru-RU" sz="2800" dirty="0" err="1">
                <a:solidFill>
                  <a:schemeClr val="bg1"/>
                </a:solidFill>
              </a:rPr>
              <a:t>Успіх</a:t>
            </a:r>
            <a:r>
              <a:rPr lang="ru-RU" sz="2800" dirty="0">
                <a:solidFill>
                  <a:schemeClr val="bg1"/>
                </a:solidFill>
              </a:rPr>
              <a:t> в </a:t>
            </a:r>
            <a:r>
              <a:rPr lang="ru-RU" sz="2800" dirty="0" err="1">
                <a:solidFill>
                  <a:schemeClr val="bg1"/>
                </a:solidFill>
              </a:rPr>
              <a:t>комерції</a:t>
            </a:r>
            <a:r>
              <a:rPr lang="ru-RU" sz="2800" dirty="0">
                <a:solidFill>
                  <a:schemeClr val="bg1"/>
                </a:solidFill>
              </a:rPr>
              <a:t>»</a:t>
            </a:r>
          </a:p>
          <a:p>
            <a:pPr indent="471805" algn="just">
              <a:lnSpc>
                <a:spcPct val="115000"/>
              </a:lnSpc>
              <a:spcAft>
                <a:spcPts val="0"/>
              </a:spcAft>
            </a:pPr>
            <a:r>
              <a:rPr lang="ru-RU" sz="2800" dirty="0" err="1">
                <a:solidFill>
                  <a:schemeClr val="bg1"/>
                </a:solidFill>
              </a:rPr>
              <a:t>Подібне</a:t>
            </a:r>
            <a:r>
              <a:rPr lang="ru-RU" sz="2800" dirty="0">
                <a:solidFill>
                  <a:schemeClr val="bg1"/>
                </a:solidFill>
              </a:rPr>
              <a:t> </a:t>
            </a:r>
            <a:r>
              <a:rPr lang="ru-RU" sz="2800" dirty="0" err="1">
                <a:solidFill>
                  <a:schemeClr val="bg1"/>
                </a:solidFill>
              </a:rPr>
              <a:t>розташування</a:t>
            </a:r>
            <a:r>
              <a:rPr lang="ru-RU" sz="2800" dirty="0">
                <a:solidFill>
                  <a:schemeClr val="bg1"/>
                </a:solidFill>
              </a:rPr>
              <a:t> говорить про </a:t>
            </a:r>
            <a:r>
              <a:rPr lang="ru-RU" sz="2800" dirty="0" err="1">
                <a:solidFill>
                  <a:schemeClr val="bg1"/>
                </a:solidFill>
              </a:rPr>
              <a:t>особливу</a:t>
            </a:r>
            <a:r>
              <a:rPr lang="ru-RU" sz="2800" dirty="0">
                <a:solidFill>
                  <a:schemeClr val="bg1"/>
                </a:solidFill>
              </a:rPr>
              <a:t> </a:t>
            </a:r>
            <a:r>
              <a:rPr lang="ru-RU" sz="2800" dirty="0" err="1">
                <a:solidFill>
                  <a:schemeClr val="bg1"/>
                </a:solidFill>
              </a:rPr>
              <a:t>успішність</a:t>
            </a:r>
            <a:r>
              <a:rPr lang="ru-RU" sz="2800" dirty="0">
                <a:solidFill>
                  <a:schemeClr val="bg1"/>
                </a:solidFill>
              </a:rPr>
              <a:t> в </a:t>
            </a:r>
            <a:r>
              <a:rPr lang="ru-RU" sz="2800" dirty="0" err="1">
                <a:solidFill>
                  <a:schemeClr val="bg1"/>
                </a:solidFill>
              </a:rPr>
              <a:t>матеріальному</a:t>
            </a:r>
            <a:r>
              <a:rPr lang="ru-RU" sz="2800" dirty="0">
                <a:solidFill>
                  <a:schemeClr val="bg1"/>
                </a:solidFill>
              </a:rPr>
              <a:t> </a:t>
            </a:r>
            <a:r>
              <a:rPr lang="ru-RU" sz="2800" dirty="0" err="1">
                <a:solidFill>
                  <a:schemeClr val="bg1"/>
                </a:solidFill>
              </a:rPr>
              <a:t>плані</a:t>
            </a:r>
            <a:r>
              <a:rPr lang="ru-RU" sz="2800" dirty="0">
                <a:solidFill>
                  <a:schemeClr val="bg1"/>
                </a:solidFill>
              </a:rPr>
              <a:t>. У </a:t>
            </a:r>
            <a:r>
              <a:rPr lang="ru-RU" sz="2800" dirty="0" err="1">
                <a:solidFill>
                  <a:schemeClr val="bg1"/>
                </a:solidFill>
              </a:rPr>
              <a:t>людини</a:t>
            </a:r>
            <a:r>
              <a:rPr lang="ru-RU" sz="2800" dirty="0">
                <a:solidFill>
                  <a:schemeClr val="bg1"/>
                </a:solidFill>
              </a:rPr>
              <a:t> є </a:t>
            </a:r>
            <a:r>
              <a:rPr lang="ru-RU" sz="2800" dirty="0" err="1">
                <a:solidFill>
                  <a:schemeClr val="bg1"/>
                </a:solidFill>
              </a:rPr>
              <a:t>шанси</a:t>
            </a:r>
            <a:r>
              <a:rPr lang="ru-RU" sz="2800" dirty="0">
                <a:solidFill>
                  <a:schemeClr val="bg1"/>
                </a:solidFill>
              </a:rPr>
              <a:t> </a:t>
            </a:r>
            <a:r>
              <a:rPr lang="ru-RU" sz="2800" dirty="0" err="1">
                <a:solidFill>
                  <a:schemeClr val="bg1"/>
                </a:solidFill>
              </a:rPr>
              <a:t>успішно</a:t>
            </a:r>
            <a:r>
              <a:rPr lang="ru-RU" sz="2800" dirty="0">
                <a:solidFill>
                  <a:schemeClr val="bg1"/>
                </a:solidFill>
              </a:rPr>
              <a:t> </a:t>
            </a:r>
            <a:r>
              <a:rPr lang="ru-RU" sz="2800" dirty="0" err="1">
                <a:solidFill>
                  <a:schemeClr val="bg1"/>
                </a:solidFill>
              </a:rPr>
              <a:t>вкласти</a:t>
            </a:r>
            <a:r>
              <a:rPr lang="ru-RU" sz="2800" dirty="0">
                <a:solidFill>
                  <a:schemeClr val="bg1"/>
                </a:solidFill>
              </a:rPr>
              <a:t> </a:t>
            </a:r>
            <a:r>
              <a:rPr lang="ru-RU" sz="2800" dirty="0" err="1">
                <a:solidFill>
                  <a:schemeClr val="bg1"/>
                </a:solidFill>
              </a:rPr>
              <a:t>гроші</a:t>
            </a:r>
            <a:r>
              <a:rPr lang="ru-RU" sz="2800" dirty="0">
                <a:solidFill>
                  <a:schemeClr val="bg1"/>
                </a:solidFill>
              </a:rPr>
              <a:t> в </a:t>
            </a:r>
            <a:r>
              <a:rPr lang="ru-RU" sz="2800" dirty="0" err="1">
                <a:solidFill>
                  <a:schemeClr val="bg1"/>
                </a:solidFill>
              </a:rPr>
              <a:t>цінні</a:t>
            </a:r>
            <a:r>
              <a:rPr lang="ru-RU" sz="2800" dirty="0">
                <a:solidFill>
                  <a:schemeClr val="bg1"/>
                </a:solidFill>
              </a:rPr>
              <a:t> </a:t>
            </a:r>
            <a:r>
              <a:rPr lang="ru-RU" sz="2800" dirty="0" err="1">
                <a:solidFill>
                  <a:schemeClr val="bg1"/>
                </a:solidFill>
              </a:rPr>
              <a:t>папери</a:t>
            </a:r>
            <a:r>
              <a:rPr lang="ru-RU" sz="2800" dirty="0">
                <a:solidFill>
                  <a:schemeClr val="bg1"/>
                </a:solidFill>
              </a:rPr>
              <a:t>, </a:t>
            </a:r>
            <a:r>
              <a:rPr lang="ru-RU" sz="2800" dirty="0" err="1">
                <a:solidFill>
                  <a:schemeClr val="bg1"/>
                </a:solidFill>
              </a:rPr>
              <a:t>прибутково</a:t>
            </a:r>
            <a:r>
              <a:rPr lang="ru-RU" sz="2800" dirty="0">
                <a:solidFill>
                  <a:schemeClr val="bg1"/>
                </a:solidFill>
              </a:rPr>
              <a:t> </a:t>
            </a:r>
            <a:r>
              <a:rPr lang="ru-RU" sz="2800" dirty="0" err="1">
                <a:solidFill>
                  <a:schemeClr val="bg1"/>
                </a:solidFill>
              </a:rPr>
              <a:t>займатися</a:t>
            </a:r>
            <a:r>
              <a:rPr lang="ru-RU" sz="2800" dirty="0">
                <a:solidFill>
                  <a:schemeClr val="bg1"/>
                </a:solidFill>
              </a:rPr>
              <a:t> </a:t>
            </a:r>
            <a:r>
              <a:rPr lang="ru-RU" sz="2800" dirty="0" err="1">
                <a:solidFill>
                  <a:schemeClr val="bg1"/>
                </a:solidFill>
              </a:rPr>
              <a:t>купівлею-продажем</a:t>
            </a:r>
            <a:r>
              <a:rPr lang="ru-RU" sz="2800" dirty="0">
                <a:solidFill>
                  <a:schemeClr val="bg1"/>
                </a:solidFill>
              </a:rPr>
              <a:t> і </a:t>
            </a:r>
            <a:r>
              <a:rPr lang="ru-RU" sz="2800" dirty="0" err="1">
                <a:solidFill>
                  <a:schemeClr val="bg1"/>
                </a:solidFill>
              </a:rPr>
              <a:t>може</a:t>
            </a:r>
            <a:r>
              <a:rPr lang="ru-RU" sz="2800" dirty="0">
                <a:solidFill>
                  <a:schemeClr val="bg1"/>
                </a:solidFill>
              </a:rPr>
              <a:t> </a:t>
            </a:r>
            <a:r>
              <a:rPr lang="ru-RU" sz="2800" dirty="0" err="1">
                <a:solidFill>
                  <a:schemeClr val="bg1"/>
                </a:solidFill>
              </a:rPr>
              <a:t>навіть</a:t>
            </a:r>
            <a:r>
              <a:rPr lang="ru-RU" sz="2800" dirty="0">
                <a:solidFill>
                  <a:schemeClr val="bg1"/>
                </a:solidFill>
              </a:rPr>
              <a:t> </a:t>
            </a:r>
            <a:r>
              <a:rPr lang="ru-RU" sz="2800" dirty="0" err="1">
                <a:solidFill>
                  <a:schemeClr val="bg1"/>
                </a:solidFill>
              </a:rPr>
              <a:t>виграти</a:t>
            </a:r>
            <a:r>
              <a:rPr lang="ru-RU" sz="2800" dirty="0">
                <a:solidFill>
                  <a:schemeClr val="bg1"/>
                </a:solidFill>
              </a:rPr>
              <a:t> в лотерею. </a:t>
            </a:r>
            <a:r>
              <a:rPr lang="ru-RU" sz="2800" dirty="0" err="1">
                <a:solidFill>
                  <a:schemeClr val="bg1"/>
                </a:solidFill>
              </a:rPr>
              <a:t>Тільки</a:t>
            </a:r>
            <a:r>
              <a:rPr lang="ru-RU" sz="2800" dirty="0">
                <a:solidFill>
                  <a:schemeClr val="bg1"/>
                </a:solidFill>
              </a:rPr>
              <a:t> цифр в </a:t>
            </a:r>
            <a:r>
              <a:rPr lang="ru-RU" sz="2800" dirty="0" err="1">
                <a:solidFill>
                  <a:schemeClr val="bg1"/>
                </a:solidFill>
              </a:rPr>
              <a:t>кожній</a:t>
            </a:r>
            <a:r>
              <a:rPr lang="ru-RU" sz="2800" dirty="0">
                <a:solidFill>
                  <a:schemeClr val="bg1"/>
                </a:solidFill>
              </a:rPr>
              <a:t> з </a:t>
            </a:r>
            <a:r>
              <a:rPr lang="ru-RU" sz="2800" dirty="0" err="1">
                <a:solidFill>
                  <a:schemeClr val="bg1"/>
                </a:solidFill>
              </a:rPr>
              <a:t>комірок</a:t>
            </a:r>
            <a:r>
              <a:rPr lang="ru-RU" sz="2800" dirty="0">
                <a:solidFill>
                  <a:schemeClr val="bg1"/>
                </a:solidFill>
              </a:rPr>
              <a:t> </a:t>
            </a:r>
            <a:r>
              <a:rPr lang="ru-RU" sz="2800" dirty="0" err="1">
                <a:solidFill>
                  <a:schemeClr val="bg1"/>
                </a:solidFill>
              </a:rPr>
              <a:t>має</a:t>
            </a:r>
            <a:r>
              <a:rPr lang="ru-RU" sz="2800" dirty="0">
                <a:solidFill>
                  <a:schemeClr val="bg1"/>
                </a:solidFill>
              </a:rPr>
              <a:t> бути по </a:t>
            </a:r>
            <a:r>
              <a:rPr lang="ru-RU" sz="2800" dirty="0" err="1">
                <a:solidFill>
                  <a:schemeClr val="bg1"/>
                </a:solidFill>
              </a:rPr>
              <a:t>одній</a:t>
            </a:r>
            <a:r>
              <a:rPr lang="ru-RU" sz="2800" dirty="0">
                <a:solidFill>
                  <a:schemeClr val="bg1"/>
                </a:solidFill>
              </a:rPr>
              <a:t> !!!!</a:t>
            </a:r>
            <a:endParaRPr lang="ru-RU" sz="2800" dirty="0">
              <a:solidFill>
                <a:schemeClr val="bg1"/>
              </a:solidFill>
              <a:ea typeface="Calibri"/>
              <a:cs typeface="Times New Roman"/>
            </a:endParaRPr>
          </a:p>
        </p:txBody>
      </p:sp>
      <p:pic>
        <p:nvPicPr>
          <p:cNvPr id="6" name="Рисунок 5" descr="kommercheskaya-strela"/>
          <p:cNvPicPr/>
          <p:nvPr/>
        </p:nvPicPr>
        <p:blipFill>
          <a:blip r:embed="rId2">
            <a:extLst>
              <a:ext uri="{28A0092B-C50C-407E-A947-70E740481C1C}">
                <a14:useLocalDpi xmlns:a14="http://schemas.microsoft.com/office/drawing/2010/main" val="0"/>
              </a:ext>
            </a:extLst>
          </a:blip>
          <a:srcRect/>
          <a:stretch>
            <a:fillRect/>
          </a:stretch>
        </p:blipFill>
        <p:spPr bwMode="auto">
          <a:xfrm>
            <a:off x="539552" y="2143123"/>
            <a:ext cx="2448272" cy="2365995"/>
          </a:xfrm>
          <a:prstGeom prst="rect">
            <a:avLst/>
          </a:prstGeom>
          <a:noFill/>
          <a:ln>
            <a:noFill/>
          </a:ln>
        </p:spPr>
      </p:pic>
    </p:spTree>
    <p:extLst>
      <p:ext uri="{BB962C8B-B14F-4D97-AF65-F5344CB8AC3E}">
        <p14:creationId xmlns:p14="http://schemas.microsoft.com/office/powerpoint/2010/main" val="14851904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3203848" y="1700808"/>
            <a:ext cx="5616624" cy="3240360"/>
          </a:xfrm>
          <a:effectLst>
            <a:outerShdw blurRad="50800" dist="38100" dir="2700000" algn="tl" rotWithShape="0">
              <a:prstClr val="black">
                <a:alpha val="60000"/>
              </a:prstClr>
            </a:outerShdw>
          </a:effectLst>
        </p:spPr>
        <p:txBody>
          <a:bodyPr>
            <a:noAutofit/>
          </a:bodyPr>
          <a:lstStyle/>
          <a:p>
            <a:r>
              <a:rPr lang="uk-UA" sz="2800" b="1" dirty="0">
                <a:solidFill>
                  <a:schemeClr val="bg1"/>
                </a:solidFill>
              </a:rPr>
              <a:t>«Стріла мудрості»</a:t>
            </a:r>
            <a:endParaRPr lang="ru-RU" sz="2800" dirty="0">
              <a:solidFill>
                <a:schemeClr val="bg1"/>
              </a:solidFill>
            </a:endParaRPr>
          </a:p>
          <a:p>
            <a:r>
              <a:rPr lang="uk-UA" sz="2800" dirty="0">
                <a:solidFill>
                  <a:schemeClr val="bg1"/>
                </a:solidFill>
              </a:rPr>
              <a:t>Подібне розташування цифр говорить про розум, успішність й таланти людини. Цифр має бути стільки ж, як на малюнку.</a:t>
            </a:r>
            <a:endParaRPr lang="ru-RU" sz="2800" b="1" dirty="0">
              <a:solidFill>
                <a:schemeClr val="bg1"/>
              </a:solidFill>
              <a:latin typeface="Arial" panose="020B0604020202020204" pitchFamily="34" charset="0"/>
              <a:cs typeface="Arial" panose="020B0604020202020204" pitchFamily="34" charset="0"/>
            </a:endParaRPr>
          </a:p>
        </p:txBody>
      </p:sp>
      <p:pic>
        <p:nvPicPr>
          <p:cNvPr id="5" name="Рисунок 4" descr="strela-mudrosti"/>
          <p:cNvPicPr/>
          <p:nvPr/>
        </p:nvPicPr>
        <p:blipFill>
          <a:blip r:embed="rId2">
            <a:extLst>
              <a:ext uri="{28A0092B-C50C-407E-A947-70E740481C1C}">
                <a14:useLocalDpi xmlns:a14="http://schemas.microsoft.com/office/drawing/2010/main" val="0"/>
              </a:ext>
            </a:extLst>
          </a:blip>
          <a:srcRect/>
          <a:stretch>
            <a:fillRect/>
          </a:stretch>
        </p:blipFill>
        <p:spPr bwMode="auto">
          <a:xfrm>
            <a:off x="467544" y="2143124"/>
            <a:ext cx="2520280" cy="2438004"/>
          </a:xfrm>
          <a:prstGeom prst="rect">
            <a:avLst/>
          </a:prstGeom>
          <a:noFill/>
          <a:ln>
            <a:noFill/>
          </a:ln>
        </p:spPr>
      </p:pic>
    </p:spTree>
    <p:extLst>
      <p:ext uri="{BB962C8B-B14F-4D97-AF65-F5344CB8AC3E}">
        <p14:creationId xmlns:p14="http://schemas.microsoft.com/office/powerpoint/2010/main" val="1074395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3203848" y="1700808"/>
            <a:ext cx="5616624" cy="3240360"/>
          </a:xfrm>
          <a:effectLst>
            <a:outerShdw blurRad="50800" dist="38100" dir="2700000" algn="tl" rotWithShape="0">
              <a:prstClr val="black">
                <a:alpha val="60000"/>
              </a:prstClr>
            </a:outerShdw>
          </a:effectLst>
        </p:spPr>
        <p:txBody>
          <a:bodyPr>
            <a:noAutofit/>
          </a:bodyPr>
          <a:lstStyle/>
          <a:p>
            <a:r>
              <a:rPr lang="uk-UA" sz="2800" b="1" dirty="0">
                <a:solidFill>
                  <a:schemeClr val="bg1"/>
                </a:solidFill>
              </a:rPr>
              <a:t>«Стріла інтуїції»</a:t>
            </a:r>
            <a:endParaRPr lang="ru-RU" sz="2800" dirty="0">
              <a:solidFill>
                <a:schemeClr val="bg1"/>
              </a:solidFill>
            </a:endParaRPr>
          </a:p>
          <a:p>
            <a:r>
              <a:rPr lang="uk-UA" sz="2800" dirty="0">
                <a:solidFill>
                  <a:schemeClr val="bg1"/>
                </a:solidFill>
              </a:rPr>
              <a:t>Це розташування цифр вказує на відмінну пам'ять, розвинену логіку, здатність швидко аналізувати. Рішучий і не боїться здатися дурним. Тільки дев'яток має бути саме 2, а не якесь інше кількість !!!!</a:t>
            </a:r>
            <a:endParaRPr lang="ru-RU" sz="2800" b="1" dirty="0">
              <a:solidFill>
                <a:schemeClr val="bg1"/>
              </a:solidFill>
              <a:latin typeface="Arial" panose="020B0604020202020204" pitchFamily="34" charset="0"/>
              <a:cs typeface="Arial" panose="020B0604020202020204" pitchFamily="34" charset="0"/>
            </a:endParaRPr>
          </a:p>
        </p:txBody>
      </p:sp>
      <p:pic>
        <p:nvPicPr>
          <p:cNvPr id="6" name="Рисунок 5" descr="strela-intuicii"/>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88840"/>
            <a:ext cx="2664296" cy="2664296"/>
          </a:xfrm>
          <a:prstGeom prst="rect">
            <a:avLst/>
          </a:prstGeom>
          <a:noFill/>
          <a:ln>
            <a:noFill/>
          </a:ln>
        </p:spPr>
      </p:pic>
    </p:spTree>
    <p:extLst>
      <p:ext uri="{BB962C8B-B14F-4D97-AF65-F5344CB8AC3E}">
        <p14:creationId xmlns:p14="http://schemas.microsoft.com/office/powerpoint/2010/main" val="26065747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2915816" y="1412776"/>
            <a:ext cx="6048672" cy="4320480"/>
          </a:xfrm>
          <a:effectLst>
            <a:outerShdw blurRad="50800" dist="38100" dir="2700000" algn="tl" rotWithShape="0">
              <a:prstClr val="black">
                <a:alpha val="60000"/>
              </a:prstClr>
            </a:outerShdw>
          </a:effectLst>
        </p:spPr>
        <p:txBody>
          <a:bodyPr>
            <a:noAutofit/>
          </a:bodyPr>
          <a:lstStyle/>
          <a:p>
            <a:r>
              <a:rPr lang="uk-UA" sz="2400" b="1" dirty="0">
                <a:solidFill>
                  <a:schemeClr val="bg1"/>
                </a:solidFill>
              </a:rPr>
              <a:t>«Розвинена інтуїція»</a:t>
            </a:r>
            <a:endParaRPr lang="ru-RU" sz="2400" dirty="0">
              <a:solidFill>
                <a:schemeClr val="bg1"/>
              </a:solidFill>
            </a:endParaRPr>
          </a:p>
          <a:p>
            <a:r>
              <a:rPr lang="uk-UA" sz="2400" dirty="0">
                <a:solidFill>
                  <a:schemeClr val="bg1"/>
                </a:solidFill>
              </a:rPr>
              <a:t>Подібний знак вказує не на фінансову захищеність (хоча неприємності такого роду ви переживаєте із завидною легкістю). Це ще один знак розвиненою інтуїції, завдяки якій ви уникаєте неприємності. Сильна нервова система не дає стресам  розчавити вас. Ви працелюбні і здатні нести відповідальність не тільки за себе, але і за своїх близьких. У стовпці має бути рівно стільки ж, як на малюнку !!!</a:t>
            </a:r>
            <a:endParaRPr lang="ru-RU" sz="2400" b="1" dirty="0">
              <a:solidFill>
                <a:schemeClr val="bg1"/>
              </a:solidFill>
              <a:latin typeface="Arial" panose="020B0604020202020204" pitchFamily="34" charset="0"/>
              <a:cs typeface="Arial" panose="020B0604020202020204" pitchFamily="34" charset="0"/>
            </a:endParaRPr>
          </a:p>
        </p:txBody>
      </p:sp>
      <p:pic>
        <p:nvPicPr>
          <p:cNvPr id="5" name="Рисунок 4" descr="silnaya-intuiciya"/>
          <p:cNvPicPr/>
          <p:nvPr/>
        </p:nvPicPr>
        <p:blipFill>
          <a:blip r:embed="rId2">
            <a:extLst>
              <a:ext uri="{28A0092B-C50C-407E-A947-70E740481C1C}">
                <a14:useLocalDpi xmlns:a14="http://schemas.microsoft.com/office/drawing/2010/main" val="0"/>
              </a:ext>
            </a:extLst>
          </a:blip>
          <a:srcRect/>
          <a:stretch>
            <a:fillRect/>
          </a:stretch>
        </p:blipFill>
        <p:spPr bwMode="auto">
          <a:xfrm>
            <a:off x="395536" y="1988840"/>
            <a:ext cx="2448272" cy="2592288"/>
          </a:xfrm>
          <a:prstGeom prst="rect">
            <a:avLst/>
          </a:prstGeom>
          <a:noFill/>
          <a:ln>
            <a:noFill/>
          </a:ln>
        </p:spPr>
      </p:pic>
    </p:spTree>
    <p:extLst>
      <p:ext uri="{BB962C8B-B14F-4D97-AF65-F5344CB8AC3E}">
        <p14:creationId xmlns:p14="http://schemas.microsoft.com/office/powerpoint/2010/main" val="22555205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2"/>
            <a:ext cx="8784976" cy="1800199"/>
          </a:xfrm>
        </p:spPr>
        <p:txBody>
          <a:bodyPr>
            <a:normAutofit/>
          </a:bodyPr>
          <a:lstStyle/>
          <a:p>
            <a:r>
              <a:rPr lang="ru-RU" b="1" dirty="0" err="1" smtClean="0">
                <a:solidFill>
                  <a:schemeClr val="accent3">
                    <a:lumMod val="20000"/>
                    <a:lumOff val="80000"/>
                  </a:schemeClr>
                </a:solidFill>
                <a:latin typeface="Arial Black" panose="020B0A04020102020204" pitchFamily="34" charset="0"/>
              </a:rPr>
              <a:t>Запишемо</a:t>
            </a:r>
            <a:r>
              <a:rPr lang="ru-RU" b="1" dirty="0" smtClean="0">
                <a:solidFill>
                  <a:schemeClr val="accent3">
                    <a:lumMod val="20000"/>
                    <a:lumOff val="80000"/>
                  </a:schemeClr>
                </a:solidFill>
                <a:latin typeface="Arial Black" panose="020B0A04020102020204" pitchFamily="34" charset="0"/>
              </a:rPr>
              <a:t> </a:t>
            </a:r>
            <a:r>
              <a:rPr lang="ru-RU" b="1" dirty="0" err="1" smtClean="0">
                <a:solidFill>
                  <a:schemeClr val="accent3">
                    <a:lumMod val="20000"/>
                    <a:lumOff val="80000"/>
                  </a:schemeClr>
                </a:solidFill>
                <a:latin typeface="Arial Black" panose="020B0A04020102020204" pitchFamily="34" charset="0"/>
              </a:rPr>
              <a:t>отриман</a:t>
            </a:r>
            <a:r>
              <a:rPr lang="uk-UA" b="1" dirty="0" smtClean="0">
                <a:solidFill>
                  <a:schemeClr val="accent3">
                    <a:lumMod val="20000"/>
                    <a:lumOff val="80000"/>
                  </a:schemeClr>
                </a:solidFill>
                <a:latin typeface="Arial Black" panose="020B0A04020102020204" pitchFamily="34" charset="0"/>
              </a:rPr>
              <a:t>і </a:t>
            </a:r>
            <a:r>
              <a:rPr lang="ru-RU" b="1" dirty="0" smtClean="0">
                <a:solidFill>
                  <a:schemeClr val="accent3">
                    <a:lumMod val="20000"/>
                    <a:lumOff val="80000"/>
                  </a:schemeClr>
                </a:solidFill>
                <a:latin typeface="Arial Black" panose="020B0A04020102020204" pitchFamily="34" charset="0"/>
              </a:rPr>
              <a:t>числа в квадрат </a:t>
            </a:r>
            <a:r>
              <a:rPr lang="ru-RU" b="1" dirty="0" err="1" smtClean="0">
                <a:solidFill>
                  <a:schemeClr val="accent3">
                    <a:lumMod val="20000"/>
                    <a:lumOff val="80000"/>
                  </a:schemeClr>
                </a:solidFill>
                <a:latin typeface="Arial Black" panose="020B0A04020102020204" pitchFamily="34" charset="0"/>
              </a:rPr>
              <a:t>Піфагора</a:t>
            </a:r>
            <a:r>
              <a:rPr lang="ru-RU" b="1" dirty="0" smtClean="0">
                <a:solidFill>
                  <a:schemeClr val="accent3">
                    <a:lumMod val="20000"/>
                    <a:lumOff val="80000"/>
                  </a:schemeClr>
                </a:solidFill>
                <a:latin typeface="Arial Black" panose="020B0A04020102020204" pitchFamily="34" charset="0"/>
              </a:rPr>
              <a:t>:</a:t>
            </a:r>
            <a:endParaRPr lang="ru-RU" b="1" dirty="0">
              <a:solidFill>
                <a:schemeClr val="accent3">
                  <a:lumMod val="20000"/>
                  <a:lumOff val="80000"/>
                </a:schemeClr>
              </a:solidFill>
              <a:latin typeface="Arial Black" panose="020B0A04020102020204" pitchFamily="34" charset="0"/>
            </a:endParaRPr>
          </a:p>
        </p:txBody>
      </p:sp>
      <p:sp>
        <p:nvSpPr>
          <p:cNvPr id="3" name="Подзаголовок 2"/>
          <p:cNvSpPr>
            <a:spLocks noGrp="1"/>
          </p:cNvSpPr>
          <p:nvPr>
            <p:ph type="subTitle" idx="1"/>
          </p:nvPr>
        </p:nvSpPr>
        <p:spPr>
          <a:xfrm>
            <a:off x="323528" y="1628800"/>
            <a:ext cx="8712968" cy="1296144"/>
          </a:xfrm>
        </p:spPr>
        <p:txBody>
          <a:bodyPr>
            <a:noAutofit/>
          </a:bodyPr>
          <a:lstStyle/>
          <a:p>
            <a:r>
              <a:rPr lang="ru-RU" sz="3600" b="1" dirty="0" smtClean="0">
                <a:solidFill>
                  <a:schemeClr val="accent3">
                    <a:lumMod val="20000"/>
                    <a:lumOff val="80000"/>
                  </a:schemeClr>
                </a:solidFill>
                <a:latin typeface="Arial Black" panose="020B0A04020102020204" pitchFamily="34" charset="0"/>
              </a:rPr>
              <a:t>30.06.1985</a:t>
            </a:r>
          </a:p>
          <a:p>
            <a:r>
              <a:rPr lang="ru-RU" sz="3600" b="1" dirty="0" smtClean="0">
                <a:solidFill>
                  <a:schemeClr val="accent3">
                    <a:lumMod val="20000"/>
                    <a:lumOff val="80000"/>
                  </a:schemeClr>
                </a:solidFill>
                <a:latin typeface="Arial Black" panose="020B0A04020102020204" pitchFamily="34" charset="0"/>
                <a:cs typeface="Arial" panose="020B0604020202020204" pitchFamily="34" charset="0"/>
              </a:rPr>
              <a:t>32.5    26.8</a:t>
            </a:r>
          </a:p>
          <a:p>
            <a:pPr algn="l"/>
            <a:endParaRPr lang="ru-RU" sz="2400" b="1" u="sng" dirty="0">
              <a:solidFill>
                <a:schemeClr val="bg1"/>
              </a:solidFill>
              <a:latin typeface="Arial" panose="020B0604020202020204" pitchFamily="34" charset="0"/>
              <a:cs typeface="Arial" panose="020B0604020202020204" pitchFamily="34"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685098255"/>
              </p:ext>
            </p:extLst>
          </p:nvPr>
        </p:nvGraphicFramePr>
        <p:xfrm>
          <a:off x="1547664" y="2924944"/>
          <a:ext cx="6096000" cy="3672408"/>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1224136">
                <a:tc>
                  <a:txBody>
                    <a:bodyPr/>
                    <a:lstStyle/>
                    <a:p>
                      <a:pPr algn="ctr"/>
                      <a:r>
                        <a:rPr lang="ru-RU" sz="6000" b="1" dirty="0" smtClean="0">
                          <a:solidFill>
                            <a:schemeClr val="tx1"/>
                          </a:solidFill>
                          <a:latin typeface="Arial" panose="020B0604020202020204" pitchFamily="34" charset="0"/>
                          <a:cs typeface="Arial" panose="020B0604020202020204" pitchFamily="34" charset="0"/>
                        </a:rPr>
                        <a:t>1</a:t>
                      </a:r>
                      <a:endParaRPr lang="ru-RU" sz="6000" b="1" dirty="0">
                        <a:solidFill>
                          <a:schemeClr val="tx1"/>
                        </a:solidFill>
                        <a:latin typeface="Arial" panose="020B0604020202020204" pitchFamily="34" charset="0"/>
                        <a:cs typeface="Arial" panose="020B0604020202020204" pitchFamily="34" charset="0"/>
                      </a:endParaRPr>
                    </a:p>
                  </a:txBody>
                  <a:tcPr>
                    <a:solidFill>
                      <a:srgbClr val="FFFF00"/>
                    </a:solidFill>
                  </a:tcPr>
                </a:tc>
                <a:tc>
                  <a:txBody>
                    <a:bodyPr/>
                    <a:lstStyle/>
                    <a:p>
                      <a:pPr algn="ctr"/>
                      <a:r>
                        <a:rPr lang="ru-RU" sz="6000" b="1" dirty="0" smtClean="0">
                          <a:latin typeface="Arial" panose="020B0604020202020204" pitchFamily="34" charset="0"/>
                          <a:cs typeface="Arial" panose="020B0604020202020204" pitchFamily="34" charset="0"/>
                        </a:rPr>
                        <a:t>-</a:t>
                      </a:r>
                      <a:endParaRPr lang="ru-RU" sz="6000" b="1" dirty="0">
                        <a:latin typeface="Arial" panose="020B0604020202020204" pitchFamily="34" charset="0"/>
                        <a:cs typeface="Arial" panose="020B0604020202020204" pitchFamily="34" charset="0"/>
                      </a:endParaRPr>
                    </a:p>
                  </a:txBody>
                  <a:tcPr/>
                </a:tc>
                <a:tc>
                  <a:txBody>
                    <a:bodyPr/>
                    <a:lstStyle/>
                    <a:p>
                      <a:pPr algn="ctr"/>
                      <a:r>
                        <a:rPr lang="ru-RU" sz="6000" b="1" dirty="0" smtClean="0">
                          <a:latin typeface="Arial" panose="020B0604020202020204" pitchFamily="34" charset="0"/>
                          <a:cs typeface="Arial" panose="020B0604020202020204" pitchFamily="34" charset="0"/>
                        </a:rPr>
                        <a:t>-</a:t>
                      </a:r>
                      <a:endParaRPr lang="ru-RU" sz="6000" b="1" dirty="0">
                        <a:latin typeface="Arial" panose="020B0604020202020204" pitchFamily="34" charset="0"/>
                        <a:cs typeface="Arial" panose="020B0604020202020204" pitchFamily="34" charset="0"/>
                      </a:endParaRPr>
                    </a:p>
                  </a:txBody>
                  <a:tcPr>
                    <a:solidFill>
                      <a:schemeClr val="accent6">
                        <a:lumMod val="75000"/>
                      </a:schemeClr>
                    </a:solidFill>
                  </a:tcPr>
                </a:tc>
                <a:extLst>
                  <a:ext uri="{0D108BD9-81ED-4DB2-BD59-A6C34878D82A}">
                    <a16:rowId xmlns:a16="http://schemas.microsoft.com/office/drawing/2014/main" val="10000"/>
                  </a:ext>
                </a:extLst>
              </a:tr>
              <a:tr h="1224136">
                <a:tc>
                  <a:txBody>
                    <a:bodyPr/>
                    <a:lstStyle/>
                    <a:p>
                      <a:pPr algn="ctr"/>
                      <a:r>
                        <a:rPr lang="ru-RU" sz="6000" b="1" dirty="0" smtClean="0">
                          <a:latin typeface="Arial" panose="020B0604020202020204" pitchFamily="34" charset="0"/>
                          <a:cs typeface="Arial" panose="020B0604020202020204" pitchFamily="34" charset="0"/>
                        </a:rPr>
                        <a:t>22</a:t>
                      </a:r>
                      <a:endParaRPr lang="ru-RU" sz="6000" b="1" dirty="0">
                        <a:latin typeface="Arial" panose="020B0604020202020204" pitchFamily="34" charset="0"/>
                        <a:cs typeface="Arial" panose="020B0604020202020204" pitchFamily="34" charset="0"/>
                      </a:endParaRPr>
                    </a:p>
                  </a:txBody>
                  <a:tcPr/>
                </a:tc>
                <a:tc>
                  <a:txBody>
                    <a:bodyPr/>
                    <a:lstStyle/>
                    <a:p>
                      <a:pPr algn="ctr"/>
                      <a:r>
                        <a:rPr lang="ru-RU" sz="6000" b="1" dirty="0" smtClean="0">
                          <a:latin typeface="Arial" panose="020B0604020202020204" pitchFamily="34" charset="0"/>
                          <a:cs typeface="Arial" panose="020B0604020202020204" pitchFamily="34" charset="0"/>
                        </a:rPr>
                        <a:t>55</a:t>
                      </a:r>
                      <a:endParaRPr lang="ru-RU" sz="6000" b="1" dirty="0">
                        <a:latin typeface="Arial" panose="020B0604020202020204" pitchFamily="34" charset="0"/>
                        <a:cs typeface="Arial" panose="020B0604020202020204" pitchFamily="34" charset="0"/>
                      </a:endParaRPr>
                    </a:p>
                  </a:txBody>
                  <a:tcPr>
                    <a:solidFill>
                      <a:schemeClr val="accent3">
                        <a:lumMod val="75000"/>
                      </a:schemeClr>
                    </a:solidFill>
                  </a:tcPr>
                </a:tc>
                <a:tc>
                  <a:txBody>
                    <a:bodyPr/>
                    <a:lstStyle/>
                    <a:p>
                      <a:pPr algn="ctr"/>
                      <a:r>
                        <a:rPr lang="ru-RU" sz="6000" b="1" dirty="0" smtClean="0">
                          <a:latin typeface="Arial" panose="020B0604020202020204" pitchFamily="34" charset="0"/>
                          <a:cs typeface="Arial" panose="020B0604020202020204" pitchFamily="34" charset="0"/>
                        </a:rPr>
                        <a:t>88</a:t>
                      </a:r>
                      <a:endParaRPr lang="ru-RU" sz="6000" b="1" dirty="0">
                        <a:latin typeface="Arial" panose="020B0604020202020204" pitchFamily="34" charset="0"/>
                        <a:cs typeface="Arial" panose="020B0604020202020204" pitchFamily="34" charset="0"/>
                      </a:endParaRPr>
                    </a:p>
                  </a:txBody>
                  <a:tcPr>
                    <a:solidFill>
                      <a:schemeClr val="accent3">
                        <a:lumMod val="20000"/>
                        <a:lumOff val="80000"/>
                      </a:schemeClr>
                    </a:solidFill>
                  </a:tcPr>
                </a:tc>
                <a:extLst>
                  <a:ext uri="{0D108BD9-81ED-4DB2-BD59-A6C34878D82A}">
                    <a16:rowId xmlns:a16="http://schemas.microsoft.com/office/drawing/2014/main" val="10001"/>
                  </a:ext>
                </a:extLst>
              </a:tr>
              <a:tr h="1224136">
                <a:tc>
                  <a:txBody>
                    <a:bodyPr/>
                    <a:lstStyle/>
                    <a:p>
                      <a:pPr algn="ctr"/>
                      <a:r>
                        <a:rPr lang="ru-RU" sz="6000" b="1" dirty="0" smtClean="0">
                          <a:latin typeface="Arial" panose="020B0604020202020204" pitchFamily="34" charset="0"/>
                          <a:cs typeface="Arial" panose="020B0604020202020204" pitchFamily="34" charset="0"/>
                        </a:rPr>
                        <a:t>33</a:t>
                      </a:r>
                      <a:endParaRPr lang="ru-RU" sz="6000" b="1" dirty="0">
                        <a:latin typeface="Arial" panose="020B0604020202020204" pitchFamily="34" charset="0"/>
                        <a:cs typeface="Arial" panose="020B0604020202020204" pitchFamily="34" charset="0"/>
                      </a:endParaRPr>
                    </a:p>
                  </a:txBody>
                  <a:tcPr>
                    <a:solidFill>
                      <a:schemeClr val="accent4">
                        <a:lumMod val="40000"/>
                        <a:lumOff val="60000"/>
                      </a:schemeClr>
                    </a:solidFill>
                  </a:tcPr>
                </a:tc>
                <a:tc>
                  <a:txBody>
                    <a:bodyPr/>
                    <a:lstStyle/>
                    <a:p>
                      <a:pPr algn="ctr"/>
                      <a:r>
                        <a:rPr lang="ru-RU" sz="6000" b="1" dirty="0" smtClean="0">
                          <a:latin typeface="Arial" panose="020B0604020202020204" pitchFamily="34" charset="0"/>
                          <a:cs typeface="Arial" panose="020B0604020202020204" pitchFamily="34" charset="0"/>
                        </a:rPr>
                        <a:t>66</a:t>
                      </a:r>
                      <a:endParaRPr lang="ru-RU" sz="6000" b="1" dirty="0">
                        <a:latin typeface="Arial" panose="020B0604020202020204" pitchFamily="34" charset="0"/>
                        <a:cs typeface="Arial" panose="020B0604020202020204" pitchFamily="34" charset="0"/>
                      </a:endParaRPr>
                    </a:p>
                  </a:txBody>
                  <a:tcPr/>
                </a:tc>
                <a:tc>
                  <a:txBody>
                    <a:bodyPr/>
                    <a:lstStyle/>
                    <a:p>
                      <a:pPr algn="ctr"/>
                      <a:r>
                        <a:rPr lang="ru-RU" sz="6000" b="1" dirty="0" smtClean="0">
                          <a:latin typeface="Arial" panose="020B0604020202020204" pitchFamily="34" charset="0"/>
                          <a:cs typeface="Arial" panose="020B0604020202020204" pitchFamily="34" charset="0"/>
                        </a:rPr>
                        <a:t>9</a:t>
                      </a:r>
                      <a:endParaRPr lang="ru-RU" sz="6000" b="1" dirty="0">
                        <a:latin typeface="Arial" panose="020B0604020202020204" pitchFamily="34" charset="0"/>
                        <a:cs typeface="Arial" panose="020B0604020202020204" pitchFamily="34" charset="0"/>
                      </a:endParaRPr>
                    </a:p>
                  </a:txBody>
                  <a:tcPr>
                    <a:solidFill>
                      <a:schemeClr val="accent6">
                        <a:lumMod val="40000"/>
                        <a:lumOff val="6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981892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3203848" y="1412776"/>
            <a:ext cx="5616624" cy="3240360"/>
          </a:xfrm>
          <a:effectLst>
            <a:outerShdw blurRad="50800" dist="38100" dir="2700000" algn="tl" rotWithShape="0">
              <a:prstClr val="black">
                <a:alpha val="60000"/>
              </a:prstClr>
            </a:outerShdw>
          </a:effectLst>
        </p:spPr>
        <p:txBody>
          <a:bodyPr>
            <a:noAutofit/>
          </a:bodyPr>
          <a:lstStyle/>
          <a:p>
            <a:r>
              <a:rPr lang="uk-UA" sz="2800" b="1" dirty="0">
                <a:solidFill>
                  <a:schemeClr val="bg1"/>
                </a:solidFill>
              </a:rPr>
              <a:t>«Стріла волі»</a:t>
            </a:r>
            <a:endParaRPr lang="ru-RU" sz="2800" dirty="0">
              <a:solidFill>
                <a:schemeClr val="bg1"/>
              </a:solidFill>
            </a:endParaRPr>
          </a:p>
          <a:p>
            <a:r>
              <a:rPr lang="uk-UA" sz="2800" dirty="0">
                <a:solidFill>
                  <a:schemeClr val="bg1"/>
                </a:solidFill>
              </a:rPr>
              <a:t>Стріла волі, або ж стріла проникливості. Така конфігурація буває у людей, схильних до фанатизму, у сильних, вольових особистостей. Так само у тих, хто володіє даром передбачення, магів, пророків.</a:t>
            </a:r>
            <a:endParaRPr lang="ru-RU" sz="2800" b="1" dirty="0">
              <a:solidFill>
                <a:schemeClr val="bg1"/>
              </a:solidFill>
              <a:latin typeface="Arial" panose="020B0604020202020204" pitchFamily="34" charset="0"/>
              <a:cs typeface="Arial" panose="020B0604020202020204" pitchFamily="34" charset="0"/>
            </a:endParaRPr>
          </a:p>
        </p:txBody>
      </p:sp>
      <p:pic>
        <p:nvPicPr>
          <p:cNvPr id="6" name="Рисунок 5" descr="strela-voli"/>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16832"/>
            <a:ext cx="2592288" cy="2664296"/>
          </a:xfrm>
          <a:prstGeom prst="rect">
            <a:avLst/>
          </a:prstGeom>
          <a:noFill/>
          <a:ln>
            <a:noFill/>
          </a:ln>
        </p:spPr>
      </p:pic>
    </p:spTree>
    <p:extLst>
      <p:ext uri="{BB962C8B-B14F-4D97-AF65-F5344CB8AC3E}">
        <p14:creationId xmlns:p14="http://schemas.microsoft.com/office/powerpoint/2010/main" val="22952341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3059832" y="1412776"/>
            <a:ext cx="5760640" cy="3240360"/>
          </a:xfrm>
          <a:effectLst>
            <a:outerShdw blurRad="50800" dist="38100" dir="2700000" algn="tl" rotWithShape="0">
              <a:prstClr val="black">
                <a:alpha val="61000"/>
              </a:prstClr>
            </a:outerShdw>
          </a:effectLst>
        </p:spPr>
        <p:txBody>
          <a:bodyPr>
            <a:noAutofit/>
          </a:bodyPr>
          <a:lstStyle/>
          <a:p>
            <a:r>
              <a:rPr lang="ru-RU" sz="4000" b="1" dirty="0">
                <a:solidFill>
                  <a:srgbClr val="FFFF00"/>
                </a:solidFill>
                <a:latin typeface="Arial" panose="020B0604020202020204" pitchFamily="34" charset="0"/>
                <a:cs typeface="Arial" panose="020B0604020202020204" pitchFamily="34" charset="0"/>
              </a:rPr>
              <a:t> </a:t>
            </a:r>
            <a:r>
              <a:rPr lang="uk-UA" sz="2800" b="1" dirty="0">
                <a:solidFill>
                  <a:schemeClr val="bg1"/>
                </a:solidFill>
              </a:rPr>
              <a:t>«Стріла багатства»</a:t>
            </a:r>
            <a:endParaRPr lang="ru-RU" sz="2800" dirty="0">
              <a:solidFill>
                <a:schemeClr val="bg1"/>
              </a:solidFill>
            </a:endParaRPr>
          </a:p>
          <a:p>
            <a:r>
              <a:rPr lang="uk-UA" sz="2800" dirty="0">
                <a:solidFill>
                  <a:schemeClr val="bg1"/>
                </a:solidFill>
              </a:rPr>
              <a:t>Людина з таким набором цифр володіє багатством. Як правило, це не зароблені гроші, а отримані у спадок.</a:t>
            </a:r>
            <a:br>
              <a:rPr lang="uk-UA" sz="2800" dirty="0">
                <a:solidFill>
                  <a:schemeClr val="bg1"/>
                </a:solidFill>
              </a:rPr>
            </a:br>
            <a:r>
              <a:rPr lang="uk-UA" sz="2800" dirty="0">
                <a:solidFill>
                  <a:schemeClr val="bg1"/>
                </a:solidFill>
              </a:rPr>
              <a:t>Схожий на нього знак з оперенням, перевернутий стрілою вниз, говорить про чіпкий і обачливий розум. Людина скритна і обережна.</a:t>
            </a:r>
            <a:endParaRPr lang="ru-RU" sz="2800" b="1" dirty="0">
              <a:solidFill>
                <a:schemeClr val="bg1"/>
              </a:solidFill>
              <a:latin typeface="Arial" panose="020B0604020202020204" pitchFamily="34" charset="0"/>
              <a:cs typeface="Arial" panose="020B0604020202020204" pitchFamily="34" charset="0"/>
            </a:endParaRPr>
          </a:p>
        </p:txBody>
      </p:sp>
      <p:pic>
        <p:nvPicPr>
          <p:cNvPr id="5" name="Рисунок 4" descr="strela-bogatstva"/>
          <p:cNvPicPr/>
          <p:nvPr/>
        </p:nvPicPr>
        <p:blipFill>
          <a:blip r:embed="rId2">
            <a:extLst>
              <a:ext uri="{28A0092B-C50C-407E-A947-70E740481C1C}">
                <a14:useLocalDpi xmlns:a14="http://schemas.microsoft.com/office/drawing/2010/main" val="0"/>
              </a:ext>
            </a:extLst>
          </a:blip>
          <a:srcRect/>
          <a:stretch>
            <a:fillRect/>
          </a:stretch>
        </p:blipFill>
        <p:spPr bwMode="auto">
          <a:xfrm>
            <a:off x="323528" y="1916832"/>
            <a:ext cx="2664296" cy="2520280"/>
          </a:xfrm>
          <a:prstGeom prst="rect">
            <a:avLst/>
          </a:prstGeom>
          <a:noFill/>
          <a:ln>
            <a:noFill/>
          </a:ln>
        </p:spPr>
      </p:pic>
    </p:spTree>
    <p:extLst>
      <p:ext uri="{BB962C8B-B14F-4D97-AF65-F5344CB8AC3E}">
        <p14:creationId xmlns:p14="http://schemas.microsoft.com/office/powerpoint/2010/main" val="36688097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3203848" y="1412776"/>
            <a:ext cx="5616624" cy="3240360"/>
          </a:xfrm>
          <a:effectLst>
            <a:outerShdw blurRad="50800" dist="38100" dir="2700000" algn="tl" rotWithShape="0">
              <a:prstClr val="black">
                <a:alpha val="66000"/>
              </a:prstClr>
            </a:outerShdw>
          </a:effectLst>
        </p:spPr>
        <p:txBody>
          <a:bodyPr>
            <a:noAutofit/>
          </a:bodyPr>
          <a:lstStyle/>
          <a:p>
            <a:r>
              <a:rPr lang="uk-UA" sz="2800" b="1" dirty="0">
                <a:solidFill>
                  <a:schemeClr val="bg1"/>
                </a:solidFill>
              </a:rPr>
              <a:t>«Стріла енергії»</a:t>
            </a:r>
            <a:endParaRPr lang="ru-RU" sz="2800" dirty="0">
              <a:solidFill>
                <a:schemeClr val="bg1"/>
              </a:solidFill>
            </a:endParaRPr>
          </a:p>
          <a:p>
            <a:r>
              <a:rPr lang="uk-UA" sz="2800" dirty="0">
                <a:solidFill>
                  <a:schemeClr val="bg1"/>
                </a:solidFill>
              </a:rPr>
              <a:t>Людина з подібним знаком вельми енергійна і діяльна. Вона готова гори звернути, але аж ніяк не заради власної вигоди. Вона прагне зробити щось добре, хороше. Однак, часто робить «ведмежу послугу». Доводиться витрачати такі ж, титанічні зусилля, щоб позбутися плодів її діяльності.</a:t>
            </a:r>
            <a:endParaRPr lang="ru-RU" sz="2800" b="1" dirty="0">
              <a:solidFill>
                <a:schemeClr val="bg1"/>
              </a:solidFill>
              <a:latin typeface="Arial" panose="020B0604020202020204" pitchFamily="34" charset="0"/>
              <a:cs typeface="Arial" panose="020B0604020202020204" pitchFamily="34" charset="0"/>
            </a:endParaRPr>
          </a:p>
        </p:txBody>
      </p:sp>
      <p:pic>
        <p:nvPicPr>
          <p:cNvPr id="6" name="Рисунок 5" descr="strela-energii"/>
          <p:cNvPicPr/>
          <p:nvPr/>
        </p:nvPicPr>
        <p:blipFill>
          <a:blip r:embed="rId2">
            <a:extLst>
              <a:ext uri="{28A0092B-C50C-407E-A947-70E740481C1C}">
                <a14:useLocalDpi xmlns:a14="http://schemas.microsoft.com/office/drawing/2010/main" val="0"/>
              </a:ext>
            </a:extLst>
          </a:blip>
          <a:srcRect/>
          <a:stretch>
            <a:fillRect/>
          </a:stretch>
        </p:blipFill>
        <p:spPr bwMode="auto">
          <a:xfrm>
            <a:off x="467544" y="2111659"/>
            <a:ext cx="2664296" cy="2541475"/>
          </a:xfrm>
          <a:prstGeom prst="rect">
            <a:avLst/>
          </a:prstGeom>
          <a:noFill/>
          <a:ln>
            <a:noFill/>
          </a:ln>
        </p:spPr>
      </p:pic>
    </p:spTree>
    <p:extLst>
      <p:ext uri="{BB962C8B-B14F-4D97-AF65-F5344CB8AC3E}">
        <p14:creationId xmlns:p14="http://schemas.microsoft.com/office/powerpoint/2010/main" val="10391624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2987824" y="1412776"/>
            <a:ext cx="5832648" cy="3240360"/>
          </a:xfrm>
          <a:effectLst>
            <a:outerShdw blurRad="50800" dist="38100" dir="2700000" algn="tl" rotWithShape="0">
              <a:prstClr val="black">
                <a:alpha val="60000"/>
              </a:prstClr>
            </a:outerShdw>
          </a:effectLst>
        </p:spPr>
        <p:txBody>
          <a:bodyPr>
            <a:noAutofit/>
          </a:bodyPr>
          <a:lstStyle/>
          <a:p>
            <a:r>
              <a:rPr lang="uk-UA" sz="4000" dirty="0"/>
              <a:t>  </a:t>
            </a:r>
            <a:r>
              <a:rPr lang="uk-UA" sz="2800" b="1" dirty="0">
                <a:solidFill>
                  <a:schemeClr val="bg1"/>
                </a:solidFill>
              </a:rPr>
              <a:t>«Стріла рівноваги»</a:t>
            </a:r>
            <a:endParaRPr lang="ru-RU" sz="2800" dirty="0">
              <a:solidFill>
                <a:schemeClr val="bg1"/>
              </a:solidFill>
            </a:endParaRPr>
          </a:p>
          <a:p>
            <a:r>
              <a:rPr lang="uk-UA" sz="2800" dirty="0">
                <a:solidFill>
                  <a:schemeClr val="bg1"/>
                </a:solidFill>
              </a:rPr>
              <a:t>У даній комбінації присутній цифра 7 і 9, при відсутньої 8. Подібний знак говорить про те, що людина не втратить оптимізм в складній ситуації. Вона зможе вибратися з будь-якої складної ситуації.</a:t>
            </a:r>
            <a:endParaRPr lang="ru-RU" sz="2800" b="1" dirty="0">
              <a:solidFill>
                <a:schemeClr val="bg1"/>
              </a:solidFill>
              <a:latin typeface="Arial" panose="020B0604020202020204" pitchFamily="34" charset="0"/>
              <a:cs typeface="Arial" panose="020B0604020202020204" pitchFamily="34" charset="0"/>
            </a:endParaRPr>
          </a:p>
        </p:txBody>
      </p:sp>
      <p:pic>
        <p:nvPicPr>
          <p:cNvPr id="5" name="Рисунок 4" descr="strela-ravnovesiya"/>
          <p:cNvPicPr/>
          <p:nvPr/>
        </p:nvPicPr>
        <p:blipFill>
          <a:blip r:embed="rId2">
            <a:extLst>
              <a:ext uri="{28A0092B-C50C-407E-A947-70E740481C1C}">
                <a14:useLocalDpi xmlns:a14="http://schemas.microsoft.com/office/drawing/2010/main" val="0"/>
              </a:ext>
            </a:extLst>
          </a:blip>
          <a:srcRect/>
          <a:stretch>
            <a:fillRect/>
          </a:stretch>
        </p:blipFill>
        <p:spPr bwMode="auto">
          <a:xfrm>
            <a:off x="395536" y="1988840"/>
            <a:ext cx="2448272" cy="2520280"/>
          </a:xfrm>
          <a:prstGeom prst="rect">
            <a:avLst/>
          </a:prstGeom>
          <a:noFill/>
          <a:ln>
            <a:noFill/>
          </a:ln>
        </p:spPr>
      </p:pic>
    </p:spTree>
    <p:extLst>
      <p:ext uri="{BB962C8B-B14F-4D97-AF65-F5344CB8AC3E}">
        <p14:creationId xmlns:p14="http://schemas.microsoft.com/office/powerpoint/2010/main" val="3804687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3203848" y="1412776"/>
            <a:ext cx="5616624" cy="3240360"/>
          </a:xfrm>
          <a:effectLst>
            <a:outerShdw blurRad="50800" dist="38100" dir="2700000" algn="tl" rotWithShape="0">
              <a:prstClr val="black">
                <a:alpha val="60000"/>
              </a:prstClr>
            </a:outerShdw>
          </a:effectLst>
        </p:spPr>
        <p:txBody>
          <a:bodyPr>
            <a:noAutofit/>
          </a:bodyPr>
          <a:lstStyle/>
          <a:p>
            <a:r>
              <a:rPr lang="uk-UA" sz="2800" b="1" dirty="0">
                <a:solidFill>
                  <a:schemeClr val="bg1"/>
                </a:solidFill>
              </a:rPr>
              <a:t>«Стріла логіки»</a:t>
            </a:r>
            <a:endParaRPr lang="ru-RU" sz="2800" dirty="0">
              <a:solidFill>
                <a:schemeClr val="bg1"/>
              </a:solidFill>
            </a:endParaRPr>
          </a:p>
          <a:p>
            <a:r>
              <a:rPr lang="uk-UA" sz="2800" dirty="0">
                <a:solidFill>
                  <a:schemeClr val="bg1"/>
                </a:solidFill>
              </a:rPr>
              <a:t>Подібний знак свідчить не про успішність і захищеність людини, а про великі здібності до навчання і точних наук. Така людина наділена завзятістю і чудовим аналітичним розумом, при невеликому самолюбстві</a:t>
            </a:r>
            <a:r>
              <a:rPr lang="uk-UA" sz="4000" dirty="0"/>
              <a:t>.</a:t>
            </a:r>
            <a:endParaRPr lang="ru-RU" sz="2000" b="1" dirty="0">
              <a:solidFill>
                <a:schemeClr val="bg1"/>
              </a:solidFill>
              <a:latin typeface="Arial" panose="020B0604020202020204" pitchFamily="34" charset="0"/>
              <a:cs typeface="Arial" panose="020B0604020202020204" pitchFamily="34" charset="0"/>
            </a:endParaRPr>
          </a:p>
        </p:txBody>
      </p:sp>
      <p:pic>
        <p:nvPicPr>
          <p:cNvPr id="6" name="Рисунок 5" descr="strela-logiki"/>
          <p:cNvPicPr/>
          <p:nvPr/>
        </p:nvPicPr>
        <p:blipFill>
          <a:blip r:embed="rId2">
            <a:extLst>
              <a:ext uri="{28A0092B-C50C-407E-A947-70E740481C1C}">
                <a14:useLocalDpi xmlns:a14="http://schemas.microsoft.com/office/drawing/2010/main" val="0"/>
              </a:ext>
            </a:extLst>
          </a:blip>
          <a:srcRect/>
          <a:stretch>
            <a:fillRect/>
          </a:stretch>
        </p:blipFill>
        <p:spPr bwMode="auto">
          <a:xfrm>
            <a:off x="539552" y="2060848"/>
            <a:ext cx="2448272" cy="2376264"/>
          </a:xfrm>
          <a:prstGeom prst="rect">
            <a:avLst/>
          </a:prstGeom>
          <a:noFill/>
          <a:ln>
            <a:noFill/>
          </a:ln>
        </p:spPr>
      </p:pic>
    </p:spTree>
    <p:extLst>
      <p:ext uri="{BB962C8B-B14F-4D97-AF65-F5344CB8AC3E}">
        <p14:creationId xmlns:p14="http://schemas.microsoft.com/office/powerpoint/2010/main" val="13588782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2987824" y="1412776"/>
            <a:ext cx="5976664" cy="3240360"/>
          </a:xfrm>
          <a:effectLst>
            <a:outerShdw blurRad="50800" dist="38100" dir="2700000" algn="tl" rotWithShape="0">
              <a:prstClr val="black">
                <a:alpha val="60000"/>
              </a:prstClr>
            </a:outerShdw>
          </a:effectLst>
        </p:spPr>
        <p:txBody>
          <a:bodyPr>
            <a:noAutofit/>
          </a:bodyPr>
          <a:lstStyle/>
          <a:p>
            <a:r>
              <a:rPr lang="uk-UA" sz="2800" b="1" dirty="0">
                <a:solidFill>
                  <a:schemeClr val="bg1"/>
                </a:solidFill>
              </a:rPr>
              <a:t>«Інтелектуальні дари»</a:t>
            </a:r>
            <a:endParaRPr lang="ru-RU" sz="2800" dirty="0">
              <a:solidFill>
                <a:schemeClr val="bg1"/>
              </a:solidFill>
            </a:endParaRPr>
          </a:p>
          <a:p>
            <a:r>
              <a:rPr lang="uk-UA" sz="2800" dirty="0">
                <a:solidFill>
                  <a:schemeClr val="bg1"/>
                </a:solidFill>
              </a:rPr>
              <a:t>Людина з подібним набором цифр (трійки і дев'ятки), має тонкий і гострий розум, прекрасну пам'ять і літературний дар. Вона схильна до ясновидіння, але не помічає в собі цю якість. Через загострене почуття справедливості, важкий характер - </a:t>
            </a:r>
            <a:r>
              <a:rPr lang="uk-UA" sz="2800" dirty="0" err="1">
                <a:solidFill>
                  <a:schemeClr val="bg1"/>
                </a:solidFill>
              </a:rPr>
              <a:t>неуживчива</a:t>
            </a:r>
            <a:r>
              <a:rPr lang="uk-UA" sz="2800" dirty="0">
                <a:solidFill>
                  <a:schemeClr val="bg1"/>
                </a:solidFill>
              </a:rPr>
              <a:t>. Якщо буде розвивати в собі закладені здібності - стане прекрасним філософом, письменником або магом</a:t>
            </a:r>
            <a:r>
              <a:rPr lang="uk-UA" sz="4000" dirty="0"/>
              <a:t>.</a:t>
            </a:r>
            <a:endParaRPr lang="ru-RU" sz="2000" b="1" dirty="0">
              <a:solidFill>
                <a:schemeClr val="bg1"/>
              </a:solidFill>
              <a:latin typeface="Arial" panose="020B0604020202020204" pitchFamily="34" charset="0"/>
              <a:cs typeface="Arial" panose="020B0604020202020204" pitchFamily="34" charset="0"/>
            </a:endParaRPr>
          </a:p>
        </p:txBody>
      </p:sp>
      <p:pic>
        <p:nvPicPr>
          <p:cNvPr id="5" name="Рисунок 4" descr="literaturniy-dar"/>
          <p:cNvPicPr/>
          <p:nvPr/>
        </p:nvPicPr>
        <p:blipFill>
          <a:blip r:embed="rId2">
            <a:extLst>
              <a:ext uri="{28A0092B-C50C-407E-A947-70E740481C1C}">
                <a14:useLocalDpi xmlns:a14="http://schemas.microsoft.com/office/drawing/2010/main" val="0"/>
              </a:ext>
            </a:extLst>
          </a:blip>
          <a:srcRect/>
          <a:stretch>
            <a:fillRect/>
          </a:stretch>
        </p:blipFill>
        <p:spPr bwMode="auto">
          <a:xfrm>
            <a:off x="323528" y="2060848"/>
            <a:ext cx="2448272" cy="2448272"/>
          </a:xfrm>
          <a:prstGeom prst="rect">
            <a:avLst/>
          </a:prstGeom>
          <a:noFill/>
          <a:ln>
            <a:noFill/>
          </a:ln>
        </p:spPr>
      </p:pic>
    </p:spTree>
    <p:extLst>
      <p:ext uri="{BB962C8B-B14F-4D97-AF65-F5344CB8AC3E}">
        <p14:creationId xmlns:p14="http://schemas.microsoft.com/office/powerpoint/2010/main" val="23953847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3203848" y="1412776"/>
            <a:ext cx="5616624" cy="3240360"/>
          </a:xfrm>
          <a:effectLst>
            <a:outerShdw blurRad="50800" dist="38100" dir="2700000" algn="tl" rotWithShape="0">
              <a:prstClr val="black">
                <a:alpha val="59000"/>
              </a:prstClr>
            </a:outerShdw>
          </a:effectLst>
        </p:spPr>
        <p:txBody>
          <a:bodyPr>
            <a:noAutofit/>
          </a:bodyPr>
          <a:lstStyle/>
          <a:p>
            <a:r>
              <a:rPr lang="uk-UA" sz="2800" b="1" dirty="0">
                <a:solidFill>
                  <a:schemeClr val="bg1"/>
                </a:solidFill>
              </a:rPr>
              <a:t>«Удача і позитив»</a:t>
            </a:r>
            <a:endParaRPr lang="ru-RU" sz="2800" dirty="0">
              <a:solidFill>
                <a:schemeClr val="bg1"/>
              </a:solidFill>
            </a:endParaRPr>
          </a:p>
          <a:p>
            <a:r>
              <a:rPr lang="uk-UA" sz="2800" dirty="0">
                <a:solidFill>
                  <a:schemeClr val="bg1"/>
                </a:solidFill>
              </a:rPr>
              <a:t>Якщо в Квадраті Піфагора трійок і дев'яток більше - це знак привітної, щасливої й легкої на підйом людини. Вона має гострий розум, в справах супроводжує успіх, вона здатна добитися високого положення (при цьому залишаючись демократичною і доброзичливою)</a:t>
            </a:r>
            <a:endParaRPr lang="ru-RU" sz="2800" b="1" dirty="0">
              <a:solidFill>
                <a:schemeClr val="bg1"/>
              </a:solidFill>
              <a:latin typeface="Arial" panose="020B0604020202020204" pitchFamily="34" charset="0"/>
              <a:cs typeface="Arial" panose="020B0604020202020204" pitchFamily="34" charset="0"/>
            </a:endParaRPr>
          </a:p>
        </p:txBody>
      </p:sp>
      <p:pic>
        <p:nvPicPr>
          <p:cNvPr id="6" name="Рисунок 5" descr="privetliviy-chelovek"/>
          <p:cNvPicPr/>
          <p:nvPr/>
        </p:nvPicPr>
        <p:blipFill rotWithShape="1">
          <a:blip r:embed="rId2">
            <a:extLst>
              <a:ext uri="{28A0092B-C50C-407E-A947-70E740481C1C}">
                <a14:useLocalDpi xmlns:a14="http://schemas.microsoft.com/office/drawing/2010/main" val="0"/>
              </a:ext>
            </a:extLst>
          </a:blip>
          <a:srcRect l="2710" t="5179"/>
          <a:stretch/>
        </p:blipFill>
        <p:spPr bwMode="auto">
          <a:xfrm>
            <a:off x="471638" y="1982804"/>
            <a:ext cx="2732210" cy="2526316"/>
          </a:xfrm>
          <a:prstGeom prst="rect">
            <a:avLst/>
          </a:prstGeom>
          <a:noFill/>
          <a:ln>
            <a:noFill/>
          </a:ln>
        </p:spPr>
      </p:pic>
    </p:spTree>
    <p:extLst>
      <p:ext uri="{BB962C8B-B14F-4D97-AF65-F5344CB8AC3E}">
        <p14:creationId xmlns:p14="http://schemas.microsoft.com/office/powerpoint/2010/main" val="18865357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3203848" y="1412776"/>
            <a:ext cx="5616624" cy="3240360"/>
          </a:xfrm>
          <a:effectLst>
            <a:outerShdw blurRad="50800" dist="38100" dir="2700000" algn="tl" rotWithShape="0">
              <a:prstClr val="black">
                <a:alpha val="59000"/>
              </a:prstClr>
            </a:outerShdw>
          </a:effectLst>
        </p:spPr>
        <p:txBody>
          <a:bodyPr>
            <a:noAutofit/>
          </a:bodyPr>
          <a:lstStyle/>
          <a:p>
            <a:r>
              <a:rPr lang="uk-UA" sz="2800" b="1" dirty="0">
                <a:solidFill>
                  <a:schemeClr val="bg1"/>
                </a:solidFill>
              </a:rPr>
              <a:t>«Стріла енергії»</a:t>
            </a:r>
            <a:endParaRPr lang="ru-RU" sz="2800" dirty="0">
              <a:solidFill>
                <a:schemeClr val="bg1"/>
              </a:solidFill>
            </a:endParaRPr>
          </a:p>
          <a:p>
            <a:r>
              <a:rPr lang="uk-UA" sz="2800" dirty="0">
                <a:solidFill>
                  <a:schemeClr val="bg1"/>
                </a:solidFill>
              </a:rPr>
              <a:t>Людина з подібним набором цифр витривалий фізично, володіє хорошим здоров'ям і сповнений енергії. Найчастіше, відрізняються навіть фізично міцним, кремезним тілом і розвиненою мускулатурою</a:t>
            </a:r>
            <a:r>
              <a:rPr lang="ru-RU" sz="2800" b="1" dirty="0" smtClean="0">
                <a:solidFill>
                  <a:schemeClr val="bg1"/>
                </a:solidFill>
                <a:latin typeface="Arial" panose="020B0604020202020204" pitchFamily="34" charset="0"/>
                <a:cs typeface="Arial" panose="020B0604020202020204" pitchFamily="34" charset="0"/>
              </a:rPr>
              <a:t>.</a:t>
            </a:r>
            <a:endParaRPr lang="ru-RU" sz="2800" b="1" dirty="0">
              <a:solidFill>
                <a:schemeClr val="bg1"/>
              </a:solidFill>
              <a:latin typeface="Arial" panose="020B0604020202020204" pitchFamily="34" charset="0"/>
              <a:cs typeface="Arial" panose="020B0604020202020204" pitchFamily="34" charset="0"/>
            </a:endParaRPr>
          </a:p>
        </p:txBody>
      </p:sp>
      <p:pic>
        <p:nvPicPr>
          <p:cNvPr id="5" name="Рисунок 4" descr="strela-energii"/>
          <p:cNvPicPr/>
          <p:nvPr/>
        </p:nvPicPr>
        <p:blipFill>
          <a:blip r:embed="rId2">
            <a:extLst>
              <a:ext uri="{28A0092B-C50C-407E-A947-70E740481C1C}">
                <a14:useLocalDpi xmlns:a14="http://schemas.microsoft.com/office/drawing/2010/main" val="0"/>
              </a:ext>
            </a:extLst>
          </a:blip>
          <a:srcRect/>
          <a:stretch>
            <a:fillRect/>
          </a:stretch>
        </p:blipFill>
        <p:spPr bwMode="auto">
          <a:xfrm>
            <a:off x="539552" y="1844824"/>
            <a:ext cx="2592288" cy="2592288"/>
          </a:xfrm>
          <a:prstGeom prst="rect">
            <a:avLst/>
          </a:prstGeom>
          <a:noFill/>
          <a:ln>
            <a:noFill/>
          </a:ln>
        </p:spPr>
      </p:pic>
    </p:spTree>
    <p:extLst>
      <p:ext uri="{BB962C8B-B14F-4D97-AF65-F5344CB8AC3E}">
        <p14:creationId xmlns:p14="http://schemas.microsoft.com/office/powerpoint/2010/main" val="15313323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3203848" y="1412776"/>
            <a:ext cx="5616624" cy="3240360"/>
          </a:xfrm>
          <a:effectLst>
            <a:outerShdw blurRad="50800" dist="38100" dir="2700000" algn="tl" rotWithShape="0">
              <a:prstClr val="black">
                <a:alpha val="59000"/>
              </a:prstClr>
            </a:outerShdw>
          </a:effectLst>
        </p:spPr>
        <p:txBody>
          <a:bodyPr>
            <a:noAutofit/>
          </a:bodyPr>
          <a:lstStyle/>
          <a:p>
            <a:r>
              <a:rPr lang="uk-UA" b="1" dirty="0">
                <a:solidFill>
                  <a:schemeClr val="bg1"/>
                </a:solidFill>
              </a:rPr>
              <a:t>«Стріла сутяжництва»</a:t>
            </a:r>
            <a:endParaRPr lang="ru-RU" dirty="0">
              <a:solidFill>
                <a:schemeClr val="bg1"/>
              </a:solidFill>
            </a:endParaRPr>
          </a:p>
          <a:p>
            <a:r>
              <a:rPr lang="uk-UA" dirty="0">
                <a:solidFill>
                  <a:schemeClr val="bg1"/>
                </a:solidFill>
              </a:rPr>
              <a:t>Найчастіше, люди з подібним знаком мають схильність займатися безплідними суперечками, мають тягу до судових розглядів.</a:t>
            </a:r>
            <a:endParaRPr lang="ru-RU" b="1" dirty="0">
              <a:solidFill>
                <a:schemeClr val="bg1"/>
              </a:solidFill>
              <a:latin typeface="Arial" panose="020B0604020202020204" pitchFamily="34" charset="0"/>
              <a:cs typeface="Arial" panose="020B0604020202020204" pitchFamily="34" charset="0"/>
            </a:endParaRPr>
          </a:p>
        </p:txBody>
      </p:sp>
      <p:pic>
        <p:nvPicPr>
          <p:cNvPr id="6" name="Рисунок 5" descr="strela-sutyagnichestva"/>
          <p:cNvPicPr/>
          <p:nvPr/>
        </p:nvPicPr>
        <p:blipFill>
          <a:blip r:embed="rId2">
            <a:extLst>
              <a:ext uri="{28A0092B-C50C-407E-A947-70E740481C1C}">
                <a14:useLocalDpi xmlns:a14="http://schemas.microsoft.com/office/drawing/2010/main" val="0"/>
              </a:ext>
            </a:extLst>
          </a:blip>
          <a:srcRect/>
          <a:stretch>
            <a:fillRect/>
          </a:stretch>
        </p:blipFill>
        <p:spPr bwMode="auto">
          <a:xfrm>
            <a:off x="683568" y="1916832"/>
            <a:ext cx="2520280" cy="2592288"/>
          </a:xfrm>
          <a:prstGeom prst="rect">
            <a:avLst/>
          </a:prstGeom>
          <a:noFill/>
          <a:ln>
            <a:noFill/>
          </a:ln>
        </p:spPr>
      </p:pic>
    </p:spTree>
    <p:extLst>
      <p:ext uri="{BB962C8B-B14F-4D97-AF65-F5344CB8AC3E}">
        <p14:creationId xmlns:p14="http://schemas.microsoft.com/office/powerpoint/2010/main" val="123500715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Autofit/>
          </a:bodyPr>
          <a:lstStyle/>
          <a:p>
            <a:r>
              <a:rPr lang="ru-RU" sz="3600" b="1" i="1" dirty="0" err="1">
                <a:solidFill>
                  <a:srgbClr val="FFFF00"/>
                </a:solidFill>
                <a:latin typeface="Arial" panose="020B0604020202020204" pitchFamily="34" charset="0"/>
                <a:cs typeface="Arial" panose="020B0604020202020204" pitchFamily="34" charset="0"/>
              </a:rPr>
              <a:t>Особливе</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розташування</a:t>
            </a:r>
            <a:r>
              <a:rPr lang="ru-RU" sz="3600" b="1" i="1" dirty="0">
                <a:solidFill>
                  <a:srgbClr val="FFFF00"/>
                </a:solidFill>
                <a:latin typeface="Arial" panose="020B0604020202020204" pitchFamily="34" charset="0"/>
                <a:cs typeface="Arial" panose="020B0604020202020204" pitchFamily="34" charset="0"/>
              </a:rPr>
              <a:t> цифр, </a:t>
            </a:r>
            <a:r>
              <a:rPr lang="ru-RU" sz="3600" b="1" i="1" dirty="0" err="1">
                <a:solidFill>
                  <a:srgbClr val="FFFF00"/>
                </a:solidFill>
                <a:latin typeface="Arial" panose="020B0604020202020204" pitchFamily="34" charset="0"/>
                <a:cs typeface="Arial" panose="020B0604020202020204" pitchFamily="34" charset="0"/>
              </a:rPr>
              <a:t>що</a:t>
            </a:r>
            <a:r>
              <a:rPr lang="ru-RU" sz="3600" b="1" i="1" dirty="0">
                <a:solidFill>
                  <a:srgbClr val="FFFF00"/>
                </a:solidFill>
                <a:latin typeface="Arial" panose="020B0604020202020204" pitchFamily="34" charset="0"/>
                <a:cs typeface="Arial" panose="020B0604020202020204" pitchFamily="34" charset="0"/>
              </a:rPr>
              <a:t> </a:t>
            </a:r>
            <a:r>
              <a:rPr lang="ru-RU" sz="3600" b="1" i="1" dirty="0" err="1">
                <a:solidFill>
                  <a:srgbClr val="FFFF00"/>
                </a:solidFill>
                <a:latin typeface="Arial" panose="020B0604020202020204" pitchFamily="34" charset="0"/>
                <a:cs typeface="Arial" panose="020B0604020202020204" pitchFamily="34" charset="0"/>
              </a:rPr>
              <a:t>впливає</a:t>
            </a:r>
            <a:r>
              <a:rPr lang="ru-RU" sz="3600" b="1" i="1" dirty="0">
                <a:solidFill>
                  <a:srgbClr val="FFFF00"/>
                </a:solidFill>
                <a:latin typeface="Arial" panose="020B0604020202020204" pitchFamily="34" charset="0"/>
                <a:cs typeface="Arial" panose="020B0604020202020204" pitchFamily="34" charset="0"/>
              </a:rPr>
              <a:t> на долю </a:t>
            </a:r>
          </a:p>
        </p:txBody>
      </p:sp>
      <p:sp>
        <p:nvSpPr>
          <p:cNvPr id="3" name="Подзаголовок 2"/>
          <p:cNvSpPr>
            <a:spLocks noGrp="1"/>
          </p:cNvSpPr>
          <p:nvPr>
            <p:ph type="subTitle" idx="1"/>
          </p:nvPr>
        </p:nvSpPr>
        <p:spPr>
          <a:xfrm>
            <a:off x="3347864" y="1772816"/>
            <a:ext cx="5616624" cy="3240360"/>
          </a:xfrm>
          <a:effectLst>
            <a:outerShdw blurRad="50800" dist="38100" dir="2700000" algn="tl" rotWithShape="0">
              <a:prstClr val="black">
                <a:alpha val="60000"/>
              </a:prstClr>
            </a:outerShdw>
          </a:effectLst>
        </p:spPr>
        <p:txBody>
          <a:bodyPr>
            <a:noAutofit/>
          </a:bodyPr>
          <a:lstStyle/>
          <a:p>
            <a:r>
              <a:rPr lang="uk-UA" sz="2800" b="1" dirty="0">
                <a:solidFill>
                  <a:schemeClr val="bg1"/>
                </a:solidFill>
              </a:rPr>
              <a:t>«Стріла тирана»</a:t>
            </a:r>
            <a:endParaRPr lang="ru-RU" sz="2800" dirty="0">
              <a:solidFill>
                <a:schemeClr val="bg1"/>
              </a:solidFill>
            </a:endParaRPr>
          </a:p>
          <a:p>
            <a:r>
              <a:rPr lang="uk-UA" sz="2800" dirty="0">
                <a:solidFill>
                  <a:schemeClr val="bg1"/>
                </a:solidFill>
              </a:rPr>
              <a:t>Даний знак може вказувати на домашнього тирана</a:t>
            </a:r>
            <a:endParaRPr lang="ru-RU" sz="2800" b="1" dirty="0">
              <a:solidFill>
                <a:schemeClr val="bg1"/>
              </a:solidFill>
              <a:latin typeface="Arial" panose="020B0604020202020204" pitchFamily="34" charset="0"/>
              <a:cs typeface="Arial" panose="020B0604020202020204" pitchFamily="34" charset="0"/>
            </a:endParaRPr>
          </a:p>
        </p:txBody>
      </p:sp>
      <p:pic>
        <p:nvPicPr>
          <p:cNvPr id="5" name="Рисунок 4" descr="strela-tirana"/>
          <p:cNvPicPr/>
          <p:nvPr/>
        </p:nvPicPr>
        <p:blipFill>
          <a:blip r:embed="rId2">
            <a:extLst>
              <a:ext uri="{28A0092B-C50C-407E-A947-70E740481C1C}">
                <a14:useLocalDpi xmlns:a14="http://schemas.microsoft.com/office/drawing/2010/main" val="0"/>
              </a:ext>
            </a:extLst>
          </a:blip>
          <a:srcRect/>
          <a:stretch>
            <a:fillRect/>
          </a:stretch>
        </p:blipFill>
        <p:spPr bwMode="auto">
          <a:xfrm>
            <a:off x="467544" y="1916832"/>
            <a:ext cx="2880320" cy="2808312"/>
          </a:xfrm>
          <a:prstGeom prst="rect">
            <a:avLst/>
          </a:prstGeom>
          <a:noFill/>
          <a:ln>
            <a:noFill/>
          </a:ln>
        </p:spPr>
      </p:pic>
    </p:spTree>
    <p:extLst>
      <p:ext uri="{BB962C8B-B14F-4D97-AF65-F5344CB8AC3E}">
        <p14:creationId xmlns:p14="http://schemas.microsoft.com/office/powerpoint/2010/main" val="28059226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648071"/>
          </a:xfrm>
        </p:spPr>
        <p:txBody>
          <a:bodyPr>
            <a:normAutofit/>
          </a:bodyPr>
          <a:lstStyle/>
          <a:p>
            <a:r>
              <a:rPr lang="uk-UA" sz="2800" b="1" dirty="0" smtClean="0"/>
              <a:t>Розшифр</a:t>
            </a:r>
            <a:r>
              <a:rPr lang="uk-UA" sz="2800" b="1" dirty="0" smtClean="0"/>
              <a:t>ування</a:t>
            </a:r>
            <a:r>
              <a:rPr lang="uk-UA" sz="2800" b="1" dirty="0" smtClean="0"/>
              <a:t> </a:t>
            </a:r>
            <a:r>
              <a:rPr lang="uk-UA" sz="2800" b="1" dirty="0"/>
              <a:t>Квадрата Піфагора</a:t>
            </a:r>
            <a:endParaRPr lang="ru-RU" sz="2800" b="1" dirty="0"/>
          </a:p>
        </p:txBody>
      </p:sp>
      <p:sp>
        <p:nvSpPr>
          <p:cNvPr id="3" name="Подзаголовок 2"/>
          <p:cNvSpPr>
            <a:spLocks noGrp="1"/>
          </p:cNvSpPr>
          <p:nvPr>
            <p:ph type="subTitle" idx="1"/>
          </p:nvPr>
        </p:nvSpPr>
        <p:spPr>
          <a:xfrm>
            <a:off x="179512" y="692696"/>
            <a:ext cx="8856984" cy="6048672"/>
          </a:xfrm>
          <a:effectLst>
            <a:outerShdw blurRad="50800" dist="38100" dir="2700000" algn="tl" rotWithShape="0">
              <a:prstClr val="black">
                <a:alpha val="71000"/>
              </a:prstClr>
            </a:outerShdw>
          </a:effectLst>
        </p:spPr>
        <p:txBody>
          <a:bodyPr>
            <a:noAutofit/>
          </a:bodyPr>
          <a:lstStyle/>
          <a:p>
            <a:pPr algn="l"/>
            <a:r>
              <a:rPr lang="uk-UA" sz="1800" b="1" dirty="0" smtClean="0">
                <a:solidFill>
                  <a:schemeClr val="bg1"/>
                </a:solidFill>
                <a:latin typeface="Arial Narrow" pitchFamily="34" charset="0"/>
              </a:rPr>
              <a:t>У </a:t>
            </a:r>
            <a:r>
              <a:rPr lang="uk-UA" sz="1800" b="1" dirty="0">
                <a:solidFill>
                  <a:schemeClr val="bg1"/>
                </a:solidFill>
                <a:latin typeface="Arial Narrow" pitchFamily="34" charset="0"/>
              </a:rPr>
              <a:t>Квадраті Піфагора кожна клітинка відповідає якійсь якості. Чим більша кількість цифр в осередку - тим сильніше виражена та якість, з якою пов'язаний осередок. </a:t>
            </a:r>
            <a:endParaRPr lang="ru-RU" sz="1800" b="1" dirty="0">
              <a:solidFill>
                <a:schemeClr val="bg1"/>
              </a:solidFill>
              <a:latin typeface="Arial Narrow" pitchFamily="34" charset="0"/>
            </a:endParaRPr>
          </a:p>
          <a:p>
            <a:pPr algn="l"/>
            <a:r>
              <a:rPr lang="uk-UA" sz="1800" b="1" dirty="0">
                <a:solidFill>
                  <a:schemeClr val="bg1"/>
                </a:solidFill>
                <a:latin typeface="Arial Narrow" pitchFamily="34" charset="0"/>
              </a:rPr>
              <a:t>Розглянемо значення кожного осередку:</a:t>
            </a:r>
            <a:endParaRPr lang="ru-RU" sz="1800" b="1" dirty="0">
              <a:solidFill>
                <a:schemeClr val="bg1"/>
              </a:solidFill>
              <a:latin typeface="Arial Narrow" pitchFamily="34" charset="0"/>
            </a:endParaRPr>
          </a:p>
          <a:p>
            <a:pPr algn="l"/>
            <a:r>
              <a:rPr lang="uk-UA" sz="1800" b="1" dirty="0">
                <a:solidFill>
                  <a:schemeClr val="bg1"/>
                </a:solidFill>
                <a:latin typeface="Arial Narrow" pitchFamily="34" charset="0"/>
              </a:rPr>
              <a:t>Квадрат 1 - це воля і завзятість людини. Здатність поставити перед собою завдання і йти до наміченої мети, не дивлячись на перешкоди. Егоїзм, гординя, характер, унікальність, влада, божественність.</a:t>
            </a:r>
            <a:endParaRPr lang="ru-RU" sz="1800" b="1" dirty="0">
              <a:solidFill>
                <a:schemeClr val="bg1"/>
              </a:solidFill>
              <a:latin typeface="Arial Narrow" pitchFamily="34" charset="0"/>
            </a:endParaRPr>
          </a:p>
          <a:p>
            <a:pPr algn="l"/>
            <a:r>
              <a:rPr lang="uk-UA" sz="1800" b="1" dirty="0">
                <a:solidFill>
                  <a:schemeClr val="bg1"/>
                </a:solidFill>
                <a:latin typeface="Arial Narrow" pitchFamily="34" charset="0"/>
              </a:rPr>
              <a:t>Квадрат 2 - енергетика, чуттєвість, емоційність і душевність людини. Рух, дія, контактність.</a:t>
            </a:r>
            <a:endParaRPr lang="ru-RU" sz="1800" b="1" dirty="0">
              <a:solidFill>
                <a:schemeClr val="bg1"/>
              </a:solidFill>
              <a:latin typeface="Arial Narrow" pitchFamily="34" charset="0"/>
            </a:endParaRPr>
          </a:p>
          <a:p>
            <a:pPr algn="l"/>
            <a:r>
              <a:rPr lang="uk-UA" sz="1800" b="1" dirty="0">
                <a:solidFill>
                  <a:schemeClr val="bg1"/>
                </a:solidFill>
                <a:latin typeface="Arial Narrow" pitchFamily="34" charset="0"/>
              </a:rPr>
              <a:t>Квадрат 3 - точність, організованість і акуратність людини. Здатність до точних наук. Інтерес до будь-яких знань.</a:t>
            </a:r>
            <a:endParaRPr lang="ru-RU" sz="1800" b="1" dirty="0">
              <a:solidFill>
                <a:schemeClr val="bg1"/>
              </a:solidFill>
              <a:latin typeface="Arial Narrow" pitchFamily="34" charset="0"/>
            </a:endParaRPr>
          </a:p>
          <a:p>
            <a:pPr algn="l"/>
            <a:r>
              <a:rPr lang="uk-UA" sz="1800" b="1" dirty="0">
                <a:solidFill>
                  <a:schemeClr val="bg1"/>
                </a:solidFill>
                <a:latin typeface="Arial Narrow" pitchFamily="34" charset="0"/>
              </a:rPr>
              <a:t>Квадрат 4 - це здоров'я людини. Сила і краса фізичного тіла. Відсутність четвірок може вказувати на хворобливість людини.</a:t>
            </a:r>
            <a:endParaRPr lang="ru-RU" sz="1800" b="1" dirty="0">
              <a:solidFill>
                <a:schemeClr val="bg1"/>
              </a:solidFill>
              <a:latin typeface="Arial Narrow" pitchFamily="34" charset="0"/>
            </a:endParaRPr>
          </a:p>
          <a:p>
            <a:pPr algn="l"/>
            <a:r>
              <a:rPr lang="uk-UA" sz="1800" b="1" dirty="0">
                <a:solidFill>
                  <a:schemeClr val="bg1"/>
                </a:solidFill>
                <a:latin typeface="Arial Narrow" pitchFamily="34" charset="0"/>
              </a:rPr>
              <a:t>Квадрат 5 - логіка, інтуїція людини. Уміння планувати.</a:t>
            </a:r>
            <a:endParaRPr lang="ru-RU" sz="1800" b="1" dirty="0">
              <a:solidFill>
                <a:schemeClr val="bg1"/>
              </a:solidFill>
              <a:latin typeface="Arial Narrow" pitchFamily="34" charset="0"/>
            </a:endParaRPr>
          </a:p>
          <a:p>
            <a:pPr algn="l"/>
            <a:r>
              <a:rPr lang="uk-UA" sz="1800" b="1" dirty="0">
                <a:solidFill>
                  <a:schemeClr val="bg1"/>
                </a:solidFill>
                <a:latin typeface="Arial Narrow" pitchFamily="34" charset="0"/>
              </a:rPr>
              <a:t>Квадрат 6 - ступінь приземленості людини, розважливість, матеріальність. Майстерність, гроші, вміння забезпечити себе і сім'ю. Прагнення підкорити інших.</a:t>
            </a:r>
            <a:endParaRPr lang="ru-RU" sz="1800" b="1" dirty="0">
              <a:solidFill>
                <a:schemeClr val="bg1"/>
              </a:solidFill>
              <a:latin typeface="Arial Narrow" pitchFamily="34" charset="0"/>
            </a:endParaRPr>
          </a:p>
          <a:p>
            <a:pPr algn="l"/>
            <a:r>
              <a:rPr lang="uk-UA" sz="1800" b="1" dirty="0">
                <a:solidFill>
                  <a:schemeClr val="bg1"/>
                </a:solidFill>
                <a:latin typeface="Arial Narrow" pitchFamily="34" charset="0"/>
              </a:rPr>
              <a:t>Квадрат 7 - таланти людини. Так само вертикальний канал спілкування з космосом. Везіння. Знання світу. </a:t>
            </a:r>
            <a:endParaRPr lang="ru-RU" sz="1800" b="1" dirty="0">
              <a:solidFill>
                <a:schemeClr val="bg1"/>
              </a:solidFill>
              <a:latin typeface="Arial Narrow" pitchFamily="34" charset="0"/>
            </a:endParaRPr>
          </a:p>
          <a:p>
            <a:pPr algn="l"/>
            <a:r>
              <a:rPr lang="uk-UA" sz="1800" b="1" dirty="0">
                <a:solidFill>
                  <a:schemeClr val="bg1"/>
                </a:solidFill>
                <a:latin typeface="Arial Narrow" pitchFamily="34" charset="0"/>
              </a:rPr>
              <a:t>Квадрат 8 - відповідальність людини, його борг і обов'язок; </a:t>
            </a:r>
            <a:r>
              <a:rPr lang="uk-UA" sz="1800" b="1" dirty="0" err="1">
                <a:solidFill>
                  <a:schemeClr val="bg1"/>
                </a:solidFill>
                <a:latin typeface="Arial Narrow" pitchFamily="34" charset="0"/>
              </a:rPr>
              <a:t>рок</a:t>
            </a:r>
            <a:r>
              <a:rPr lang="uk-UA" sz="1800" b="1" dirty="0">
                <a:solidFill>
                  <a:schemeClr val="bg1"/>
                </a:solidFill>
                <a:latin typeface="Arial Narrow" pitchFamily="34" charset="0"/>
              </a:rPr>
              <a:t> і карма. Страждання, випробування. Можливість шантажу. Терпимість, правосуддя і справедливість.</a:t>
            </a:r>
            <a:endParaRPr lang="ru-RU" sz="1800" b="1" dirty="0">
              <a:solidFill>
                <a:schemeClr val="bg1"/>
              </a:solidFill>
              <a:latin typeface="Arial Narrow" pitchFamily="34" charset="0"/>
            </a:endParaRPr>
          </a:p>
          <a:p>
            <a:pPr algn="l"/>
            <a:r>
              <a:rPr lang="uk-UA" sz="1800" b="1" dirty="0">
                <a:solidFill>
                  <a:schemeClr val="bg1"/>
                </a:solidFill>
                <a:latin typeface="Arial Narrow" pitchFamily="34" charset="0"/>
              </a:rPr>
              <a:t>Квадрат 9 - мудрість, розум людини. Пророцтво. </a:t>
            </a:r>
            <a:r>
              <a:rPr lang="uk-UA" sz="1800" b="1" dirty="0" err="1">
                <a:solidFill>
                  <a:schemeClr val="bg1"/>
                </a:solidFill>
                <a:latin typeface="Arial Narrow" pitchFamily="34" charset="0"/>
              </a:rPr>
              <a:t>Яснобачення</a:t>
            </a:r>
            <a:r>
              <a:rPr lang="uk-UA" sz="1800" b="1" dirty="0">
                <a:solidFill>
                  <a:schemeClr val="bg1"/>
                </a:solidFill>
                <a:latin typeface="Arial Narrow" pitchFamily="34" charset="0"/>
              </a:rPr>
              <a:t>. Заздрість, образливість, злопам'ятність.</a:t>
            </a:r>
            <a:endParaRPr lang="ru-RU" sz="1800" b="1" dirty="0">
              <a:solidFill>
                <a:schemeClr val="bg1"/>
              </a:solidFill>
              <a:latin typeface="Arial Narrow" pitchFamily="34" charset="0"/>
            </a:endParaRPr>
          </a:p>
        </p:txBody>
      </p:sp>
    </p:spTree>
    <p:extLst>
      <p:ext uri="{BB962C8B-B14F-4D97-AF65-F5344CB8AC3E}">
        <p14:creationId xmlns:p14="http://schemas.microsoft.com/office/powerpoint/2010/main" val="29412322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2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476672"/>
            <a:ext cx="8784976" cy="1584176"/>
          </a:xfrm>
        </p:spPr>
        <p:txBody>
          <a:bodyPr>
            <a:noAutofit/>
          </a:bodyPr>
          <a:lstStyle/>
          <a:p>
            <a:r>
              <a:rPr lang="uk-UA" sz="3600" b="1" i="1" dirty="0" smtClean="0">
                <a:solidFill>
                  <a:srgbClr val="FFFF00"/>
                </a:solidFill>
                <a:latin typeface="Arial" panose="020B0604020202020204" pitchFamily="34" charset="0"/>
                <a:cs typeface="Arial" panose="020B0604020202020204" pitchFamily="34" charset="0"/>
              </a:rPr>
              <a:t>Ви зможете зробити </a:t>
            </a:r>
            <a:r>
              <a:rPr lang="uk-UA" sz="3600" b="1" i="1" dirty="0" err="1" smtClean="0">
                <a:solidFill>
                  <a:srgbClr val="FFFF00"/>
                </a:solidFill>
                <a:latin typeface="Arial" panose="020B0604020202020204" pitchFamily="34" charset="0"/>
                <a:cs typeface="Arial" panose="020B0604020202020204" pitchFamily="34" charset="0"/>
              </a:rPr>
              <a:t>онлайн</a:t>
            </a:r>
            <a:r>
              <a:rPr lang="uk-UA" sz="3600" b="1" i="1" dirty="0" smtClean="0">
                <a:solidFill>
                  <a:srgbClr val="FFFF00"/>
                </a:solidFill>
                <a:latin typeface="Arial" panose="020B0604020202020204" pitchFamily="34" charset="0"/>
                <a:cs typeface="Arial" panose="020B0604020202020204" pitchFamily="34" charset="0"/>
              </a:rPr>
              <a:t> розрахунок квадрата Піфагора на сайтах</a:t>
            </a:r>
            <a:r>
              <a:rPr lang="ru-RU" sz="3600" b="1" i="1" dirty="0" smtClean="0">
                <a:solidFill>
                  <a:srgbClr val="FFFF00"/>
                </a:solidFill>
                <a:latin typeface="Arial" panose="020B0604020202020204" pitchFamily="34" charset="0"/>
                <a:cs typeface="Arial" panose="020B0604020202020204" pitchFamily="34" charset="0"/>
              </a:rPr>
              <a:t>:</a:t>
            </a:r>
            <a:endParaRPr lang="ru-RU" sz="36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2091" y="1916832"/>
            <a:ext cx="9001000" cy="3240360"/>
          </a:xfrm>
        </p:spPr>
        <p:txBody>
          <a:bodyPr>
            <a:noAutofit/>
          </a:bodyPr>
          <a:lstStyle/>
          <a:p>
            <a:endParaRPr lang="ru-RU" sz="2000" b="1" dirty="0" smtClean="0">
              <a:solidFill>
                <a:schemeClr val="tx1"/>
              </a:solidFill>
              <a:latin typeface="Arial" panose="020B0604020202020204" pitchFamily="34" charset="0"/>
              <a:cs typeface="Arial" panose="020B0604020202020204" pitchFamily="34" charset="0"/>
            </a:endParaRPr>
          </a:p>
          <a:p>
            <a:r>
              <a:rPr lang="en-US" sz="3600" b="1" dirty="0">
                <a:solidFill>
                  <a:schemeClr val="bg1"/>
                </a:solidFill>
                <a:latin typeface="Arial" panose="020B0604020202020204" pitchFamily="34" charset="0"/>
                <a:cs typeface="Arial" panose="020B0604020202020204" pitchFamily="34" charset="0"/>
                <a:hlinkClick r:id="rId3"/>
              </a:rPr>
              <a:t>https://pifagor.poncy.ru</a:t>
            </a:r>
            <a:r>
              <a:rPr lang="en-US" sz="3600" b="1" dirty="0" smtClean="0">
                <a:solidFill>
                  <a:schemeClr val="bg1"/>
                </a:solidFill>
                <a:latin typeface="Arial" panose="020B0604020202020204" pitchFamily="34" charset="0"/>
                <a:cs typeface="Arial" panose="020B0604020202020204" pitchFamily="34" charset="0"/>
                <a:hlinkClick r:id="rId3"/>
              </a:rPr>
              <a:t>/</a:t>
            </a:r>
            <a:endParaRPr lang="en-US" sz="3600" b="1" dirty="0" smtClean="0">
              <a:solidFill>
                <a:schemeClr val="bg1"/>
              </a:solidFill>
              <a:latin typeface="Arial" panose="020B0604020202020204" pitchFamily="34" charset="0"/>
              <a:cs typeface="Arial" panose="020B0604020202020204" pitchFamily="34" charset="0"/>
            </a:endParaRPr>
          </a:p>
          <a:p>
            <a:r>
              <a:rPr lang="en-US" sz="3600" b="1" dirty="0">
                <a:solidFill>
                  <a:schemeClr val="bg1"/>
                </a:solidFill>
                <a:latin typeface="Arial" panose="020B0604020202020204" pitchFamily="34" charset="0"/>
                <a:cs typeface="Arial" panose="020B0604020202020204" pitchFamily="34" charset="0"/>
                <a:hlinkClick r:id="rId4"/>
              </a:rPr>
              <a:t>https://</a:t>
            </a:r>
            <a:r>
              <a:rPr lang="en-US" sz="3600" b="1" dirty="0" smtClean="0">
                <a:solidFill>
                  <a:schemeClr val="bg1"/>
                </a:solidFill>
                <a:latin typeface="Arial" panose="020B0604020202020204" pitchFamily="34" charset="0"/>
                <a:cs typeface="Arial" panose="020B0604020202020204" pitchFamily="34" charset="0"/>
                <a:hlinkClick r:id="rId4"/>
              </a:rPr>
              <a:t>tragos.ru/pythagoras-square</a:t>
            </a:r>
            <a:endParaRPr lang="ru-RU" sz="3600" b="1" dirty="0" smtClean="0">
              <a:solidFill>
                <a:schemeClr val="bg1"/>
              </a:solidFill>
              <a:latin typeface="Arial" panose="020B0604020202020204" pitchFamily="34" charset="0"/>
              <a:cs typeface="Arial" panose="020B0604020202020204" pitchFamily="34" charset="0"/>
            </a:endParaRPr>
          </a:p>
          <a:p>
            <a:endParaRPr lang="ru-RU" sz="36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263753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720079"/>
          </a:xfrm>
        </p:spPr>
        <p:txBody>
          <a:bodyPr>
            <a:normAutofit fontScale="90000"/>
          </a:bodyPr>
          <a:lstStyle/>
          <a:p>
            <a:r>
              <a:rPr lang="uk-UA" sz="2800" b="1" u="sng" dirty="0" smtClean="0"/>
              <a:t>Розшифрування </a:t>
            </a:r>
            <a:r>
              <a:rPr lang="uk-UA" sz="2800" b="1" u="sng" dirty="0"/>
              <a:t>даних, що отримані за квадратом</a:t>
            </a:r>
            <a:r>
              <a:rPr lang="ru-RU" sz="2800" b="1" dirty="0"/>
              <a:t/>
            </a:r>
            <a:br>
              <a:rPr lang="ru-RU" sz="2800" b="1" dirty="0"/>
            </a:br>
            <a:endParaRPr lang="ru-RU" sz="2800" b="1" i="1" dirty="0" smtClean="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23528" y="908720"/>
            <a:ext cx="8712968" cy="5760640"/>
          </a:xfrm>
          <a:effectLst>
            <a:outerShdw blurRad="50800" dist="38100" dir="2700000" algn="tl" rotWithShape="0">
              <a:prstClr val="black">
                <a:alpha val="71000"/>
              </a:prstClr>
            </a:outerShdw>
          </a:effectLst>
        </p:spPr>
        <p:txBody>
          <a:bodyPr>
            <a:noAutofit/>
          </a:bodyPr>
          <a:lstStyle/>
          <a:p>
            <a:r>
              <a:rPr lang="uk-UA" b="1" dirty="0" smtClean="0">
                <a:solidFill>
                  <a:srgbClr val="FFFF00"/>
                </a:solidFill>
              </a:rPr>
              <a:t>Квадрат </a:t>
            </a:r>
            <a:r>
              <a:rPr lang="uk-UA" b="1" dirty="0">
                <a:solidFill>
                  <a:srgbClr val="FFFF00"/>
                </a:solidFill>
              </a:rPr>
              <a:t>1 «Характер»</a:t>
            </a:r>
            <a:endParaRPr lang="ru-RU" dirty="0">
              <a:solidFill>
                <a:srgbClr val="FFFF00"/>
              </a:solidFill>
            </a:endParaRPr>
          </a:p>
          <a:p>
            <a:pPr algn="l"/>
            <a:r>
              <a:rPr lang="uk-UA" sz="2000" dirty="0">
                <a:solidFill>
                  <a:schemeClr val="bg1"/>
                </a:solidFill>
              </a:rPr>
              <a:t>1 - високий рівень егоїзму. Людина налаштована тільки на себе, свої цілі і досягнення. Це не погано, але ужитися з таким партнером буде просто неможливо, адже його цікавить тільки власна особистість.</a:t>
            </a:r>
            <a:endParaRPr lang="ru-RU" sz="2000" dirty="0">
              <a:solidFill>
                <a:schemeClr val="bg1"/>
              </a:solidFill>
            </a:endParaRPr>
          </a:p>
          <a:p>
            <a:pPr algn="l"/>
            <a:r>
              <a:rPr lang="uk-UA" sz="2000" dirty="0">
                <a:solidFill>
                  <a:schemeClr val="bg1"/>
                </a:solidFill>
              </a:rPr>
              <a:t>11 - егоїзм набагато слабкіше, але проявляється. Людина з небажанням береться допомагати, позичати іншій людині.</a:t>
            </a:r>
            <a:endParaRPr lang="ru-RU" sz="2000" dirty="0">
              <a:solidFill>
                <a:schemeClr val="bg1"/>
              </a:solidFill>
            </a:endParaRPr>
          </a:p>
          <a:p>
            <a:pPr algn="l"/>
            <a:r>
              <a:rPr lang="uk-UA" sz="2000" dirty="0">
                <a:solidFill>
                  <a:schemeClr val="bg1"/>
                </a:solidFill>
              </a:rPr>
              <a:t>111 - дуже відкрита, яка бажає допомогти. Не вміє думати тільки про себе, а з радістю йде на зустріч друзям.</a:t>
            </a:r>
            <a:endParaRPr lang="ru-RU" sz="2000" dirty="0">
              <a:solidFill>
                <a:schemeClr val="bg1"/>
              </a:solidFill>
            </a:endParaRPr>
          </a:p>
          <a:p>
            <a:pPr algn="l"/>
            <a:r>
              <a:rPr lang="uk-UA" sz="2000" dirty="0">
                <a:solidFill>
                  <a:schemeClr val="bg1"/>
                </a:solidFill>
              </a:rPr>
              <a:t>1111 - людина вміє впливати на зовнішній світ, маніпулювати людьми.</a:t>
            </a:r>
            <a:endParaRPr lang="ru-RU" sz="2000" dirty="0">
              <a:solidFill>
                <a:schemeClr val="bg1"/>
              </a:solidFill>
            </a:endParaRPr>
          </a:p>
          <a:p>
            <a:pPr algn="l"/>
            <a:r>
              <a:rPr lang="uk-UA" sz="2000" dirty="0">
                <a:solidFill>
                  <a:schemeClr val="bg1"/>
                </a:solidFill>
              </a:rPr>
              <a:t>11111 - дуже жорсткий характер. Людина можна називати грубою, трохи деспотичною. Хоче керувати, жадає влади.</a:t>
            </a:r>
            <a:endParaRPr lang="ru-RU" sz="2000" dirty="0">
              <a:solidFill>
                <a:schemeClr val="bg1"/>
              </a:solidFill>
            </a:endParaRPr>
          </a:p>
          <a:p>
            <a:pPr algn="l"/>
            <a:r>
              <a:rPr lang="uk-UA" sz="2000" dirty="0">
                <a:solidFill>
                  <a:schemeClr val="bg1"/>
                </a:solidFill>
              </a:rPr>
              <a:t>111111 - дуже важкий характер. Повністю хоче підпорядкувати собі партнера, співробітників, друзів. Готова заради «своїх» на багато, але тільки цих «своїх» все менше і менше.</a:t>
            </a:r>
            <a:endParaRPr lang="ru-RU" sz="2000" dirty="0">
              <a:solidFill>
                <a:schemeClr val="bg1"/>
              </a:solidFill>
            </a:endParaRPr>
          </a:p>
          <a:p>
            <a:pPr algn="l"/>
            <a:endParaRPr lang="ru-RU" sz="1800" b="1" u="sng"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1331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792087"/>
          </a:xfrm>
        </p:spPr>
        <p:txBody>
          <a:bodyPr>
            <a:normAutofit/>
          </a:bodyPr>
          <a:lstStyle/>
          <a:p>
            <a:r>
              <a:rPr lang="ru-RU" sz="2800" b="1" i="1" dirty="0" smtClean="0">
                <a:solidFill>
                  <a:srgbClr val="FFFF00"/>
                </a:solidFill>
                <a:latin typeface="Arial" panose="020B0604020202020204" pitchFamily="34" charset="0"/>
                <a:cs typeface="Arial" panose="020B0604020202020204" pitchFamily="34" charset="0"/>
              </a:rPr>
              <a:t>Квадрат </a:t>
            </a:r>
            <a:r>
              <a:rPr lang="ru-RU" sz="2800" b="1" i="1" dirty="0">
                <a:solidFill>
                  <a:srgbClr val="FFFF00"/>
                </a:solidFill>
                <a:latin typeface="Arial" panose="020B0604020202020204" pitchFamily="34" charset="0"/>
                <a:cs typeface="Arial" panose="020B0604020202020204" pitchFamily="34" charset="0"/>
              </a:rPr>
              <a:t>2 </a:t>
            </a:r>
            <a:r>
              <a:rPr lang="ru-RU" sz="2800" b="1" i="1" dirty="0" smtClean="0">
                <a:solidFill>
                  <a:srgbClr val="FFFF00"/>
                </a:solidFill>
                <a:latin typeface="Arial" panose="020B0604020202020204" pitchFamily="34" charset="0"/>
                <a:cs typeface="Arial" panose="020B0604020202020204" pitchFamily="34" charset="0"/>
              </a:rPr>
              <a:t>«</a:t>
            </a:r>
            <a:r>
              <a:rPr lang="ru-RU" sz="2800" b="1" i="1" dirty="0" err="1" smtClean="0">
                <a:solidFill>
                  <a:srgbClr val="FFFF00"/>
                </a:solidFill>
                <a:latin typeface="Arial" panose="020B0604020202020204" pitchFamily="34" charset="0"/>
                <a:cs typeface="Arial" panose="020B0604020202020204" pitchFamily="34" charset="0"/>
              </a:rPr>
              <a:t>Енергетика</a:t>
            </a:r>
            <a:r>
              <a:rPr lang="ru-RU" sz="2800" b="1" i="1" dirty="0">
                <a:solidFill>
                  <a:srgbClr val="FFFF00"/>
                </a:solidFill>
                <a:latin typeface="Arial" panose="020B0604020202020204" pitchFamily="34" charset="0"/>
                <a:cs typeface="Arial" panose="020B0604020202020204" pitchFamily="34" charset="0"/>
              </a:rPr>
              <a:t>»</a:t>
            </a:r>
          </a:p>
        </p:txBody>
      </p:sp>
      <p:sp>
        <p:nvSpPr>
          <p:cNvPr id="3" name="Подзаголовок 2"/>
          <p:cNvSpPr>
            <a:spLocks noGrp="1"/>
          </p:cNvSpPr>
          <p:nvPr>
            <p:ph type="subTitle" idx="1"/>
          </p:nvPr>
        </p:nvSpPr>
        <p:spPr>
          <a:xfrm>
            <a:off x="251520" y="836712"/>
            <a:ext cx="8712968" cy="4608512"/>
          </a:xfrm>
          <a:effectLst>
            <a:outerShdw blurRad="50800" dist="38100" dir="2700000" algn="tl" rotWithShape="0">
              <a:prstClr val="black">
                <a:alpha val="71000"/>
              </a:prstClr>
            </a:outerShdw>
          </a:effectLst>
        </p:spPr>
        <p:txBody>
          <a:bodyPr>
            <a:noAutofit/>
          </a:bodyPr>
          <a:lstStyle/>
          <a:p>
            <a:pPr algn="l"/>
            <a:r>
              <a:rPr lang="uk-UA" sz="2400" dirty="0" smtClean="0">
                <a:solidFill>
                  <a:schemeClr val="bg1"/>
                </a:solidFill>
              </a:rPr>
              <a:t>Немає </a:t>
            </a:r>
            <a:r>
              <a:rPr lang="uk-UA" sz="2400" dirty="0">
                <a:solidFill>
                  <a:schemeClr val="bg1"/>
                </a:solidFill>
              </a:rPr>
              <a:t>двійок - людина позбавлена </a:t>
            </a:r>
            <a:r>
              <a:rPr lang="uk-UA" sz="2400" dirty="0" err="1">
                <a:solidFill>
                  <a:schemeClr val="bg1"/>
                </a:solidFill>
              </a:rPr>
              <a:t>​​власної</a:t>
            </a:r>
            <a:r>
              <a:rPr lang="uk-UA" sz="2400" dirty="0">
                <a:solidFill>
                  <a:schemeClr val="bg1"/>
                </a:solidFill>
              </a:rPr>
              <a:t> енергії, але вона, немов порожня посудина, готова наповнюватися енергією ззовні, вихована, добре ставиться до оточуючих.</a:t>
            </a:r>
            <a:endParaRPr lang="ru-RU" sz="2400" dirty="0">
              <a:solidFill>
                <a:schemeClr val="bg1"/>
              </a:solidFill>
            </a:endParaRPr>
          </a:p>
          <a:p>
            <a:pPr algn="l"/>
            <a:r>
              <a:rPr lang="uk-UA" sz="2400" dirty="0">
                <a:solidFill>
                  <a:schemeClr val="bg1"/>
                </a:solidFill>
              </a:rPr>
              <a:t>2 - </a:t>
            </a:r>
            <a:r>
              <a:rPr lang="uk-UA" sz="2400" dirty="0" err="1">
                <a:solidFill>
                  <a:schemeClr val="bg1"/>
                </a:solidFill>
              </a:rPr>
              <a:t>біоенергія</a:t>
            </a:r>
            <a:r>
              <a:rPr lang="uk-UA" sz="2400" dirty="0">
                <a:solidFill>
                  <a:schemeClr val="bg1"/>
                </a:solidFill>
              </a:rPr>
              <a:t> присутня, але потрібні додаткові джерела. Такій людині бажано займатися спортом.</a:t>
            </a:r>
            <a:endParaRPr lang="ru-RU" sz="2400" dirty="0">
              <a:solidFill>
                <a:schemeClr val="bg1"/>
              </a:solidFill>
            </a:endParaRPr>
          </a:p>
          <a:p>
            <a:pPr algn="l"/>
            <a:r>
              <a:rPr lang="uk-UA" sz="2400" dirty="0">
                <a:solidFill>
                  <a:schemeClr val="bg1"/>
                </a:solidFill>
              </a:rPr>
              <a:t>22 - достатня кількість </a:t>
            </a:r>
            <a:r>
              <a:rPr lang="uk-UA" sz="2400" dirty="0" err="1">
                <a:solidFill>
                  <a:schemeClr val="bg1"/>
                </a:solidFill>
              </a:rPr>
              <a:t>біоенергії</a:t>
            </a:r>
            <a:r>
              <a:rPr lang="uk-UA" sz="2400" dirty="0">
                <a:solidFill>
                  <a:schemeClr val="bg1"/>
                </a:solidFill>
              </a:rPr>
              <a:t>, здатна не тільки приймати її, а й ділитися.</a:t>
            </a:r>
            <a:endParaRPr lang="ru-RU" sz="2400" dirty="0">
              <a:solidFill>
                <a:schemeClr val="bg1"/>
              </a:solidFill>
            </a:endParaRPr>
          </a:p>
          <a:p>
            <a:pPr algn="l"/>
            <a:r>
              <a:rPr lang="uk-UA" sz="2400" dirty="0">
                <a:solidFill>
                  <a:schemeClr val="bg1"/>
                </a:solidFill>
              </a:rPr>
              <a:t>222 - розвинені екстрасенсорні здібності, здатна наповнити енергією будь-яку людину.</a:t>
            </a:r>
            <a:endParaRPr lang="ru-RU" sz="2400" dirty="0">
              <a:solidFill>
                <a:schemeClr val="bg1"/>
              </a:solidFill>
            </a:endParaRPr>
          </a:p>
          <a:p>
            <a:pPr algn="l"/>
            <a:r>
              <a:rPr lang="uk-UA" sz="2400" dirty="0">
                <a:solidFill>
                  <a:schemeClr val="bg1"/>
                </a:solidFill>
              </a:rPr>
              <a:t> 2222 - людина володіє потужним природним магнетизмом, неймовірно приваблива для протилежної статі.</a:t>
            </a:r>
            <a:endParaRPr lang="ru-RU" sz="2400" dirty="0">
              <a:solidFill>
                <a:schemeClr val="bg1"/>
              </a:solidFill>
            </a:endParaRPr>
          </a:p>
          <a:p>
            <a:pPr algn="l"/>
            <a:r>
              <a:rPr lang="uk-UA" sz="2400" dirty="0">
                <a:solidFill>
                  <a:schemeClr val="bg1"/>
                </a:solidFill>
              </a:rPr>
              <a:t/>
            </a:r>
            <a:br>
              <a:rPr lang="uk-UA" sz="2400" dirty="0">
                <a:solidFill>
                  <a:schemeClr val="bg1"/>
                </a:solidFill>
              </a:rPr>
            </a:br>
            <a:endParaRPr lang="ru-RU" sz="2400" b="1" u="sng"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34016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576063"/>
          </a:xfrm>
        </p:spPr>
        <p:txBody>
          <a:bodyPr>
            <a:normAutofit/>
          </a:bodyPr>
          <a:lstStyle/>
          <a:p>
            <a:r>
              <a:rPr lang="ru-RU" sz="2800" b="1" i="1" dirty="0" smtClean="0">
                <a:solidFill>
                  <a:srgbClr val="FFFF00"/>
                </a:solidFill>
                <a:latin typeface="Arial" panose="020B0604020202020204" pitchFamily="34" charset="0"/>
                <a:cs typeface="Arial" panose="020B0604020202020204" pitchFamily="34" charset="0"/>
              </a:rPr>
              <a:t>Квадрат 3 «</a:t>
            </a:r>
            <a:r>
              <a:rPr lang="ru-RU" sz="2800" b="1" i="1" dirty="0" err="1" smtClean="0">
                <a:solidFill>
                  <a:srgbClr val="FFFF00"/>
                </a:solidFill>
                <a:latin typeface="Arial" panose="020B0604020202020204" pitchFamily="34" charset="0"/>
                <a:cs typeface="Arial" panose="020B0604020202020204" pitchFamily="34" charset="0"/>
              </a:rPr>
              <a:t>Пізнання</a:t>
            </a:r>
            <a:r>
              <a:rPr lang="ru-RU" sz="2800" b="1" i="1" dirty="0" smtClean="0">
                <a:solidFill>
                  <a:srgbClr val="FFFF00"/>
                </a:solidFill>
                <a:latin typeface="Arial" panose="020B0604020202020204" pitchFamily="34" charset="0"/>
                <a:cs typeface="Arial" panose="020B0604020202020204" pitchFamily="34" charset="0"/>
              </a:rPr>
              <a:t>»</a:t>
            </a:r>
            <a:endParaRPr lang="ru-RU" sz="2800" b="1" i="1" dirty="0">
              <a:solidFill>
                <a:srgbClr val="FFFF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23528" y="620688"/>
            <a:ext cx="8712968" cy="5904656"/>
          </a:xfrm>
          <a:effectLst>
            <a:outerShdw blurRad="50800" dist="38100" dir="2700000" algn="tl" rotWithShape="0">
              <a:prstClr val="black">
                <a:alpha val="69000"/>
              </a:prstClr>
            </a:outerShdw>
          </a:effectLst>
        </p:spPr>
        <p:txBody>
          <a:bodyPr>
            <a:noAutofit/>
          </a:bodyPr>
          <a:lstStyle/>
          <a:p>
            <a:pPr algn="l"/>
            <a:r>
              <a:rPr lang="uk-UA" sz="2400" dirty="0" smtClean="0">
                <a:solidFill>
                  <a:schemeClr val="bg1"/>
                </a:solidFill>
              </a:rPr>
              <a:t>Немає </a:t>
            </a:r>
            <a:r>
              <a:rPr lang="uk-UA" sz="2400" dirty="0">
                <a:solidFill>
                  <a:schemeClr val="bg1"/>
                </a:solidFill>
              </a:rPr>
              <a:t>трійок - людина з сильно розвиненою пунктуальністю. </a:t>
            </a:r>
            <a:r>
              <a:rPr lang="uk-UA" sz="2400" dirty="0" err="1">
                <a:solidFill>
                  <a:schemeClr val="bg1"/>
                </a:solidFill>
              </a:rPr>
              <a:t>Перфекціоніст</a:t>
            </a:r>
            <a:r>
              <a:rPr lang="uk-UA" sz="2400" dirty="0">
                <a:solidFill>
                  <a:schemeClr val="bg1"/>
                </a:solidFill>
              </a:rPr>
              <a:t>, порядок повинен бути у всьому.</a:t>
            </a:r>
            <a:endParaRPr lang="ru-RU" sz="2400" dirty="0">
              <a:solidFill>
                <a:schemeClr val="bg1"/>
              </a:solidFill>
            </a:endParaRPr>
          </a:p>
          <a:p>
            <a:pPr algn="l"/>
            <a:r>
              <a:rPr lang="uk-UA" sz="2400" dirty="0">
                <a:solidFill>
                  <a:schemeClr val="bg1"/>
                </a:solidFill>
              </a:rPr>
              <a:t>3 - дуже акуратна, пунктуальна і точна. Це може згубно позначатися на відносинах. З народження не терпить безладу.</a:t>
            </a:r>
            <a:endParaRPr lang="ru-RU" sz="2400" dirty="0">
              <a:solidFill>
                <a:schemeClr val="bg1"/>
              </a:solidFill>
            </a:endParaRPr>
          </a:p>
          <a:p>
            <a:pPr algn="l"/>
            <a:r>
              <a:rPr lang="uk-UA" sz="2400" dirty="0">
                <a:solidFill>
                  <a:schemeClr val="bg1"/>
                </a:solidFill>
              </a:rPr>
              <a:t>33 - дуже добре розбирається в точних науках, схильність до навчання. Людина може стати відомим хіміком, фізиком, математиком.</a:t>
            </a:r>
            <a:endParaRPr lang="ru-RU" sz="2400" dirty="0">
              <a:solidFill>
                <a:schemeClr val="bg1"/>
              </a:solidFill>
            </a:endParaRPr>
          </a:p>
          <a:p>
            <a:pPr algn="l"/>
            <a:r>
              <a:rPr lang="uk-UA" sz="2400" dirty="0">
                <a:solidFill>
                  <a:schemeClr val="bg1"/>
                </a:solidFill>
              </a:rPr>
              <a:t>333 - блискучі здібності до наук. Людина буквально дивиться в суть речей. Така доля не завжди щаслива, </a:t>
            </a:r>
            <a:r>
              <a:rPr lang="uk-UA" sz="2400" dirty="0" err="1">
                <a:solidFill>
                  <a:schemeClr val="bg1"/>
                </a:solidFill>
              </a:rPr>
              <a:t>нумерологія</a:t>
            </a:r>
            <a:r>
              <a:rPr lang="uk-UA" sz="2400" dirty="0">
                <a:solidFill>
                  <a:schemeClr val="bg1"/>
                </a:solidFill>
              </a:rPr>
              <a:t> знає це.</a:t>
            </a:r>
            <a:endParaRPr lang="ru-RU" sz="2400" dirty="0">
              <a:solidFill>
                <a:schemeClr val="bg1"/>
              </a:solidFill>
            </a:endParaRPr>
          </a:p>
          <a:p>
            <a:pPr algn="l"/>
            <a:r>
              <a:rPr lang="uk-UA" sz="2400" dirty="0">
                <a:solidFill>
                  <a:schemeClr val="bg1"/>
                </a:solidFill>
              </a:rPr>
              <a:t>3333 - відсутність прагнення до саморозвитку. Дитині не цікаво в школі, вона закривається від знань.</a:t>
            </a:r>
            <a:endParaRPr lang="ru-RU" sz="2400" dirty="0">
              <a:solidFill>
                <a:schemeClr val="bg1"/>
              </a:solidFill>
            </a:endParaRPr>
          </a:p>
          <a:p>
            <a:pPr algn="l"/>
            <a:r>
              <a:rPr lang="uk-UA" sz="2400" dirty="0">
                <a:solidFill>
                  <a:schemeClr val="bg1"/>
                </a:solidFill>
              </a:rPr>
              <a:t>33333 - яскраве небажання розвиватися. Жодна область не цікавить, дуже агресивно реагує на будь-які натяки на навчання.</a:t>
            </a:r>
            <a:endParaRPr lang="ru-RU" sz="2400" dirty="0">
              <a:solidFill>
                <a:schemeClr val="bg1"/>
              </a:solidFill>
            </a:endParaRPr>
          </a:p>
          <a:p>
            <a:pPr algn="l">
              <a:spcAft>
                <a:spcPts val="1200"/>
              </a:spcAft>
            </a:pPr>
            <a:endParaRPr lang="ru-RU" sz="2000" b="1" u="sng"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68261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uk-UA" sz="2800" b="1" dirty="0">
                <a:solidFill>
                  <a:srgbClr val="FFFF00"/>
                </a:solidFill>
              </a:rPr>
              <a:t>Квадрат 4 «Здоров'я»</a:t>
            </a:r>
            <a:endParaRPr lang="ru-RU" sz="2800" dirty="0">
              <a:solidFill>
                <a:srgbClr val="FFFF00"/>
              </a:solidFill>
            </a:endParaRPr>
          </a:p>
        </p:txBody>
      </p:sp>
      <p:sp>
        <p:nvSpPr>
          <p:cNvPr id="3" name="Подзаголовок 2"/>
          <p:cNvSpPr>
            <a:spLocks noGrp="1"/>
          </p:cNvSpPr>
          <p:nvPr>
            <p:ph type="subTitle" idx="1"/>
          </p:nvPr>
        </p:nvSpPr>
        <p:spPr>
          <a:xfrm>
            <a:off x="323528" y="1268760"/>
            <a:ext cx="8712968" cy="3240360"/>
          </a:xfrm>
          <a:effectLst>
            <a:outerShdw blurRad="50800" dist="38100" dir="2700000" algn="tl" rotWithShape="0">
              <a:prstClr val="black">
                <a:alpha val="69000"/>
              </a:prstClr>
            </a:outerShdw>
          </a:effectLst>
        </p:spPr>
        <p:txBody>
          <a:bodyPr>
            <a:noAutofit/>
          </a:bodyPr>
          <a:lstStyle/>
          <a:p>
            <a:pPr algn="l"/>
            <a:r>
              <a:rPr lang="uk-UA" sz="2800" dirty="0" smtClean="0">
                <a:solidFill>
                  <a:schemeClr val="bg1"/>
                </a:solidFill>
              </a:rPr>
              <a:t>Немає </a:t>
            </a:r>
            <a:r>
              <a:rPr lang="uk-UA" sz="2800" dirty="0">
                <a:solidFill>
                  <a:schemeClr val="bg1"/>
                </a:solidFill>
              </a:rPr>
              <a:t>четвірок - слабке здоров'я, легко підхоплює будь-яку інфекцію, потрібно постійно зміцнювати імунітет.</a:t>
            </a:r>
            <a:endParaRPr lang="ru-RU" sz="2800" dirty="0">
              <a:solidFill>
                <a:schemeClr val="bg1"/>
              </a:solidFill>
            </a:endParaRPr>
          </a:p>
          <a:p>
            <a:pPr algn="l"/>
            <a:r>
              <a:rPr lang="uk-UA" sz="2800" dirty="0">
                <a:solidFill>
                  <a:schemeClr val="bg1"/>
                </a:solidFill>
              </a:rPr>
              <a:t>4 - хвороби прийдуть тільки в віці 65-70 років.</a:t>
            </a:r>
            <a:endParaRPr lang="ru-RU" sz="2800" dirty="0">
              <a:solidFill>
                <a:schemeClr val="bg1"/>
              </a:solidFill>
            </a:endParaRPr>
          </a:p>
          <a:p>
            <a:pPr algn="l"/>
            <a:r>
              <a:rPr lang="uk-UA" sz="2800" dirty="0">
                <a:solidFill>
                  <a:schemeClr val="bg1"/>
                </a:solidFill>
              </a:rPr>
              <a:t>44 - гарне здоров'я. Спортивна, дуже загартована навіть якщо не докладає до цього зусиль. Дуже хороший обмін речовин.</a:t>
            </a:r>
            <a:endParaRPr lang="ru-RU" sz="2800" dirty="0">
              <a:solidFill>
                <a:schemeClr val="bg1"/>
              </a:solidFill>
            </a:endParaRPr>
          </a:p>
          <a:p>
            <a:pPr algn="l"/>
            <a:r>
              <a:rPr lang="uk-UA" sz="2800" dirty="0">
                <a:solidFill>
                  <a:schemeClr val="bg1"/>
                </a:solidFill>
              </a:rPr>
              <a:t>444 </a:t>
            </a:r>
            <a:r>
              <a:rPr lang="uk-UA" sz="2800" dirty="0" smtClean="0">
                <a:solidFill>
                  <a:schemeClr val="bg1"/>
                </a:solidFill>
              </a:rPr>
              <a:t>- здоров'я </a:t>
            </a:r>
            <a:r>
              <a:rPr lang="uk-UA" sz="2800" dirty="0">
                <a:solidFill>
                  <a:schemeClr val="bg1"/>
                </a:solidFill>
              </a:rPr>
              <a:t>практично залізне.</a:t>
            </a:r>
            <a:endParaRPr lang="ru-RU" sz="2800" dirty="0">
              <a:solidFill>
                <a:schemeClr val="bg1"/>
              </a:solidFill>
            </a:endParaRPr>
          </a:p>
          <a:p>
            <a:pPr algn="l">
              <a:spcAft>
                <a:spcPts val="1200"/>
              </a:spcAft>
            </a:pPr>
            <a:r>
              <a:rPr lang="ru-RU" sz="2800" b="1" dirty="0" smtClean="0">
                <a:solidFill>
                  <a:schemeClr val="bg1"/>
                </a:solidFill>
                <a:effectLst/>
                <a:latin typeface="Arial" panose="020B0604020202020204" pitchFamily="34" charset="0"/>
                <a:cs typeface="Arial" panose="020B0604020202020204" pitchFamily="34" charset="0"/>
              </a:rPr>
              <a:t/>
            </a:r>
            <a:br>
              <a:rPr lang="ru-RU" sz="2800" b="1" dirty="0" smtClean="0">
                <a:solidFill>
                  <a:schemeClr val="bg1"/>
                </a:solidFill>
                <a:effectLst/>
                <a:latin typeface="Arial" panose="020B0604020202020204" pitchFamily="34" charset="0"/>
                <a:cs typeface="Arial" panose="020B0604020202020204" pitchFamily="34" charset="0"/>
              </a:rPr>
            </a:br>
            <a:endParaRPr lang="ru-RU" sz="2800" b="1" dirty="0" smtClean="0">
              <a:solidFill>
                <a:schemeClr val="bg1"/>
              </a:solidFill>
              <a:effectLst/>
              <a:latin typeface="Arial" panose="020B0604020202020204" pitchFamily="34" charset="0"/>
              <a:cs typeface="Arial" panose="020B0604020202020204" pitchFamily="34" charset="0"/>
            </a:endParaRPr>
          </a:p>
          <a:p>
            <a:pPr algn="l">
              <a:spcAft>
                <a:spcPts val="1200"/>
              </a:spcAft>
            </a:pPr>
            <a:endParaRPr lang="ru-RU" sz="2000" b="1" u="sng"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82058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6633"/>
            <a:ext cx="8784976" cy="1080120"/>
          </a:xfrm>
        </p:spPr>
        <p:txBody>
          <a:bodyPr>
            <a:normAutofit/>
          </a:bodyPr>
          <a:lstStyle/>
          <a:p>
            <a:r>
              <a:rPr lang="ru-RU" sz="2800" b="1" i="1" dirty="0">
                <a:solidFill>
                  <a:srgbClr val="FFFF00"/>
                </a:solidFill>
                <a:latin typeface="Arial" panose="020B0604020202020204" pitchFamily="34" charset="0"/>
                <a:cs typeface="Arial" panose="020B0604020202020204" pitchFamily="34" charset="0"/>
              </a:rPr>
              <a:t>Квадрат 5 «</a:t>
            </a:r>
            <a:r>
              <a:rPr lang="ru-RU" sz="2800" b="1" i="1" dirty="0" err="1" smtClean="0">
                <a:solidFill>
                  <a:srgbClr val="FFFF00"/>
                </a:solidFill>
                <a:latin typeface="Arial" panose="020B0604020202020204" pitchFamily="34" charset="0"/>
                <a:cs typeface="Arial" panose="020B0604020202020204" pitchFamily="34" charset="0"/>
              </a:rPr>
              <a:t>Логіка</a:t>
            </a:r>
            <a:r>
              <a:rPr lang="ru-RU" sz="2800" b="1" i="1" dirty="0">
                <a:solidFill>
                  <a:srgbClr val="FFFF00"/>
                </a:solidFill>
                <a:latin typeface="Arial" panose="020B0604020202020204" pitchFamily="34" charset="0"/>
                <a:cs typeface="Arial" panose="020B0604020202020204" pitchFamily="34" charset="0"/>
              </a:rPr>
              <a:t>»</a:t>
            </a:r>
          </a:p>
        </p:txBody>
      </p:sp>
      <p:sp>
        <p:nvSpPr>
          <p:cNvPr id="3" name="Подзаголовок 2"/>
          <p:cNvSpPr>
            <a:spLocks noGrp="1"/>
          </p:cNvSpPr>
          <p:nvPr>
            <p:ph type="subTitle" idx="1"/>
          </p:nvPr>
        </p:nvSpPr>
        <p:spPr>
          <a:xfrm>
            <a:off x="323528" y="1268760"/>
            <a:ext cx="8712968" cy="3240360"/>
          </a:xfrm>
          <a:effectLst>
            <a:outerShdw blurRad="50800" dist="38100" dir="2700000" algn="tl" rotWithShape="0">
              <a:prstClr val="black">
                <a:alpha val="71000"/>
              </a:prstClr>
            </a:outerShdw>
          </a:effectLst>
        </p:spPr>
        <p:txBody>
          <a:bodyPr>
            <a:noAutofit/>
          </a:bodyPr>
          <a:lstStyle/>
          <a:p>
            <a:pPr algn="l"/>
            <a:r>
              <a:rPr lang="uk-UA" sz="2400" dirty="0">
                <a:solidFill>
                  <a:schemeClr val="bg1"/>
                </a:solidFill>
              </a:rPr>
              <a:t>Немає п'ятірок </a:t>
            </a:r>
            <a:r>
              <a:rPr lang="uk-UA" sz="2400" dirty="0" err="1">
                <a:solidFill>
                  <a:schemeClr val="bg1"/>
                </a:solidFill>
              </a:rPr>
              <a:t>-людина</a:t>
            </a:r>
            <a:r>
              <a:rPr lang="uk-UA" sz="2400" dirty="0">
                <a:solidFill>
                  <a:schemeClr val="bg1"/>
                </a:solidFill>
              </a:rPr>
              <a:t> позбавлена інтуїції, у неї немає «шостого почуття», тому всі рішення приймає, керуючись логікою і здоровим глуздом.</a:t>
            </a:r>
            <a:endParaRPr lang="ru-RU" sz="2400" dirty="0">
              <a:solidFill>
                <a:schemeClr val="bg1"/>
              </a:solidFill>
            </a:endParaRPr>
          </a:p>
          <a:p>
            <a:pPr algn="l"/>
            <a:r>
              <a:rPr lang="uk-UA" sz="2400" dirty="0">
                <a:solidFill>
                  <a:schemeClr val="bg1"/>
                </a:solidFill>
              </a:rPr>
              <a:t>5 - логічне, чітке мислення.</a:t>
            </a:r>
            <a:endParaRPr lang="ru-RU" sz="2400" dirty="0">
              <a:solidFill>
                <a:schemeClr val="bg1"/>
              </a:solidFill>
            </a:endParaRPr>
          </a:p>
          <a:p>
            <a:pPr algn="l"/>
            <a:r>
              <a:rPr lang="uk-UA" sz="2400" dirty="0">
                <a:solidFill>
                  <a:schemeClr val="bg1"/>
                </a:solidFill>
              </a:rPr>
              <a:t>55 - інтуїція не підводить. Часто може дивувати своїми здібностями.</a:t>
            </a:r>
            <a:endParaRPr lang="ru-RU" sz="2400" dirty="0">
              <a:solidFill>
                <a:schemeClr val="bg1"/>
              </a:solidFill>
            </a:endParaRPr>
          </a:p>
          <a:p>
            <a:pPr algn="l"/>
            <a:r>
              <a:rPr lang="uk-UA" sz="2400" dirty="0">
                <a:solidFill>
                  <a:schemeClr val="bg1"/>
                </a:solidFill>
              </a:rPr>
              <a:t>555 - можливо, що людина володіє потужним даром </a:t>
            </a:r>
            <a:r>
              <a:rPr lang="uk-UA" sz="2400" dirty="0" err="1">
                <a:solidFill>
                  <a:schemeClr val="bg1"/>
                </a:solidFill>
              </a:rPr>
              <a:t>яснобачення</a:t>
            </a:r>
            <a:r>
              <a:rPr lang="uk-UA" sz="2400" dirty="0">
                <a:solidFill>
                  <a:schemeClr val="bg1"/>
                </a:solidFill>
              </a:rPr>
              <a:t>.</a:t>
            </a:r>
            <a:endParaRPr lang="ru-RU" sz="2400" dirty="0">
              <a:solidFill>
                <a:schemeClr val="bg1"/>
              </a:solidFill>
            </a:endParaRPr>
          </a:p>
          <a:p>
            <a:pPr algn="l"/>
            <a:r>
              <a:rPr lang="uk-UA" sz="2400" dirty="0">
                <a:solidFill>
                  <a:schemeClr val="bg1"/>
                </a:solidFill>
              </a:rPr>
              <a:t>5555 - такий показник буває лише у потужних магів, які налаштовані на енергію Космосу.</a:t>
            </a:r>
            <a:endParaRPr lang="ru-RU" sz="2400" dirty="0">
              <a:solidFill>
                <a:schemeClr val="bg1"/>
              </a:solidFill>
            </a:endParaRPr>
          </a:p>
          <a:p>
            <a:pPr algn="l">
              <a:spcAft>
                <a:spcPts val="1200"/>
              </a:spcAft>
            </a:pPr>
            <a:endParaRPr lang="ru-RU" sz="2000" b="1" u="sng"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28774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312</TotalTime>
  <Words>2032</Words>
  <Application>Microsoft Office PowerPoint</Application>
  <PresentationFormat>Экран (4:3)</PresentationFormat>
  <Paragraphs>176</Paragraphs>
  <Slides>40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40</vt:i4>
      </vt:variant>
    </vt:vector>
  </HeadingPairs>
  <TitlesOfParts>
    <vt:vector size="46" baseType="lpstr">
      <vt:lpstr>Arial</vt:lpstr>
      <vt:lpstr>Arial Black</vt:lpstr>
      <vt:lpstr>Arial Narrow</vt:lpstr>
      <vt:lpstr>Calibri</vt:lpstr>
      <vt:lpstr>Times New Roman</vt:lpstr>
      <vt:lpstr>Тема Office</vt:lpstr>
      <vt:lpstr>Презентация PowerPoint</vt:lpstr>
      <vt:lpstr>Розглянемо розрахунок на прикладі дати 30. 06. 1985. Розрахуємо робочі числа:</vt:lpstr>
      <vt:lpstr>Запишемо отримані числа в квадрат Піфагора:</vt:lpstr>
      <vt:lpstr>Розшифрування Квадрата Піфагора</vt:lpstr>
      <vt:lpstr>Розшифрування даних, що отримані за квадратом </vt:lpstr>
      <vt:lpstr>Квадрат 2 «Енергетика»</vt:lpstr>
      <vt:lpstr>Квадрат 3 «Пізнання»</vt:lpstr>
      <vt:lpstr>Квадрат 4 «Здоров'я»</vt:lpstr>
      <vt:lpstr>Квадрат 5 «Логіка»</vt:lpstr>
      <vt:lpstr>Квадрат 6  «Труд»</vt:lpstr>
      <vt:lpstr>Квадрат 7 «Вдача»</vt:lpstr>
      <vt:lpstr>Квадрат 8 «Доброта»</vt:lpstr>
      <vt:lpstr>Квадрат 9 «Память»</vt:lpstr>
      <vt:lpstr>«Стріли» в Квадраті Піфагора </vt:lpstr>
      <vt:lpstr>«Стріли» в Квадраті Піфагора</vt:lpstr>
      <vt:lpstr>«Стріли» в Квадраті Піфагора</vt:lpstr>
      <vt:lpstr>«Стріли» в Квадраті Піфагора</vt:lpstr>
      <vt:lpstr>«Стріли» в Квадраті Піфагора</vt:lpstr>
      <vt:lpstr>«Стріли» в Квадраті Піфагора</vt:lpstr>
      <vt:lpstr>«Стріли» в Квадраті Піфагора</vt:lpstr>
      <vt:lpstr>«Стріли» в Квадраті Піфагора</vt:lpstr>
      <vt:lpstr>«Стріли» в Квадраті Піфагора</vt:lpstr>
      <vt:lpstr>«Стріли» в Квадраті Піфагора</vt:lpstr>
      <vt:lpstr>«Стріли» в Квадраті Піфагора</vt:lpstr>
      <vt:lpstr>«Стріли» в Квадраті Піфагора</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Особливе розташування цифр, що впливає на долю </vt:lpstr>
      <vt:lpstr>Ви зможете зробити онлайн розрахунок квадрата Піфагора на сайтах:</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Наталья</dc:creator>
  <cp:lastModifiedBy>Наталья</cp:lastModifiedBy>
  <cp:revision>65</cp:revision>
  <dcterms:created xsi:type="dcterms:W3CDTF">2018-04-09T19:55:02Z</dcterms:created>
  <dcterms:modified xsi:type="dcterms:W3CDTF">2019-02-04T10:08:57Z</dcterms:modified>
</cp:coreProperties>
</file>