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sldIdLst>
    <p:sldId id="291" r:id="rId2"/>
    <p:sldId id="315" r:id="rId3"/>
    <p:sldId id="260" r:id="rId4"/>
    <p:sldId id="261" r:id="rId5"/>
    <p:sldId id="257" r:id="rId6"/>
    <p:sldId id="300" r:id="rId7"/>
    <p:sldId id="306" r:id="rId8"/>
    <p:sldId id="302" r:id="rId9"/>
    <p:sldId id="304" r:id="rId10"/>
    <p:sldId id="305" r:id="rId11"/>
    <p:sldId id="307" r:id="rId12"/>
    <p:sldId id="308" r:id="rId13"/>
    <p:sldId id="309" r:id="rId14"/>
    <p:sldId id="310" r:id="rId15"/>
    <p:sldId id="313" r:id="rId16"/>
    <p:sldId id="314" r:id="rId17"/>
  </p:sldIdLst>
  <p:sldSz cx="6858000" cy="9144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CC"/>
    <a:srgbClr val="5F8E00"/>
    <a:srgbClr val="3D5C00"/>
    <a:srgbClr val="FF7979"/>
    <a:srgbClr val="A3D34D"/>
    <a:srgbClr val="032AB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7" d="100"/>
          <a:sy n="77" d="100"/>
        </p:scale>
        <p:origin x="-1512" y="-102"/>
      </p:cViewPr>
      <p:guideLst>
        <p:guide orient="horz" pos="2880"/>
        <p:guide pos="216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14350" y="2840568"/>
            <a:ext cx="5829300" cy="1960033"/>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AB9128ED-3146-4334-9444-A630B038075D}" type="datetimeFigureOut">
              <a:rPr lang="ru-RU" smtClean="0"/>
              <a:pPr/>
              <a:t>04.02.2019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3ADA53A-D979-4747-A2C9-E48DD446AF4C}"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B9128ED-3146-4334-9444-A630B038075D}" type="datetimeFigureOut">
              <a:rPr lang="ru-RU" smtClean="0"/>
              <a:pPr/>
              <a:t>04.02.2019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3ADA53A-D979-4747-A2C9-E48DD446AF4C}"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1735" y="5875867"/>
            <a:ext cx="5829300" cy="1816100"/>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AB9128ED-3146-4334-9444-A630B038075D}" type="datetimeFigureOut">
              <a:rPr lang="ru-RU" smtClean="0"/>
              <a:pPr/>
              <a:t>04.02.2019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3ADA53A-D979-4747-A2C9-E48DD446AF4C}"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257175"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2628900"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AB9128ED-3146-4334-9444-A630B038075D}" type="datetimeFigureOut">
              <a:rPr lang="ru-RU" smtClean="0"/>
              <a:pPr/>
              <a:t>04.02.2019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3ADA53A-D979-4747-A2C9-E48DD446AF4C}"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366184"/>
            <a:ext cx="6172200" cy="1524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AB9128ED-3146-4334-9444-A630B038075D}" type="datetimeFigureOut">
              <a:rPr lang="ru-RU" smtClean="0"/>
              <a:pPr/>
              <a:t>04.02.2019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F3ADA53A-D979-4747-A2C9-E48DD446AF4C}"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AB9128ED-3146-4334-9444-A630B038075D}" type="datetimeFigureOut">
              <a:rPr lang="ru-RU" smtClean="0"/>
              <a:pPr/>
              <a:t>04.02.2019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F3ADA53A-D979-4747-A2C9-E48DD446AF4C}"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AB9128ED-3146-4334-9444-A630B038075D}" type="datetimeFigureOut">
              <a:rPr lang="ru-RU" smtClean="0"/>
              <a:pPr/>
              <a:t>04.02.2019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F3ADA53A-D979-4747-A2C9-E48DD446AF4C}"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364067"/>
            <a:ext cx="2256235" cy="154940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AB9128ED-3146-4334-9444-A630B038075D}" type="datetimeFigureOut">
              <a:rPr lang="ru-RU" smtClean="0"/>
              <a:pPr/>
              <a:t>04.02.2019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3ADA53A-D979-4747-A2C9-E48DD446AF4C}"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44216" y="6400800"/>
            <a:ext cx="4114800" cy="755651"/>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AB9128ED-3146-4334-9444-A630B038075D}" type="datetimeFigureOut">
              <a:rPr lang="ru-RU" smtClean="0"/>
              <a:pPr/>
              <a:t>04.02.2019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3ADA53A-D979-4747-A2C9-E48DD446AF4C}"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B9128ED-3146-4334-9444-A630B038075D}" type="datetimeFigureOut">
              <a:rPr lang="ru-RU" smtClean="0"/>
              <a:pPr/>
              <a:t>04.02.2019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3ADA53A-D979-4747-A2C9-E48DD446AF4C}"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3729037" y="488951"/>
            <a:ext cx="1157288" cy="104013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257175" y="488951"/>
            <a:ext cx="3357563" cy="104013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B9128ED-3146-4334-9444-A630B038075D}" type="datetimeFigureOut">
              <a:rPr lang="ru-RU" smtClean="0"/>
              <a:pPr/>
              <a:t>04.02.2019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3ADA53A-D979-4747-A2C9-E48DD446AF4C}"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1000" t="-1000" r="-1000" b="-1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AB9128ED-3146-4334-9444-A630B038075D}" type="datetimeFigureOut">
              <a:rPr lang="ru-RU" smtClean="0"/>
              <a:pPr/>
              <a:t>04.02.2019</a:t>
            </a:fld>
            <a:endParaRPr lang="ru-RU"/>
          </a:p>
        </p:txBody>
      </p:sp>
      <p:sp>
        <p:nvSpPr>
          <p:cNvPr id="5" name="Нижний колонтитул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F3ADA53A-D979-4747-A2C9-E48DD446AF4C}"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10.jpe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 Id="rId9" Type="http://schemas.openxmlformats.org/officeDocument/2006/relationships/image" Target="../media/image17.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06528" y="5702364"/>
            <a:ext cx="5472608" cy="2554545"/>
          </a:xfrm>
          <a:prstGeom prst="rect">
            <a:avLst/>
          </a:prstGeom>
          <a:noFill/>
        </p:spPr>
        <p:txBody>
          <a:bodyPr wrap="square">
            <a:spAutoFit/>
          </a:bodyPr>
          <a:lstStyle/>
          <a:p>
            <a:pPr algn="ctr"/>
            <a:r>
              <a:rPr lang="uk-UA" sz="3200" b="1" i="1" dirty="0" smtClean="0">
                <a:latin typeface="Georgia" pitchFamily="18" charset="0"/>
              </a:rPr>
              <a:t>Проект</a:t>
            </a:r>
            <a:r>
              <a:rPr lang="uk-UA" sz="3200" b="1" dirty="0" smtClean="0">
                <a:latin typeface="Georgia" pitchFamily="18" charset="0"/>
              </a:rPr>
              <a:t> </a:t>
            </a:r>
          </a:p>
          <a:p>
            <a:pPr algn="ctr"/>
            <a:r>
              <a:rPr lang="uk-UA" sz="3200" b="1" dirty="0" smtClean="0">
                <a:latin typeface="Georgia" pitchFamily="18" charset="0"/>
              </a:rPr>
              <a:t>«Символіка птаха в різних видах українського народного мистецтва»</a:t>
            </a:r>
            <a:endParaRPr lang="ru-RU" sz="3200" dirty="0"/>
          </a:p>
        </p:txBody>
      </p:sp>
      <p:sp>
        <p:nvSpPr>
          <p:cNvPr id="3" name="Прямоугольник 2"/>
          <p:cNvSpPr/>
          <p:nvPr/>
        </p:nvSpPr>
        <p:spPr>
          <a:xfrm>
            <a:off x="-22800" y="677987"/>
            <a:ext cx="6858000" cy="492443"/>
          </a:xfrm>
          <a:prstGeom prst="rect">
            <a:avLst/>
          </a:prstGeom>
        </p:spPr>
        <p:txBody>
          <a:bodyPr wrap="square">
            <a:spAutoFit/>
          </a:bodyPr>
          <a:lstStyle/>
          <a:p>
            <a:pPr algn="ctr"/>
            <a:r>
              <a:rPr lang="uk-UA" sz="1200" dirty="0" smtClean="0">
                <a:latin typeface="Georgia" pitchFamily="18" charset="0"/>
                <a:cs typeface="Times New Roman" pitchFamily="18" charset="0"/>
              </a:rPr>
              <a:t>Комунальний навчальний заклад</a:t>
            </a:r>
          </a:p>
          <a:p>
            <a:pPr algn="ctr"/>
            <a:r>
              <a:rPr lang="uk-UA" sz="1200" dirty="0" smtClean="0">
                <a:latin typeface="Georgia" pitchFamily="18" charset="0"/>
                <a:cs typeface="Times New Roman" pitchFamily="18" charset="0"/>
              </a:rPr>
              <a:t> </a:t>
            </a:r>
            <a:r>
              <a:rPr lang="uk-UA" sz="1200" dirty="0" err="1" smtClean="0">
                <a:latin typeface="Georgia" pitchFamily="18" charset="0"/>
                <a:cs typeface="Times New Roman" pitchFamily="18" charset="0"/>
              </a:rPr>
              <a:t>“</a:t>
            </a:r>
            <a:r>
              <a:rPr lang="uk-UA" sz="1400" dirty="0" err="1" smtClean="0">
                <a:latin typeface="Georgia" pitchFamily="18" charset="0"/>
                <a:cs typeface="Times New Roman" pitchFamily="18" charset="0"/>
              </a:rPr>
              <a:t>Бердичівська</a:t>
            </a:r>
            <a:r>
              <a:rPr lang="uk-UA" sz="1400" dirty="0" smtClean="0">
                <a:latin typeface="Georgia" pitchFamily="18" charset="0"/>
                <a:cs typeface="Times New Roman" pitchFamily="18" charset="0"/>
              </a:rPr>
              <a:t> загальноосвітня школа-інтернат І-ІІІ </a:t>
            </a:r>
            <a:r>
              <a:rPr lang="uk-UA" sz="1400" dirty="0" err="1" smtClean="0">
                <a:latin typeface="Georgia" pitchFamily="18" charset="0"/>
                <a:cs typeface="Times New Roman" pitchFamily="18" charset="0"/>
              </a:rPr>
              <a:t>ступенів</a:t>
            </a:r>
            <a:r>
              <a:rPr lang="uk-UA" sz="1200" dirty="0" err="1" smtClean="0">
                <a:latin typeface="Georgia" pitchFamily="18" charset="0"/>
                <a:cs typeface="Times New Roman" pitchFamily="18" charset="0"/>
              </a:rPr>
              <a:t>”</a:t>
            </a:r>
            <a:endParaRPr lang="ru-RU" sz="1200" dirty="0"/>
          </a:p>
        </p:txBody>
      </p:sp>
      <p:pic>
        <p:nvPicPr>
          <p:cNvPr id="1026" name="Picture 2" descr="C:\Users\User\Desktop\пташка травомотанка КОНСПЕКТИ\ПРОЕКТ Пташка щастя\титул\136628034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6528" y="1187624"/>
            <a:ext cx="5472608" cy="440544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92696" y="683568"/>
            <a:ext cx="5544616" cy="307777"/>
          </a:xfrm>
          <a:prstGeom prst="rect">
            <a:avLst/>
          </a:prstGeom>
        </p:spPr>
        <p:txBody>
          <a:bodyPr wrap="square">
            <a:spAutoFit/>
          </a:bodyPr>
          <a:lstStyle/>
          <a:p>
            <a:pPr lvl="0" indent="449263" algn="ctr" eaLnBrk="0" fontAlgn="base" hangingPunct="0">
              <a:spcBef>
                <a:spcPct val="0"/>
              </a:spcBef>
              <a:spcAft>
                <a:spcPct val="0"/>
              </a:spcAft>
            </a:pPr>
            <a:r>
              <a:rPr lang="uk-UA" sz="1400" b="1" dirty="0" smtClean="0">
                <a:latin typeface="Georgia" pitchFamily="18" charset="0"/>
                <a:ea typeface="Calibri" pitchFamily="34" charset="0"/>
                <a:cs typeface="Times New Roman" pitchFamily="18" charset="0"/>
              </a:rPr>
              <a:t>Паспорт проекту</a:t>
            </a:r>
            <a:endParaRPr lang="uk-UA" sz="1400" b="1" dirty="0">
              <a:latin typeface="Georgia" pitchFamily="18" charset="0"/>
              <a:ea typeface="Calibri" pitchFamily="34" charset="0"/>
              <a:cs typeface="Times New Roman" pitchFamily="18" charset="0"/>
            </a:endParaRPr>
          </a:p>
        </p:txBody>
      </p:sp>
      <p:sp>
        <p:nvSpPr>
          <p:cNvPr id="3" name="Прямоугольник 2"/>
          <p:cNvSpPr/>
          <p:nvPr/>
        </p:nvSpPr>
        <p:spPr>
          <a:xfrm>
            <a:off x="883348" y="1187624"/>
            <a:ext cx="5112569" cy="6771084"/>
          </a:xfrm>
          <a:prstGeom prst="rect">
            <a:avLst/>
          </a:prstGeom>
        </p:spPr>
        <p:txBody>
          <a:bodyPr wrap="square">
            <a:spAutoFit/>
          </a:bodyPr>
          <a:lstStyle/>
          <a:p>
            <a:pPr indent="449263" algn="ctr" eaLnBrk="0" fontAlgn="base" hangingPunct="0">
              <a:spcBef>
                <a:spcPct val="0"/>
              </a:spcBef>
              <a:spcAft>
                <a:spcPct val="0"/>
              </a:spcAft>
            </a:pPr>
            <a:r>
              <a:rPr lang="uk-UA" sz="1400" b="1" dirty="0" smtClean="0">
                <a:latin typeface="Georgia" pitchFamily="18" charset="0"/>
                <a:ea typeface="Calibri" pitchFamily="34" charset="0"/>
                <a:cs typeface="Times New Roman" pitchFamily="18" charset="0"/>
              </a:rPr>
              <a:t>Тема проекту: Символіка </a:t>
            </a:r>
            <a:r>
              <a:rPr lang="uk-UA" sz="1400" b="1" dirty="0">
                <a:latin typeface="Georgia" pitchFamily="18" charset="0"/>
              </a:rPr>
              <a:t>птаха в різних видах українського народного </a:t>
            </a:r>
            <a:r>
              <a:rPr lang="uk-UA" sz="1400" b="1" dirty="0" smtClean="0">
                <a:latin typeface="Georgia" pitchFamily="18" charset="0"/>
              </a:rPr>
              <a:t>мистецтва»</a:t>
            </a:r>
          </a:p>
          <a:p>
            <a:pPr indent="449263" algn="ctr" eaLnBrk="0" fontAlgn="base" hangingPunct="0">
              <a:spcBef>
                <a:spcPct val="0"/>
              </a:spcBef>
              <a:spcAft>
                <a:spcPct val="0"/>
              </a:spcAft>
            </a:pPr>
            <a:endParaRPr lang="uk-UA" sz="1400" b="1" dirty="0" smtClean="0">
              <a:latin typeface="Georgia" pitchFamily="18" charset="0"/>
            </a:endParaRPr>
          </a:p>
          <a:p>
            <a:pPr indent="449263" algn="just" eaLnBrk="0" fontAlgn="base" hangingPunct="0">
              <a:spcBef>
                <a:spcPct val="0"/>
              </a:spcBef>
              <a:spcAft>
                <a:spcPct val="0"/>
              </a:spcAft>
            </a:pPr>
            <a:r>
              <a:rPr lang="uk-UA" sz="1400" b="1" dirty="0" smtClean="0">
                <a:latin typeface="Georgia" pitchFamily="18" charset="0"/>
              </a:rPr>
              <a:t>Тип проекту:</a:t>
            </a:r>
            <a:r>
              <a:rPr lang="uk-UA" sz="1400" dirty="0" smtClean="0">
                <a:latin typeface="Georgia" pitchFamily="18" charset="0"/>
              </a:rPr>
              <a:t> дослідницько-творчий, індивідуально-груповий</a:t>
            </a:r>
          </a:p>
          <a:p>
            <a:pPr indent="449263" algn="just" eaLnBrk="0" fontAlgn="base" hangingPunct="0">
              <a:spcBef>
                <a:spcPct val="0"/>
              </a:spcBef>
              <a:spcAft>
                <a:spcPct val="0"/>
              </a:spcAft>
            </a:pPr>
            <a:r>
              <a:rPr lang="uk-UA" sz="1400" b="1" dirty="0" smtClean="0">
                <a:latin typeface="Georgia" pitchFamily="18" charset="0"/>
              </a:rPr>
              <a:t>Ключове питання: </a:t>
            </a:r>
            <a:r>
              <a:rPr lang="uk-UA" sz="1400" dirty="0" smtClean="0">
                <a:latin typeface="Georgia" pitchFamily="18" charset="0"/>
              </a:rPr>
              <a:t>«Звідки прилітає птах щастя?»</a:t>
            </a:r>
          </a:p>
          <a:p>
            <a:pPr indent="449263" algn="just" eaLnBrk="0" fontAlgn="base" hangingPunct="0">
              <a:spcBef>
                <a:spcPct val="0"/>
              </a:spcBef>
              <a:spcAft>
                <a:spcPct val="0"/>
              </a:spcAft>
            </a:pPr>
            <a:r>
              <a:rPr lang="uk-UA" sz="1400" b="1" dirty="0" smtClean="0">
                <a:latin typeface="Georgia" pitchFamily="18" charset="0"/>
              </a:rPr>
              <a:t>Тематичні питання:</a:t>
            </a:r>
          </a:p>
          <a:p>
            <a:pPr marL="342900" indent="-342900" algn="just" eaLnBrk="0" fontAlgn="base" hangingPunct="0">
              <a:spcBef>
                <a:spcPct val="0"/>
              </a:spcBef>
              <a:spcAft>
                <a:spcPct val="0"/>
              </a:spcAft>
              <a:buAutoNum type="arabicPeriod"/>
            </a:pPr>
            <a:r>
              <a:rPr lang="uk-UA" sz="1400" dirty="0" smtClean="0">
                <a:latin typeface="Georgia" pitchFamily="18" charset="0"/>
              </a:rPr>
              <a:t>Як наші пращури ставилися до птахів?</a:t>
            </a:r>
          </a:p>
          <a:p>
            <a:pPr marL="342900" indent="-342900" algn="just" eaLnBrk="0" fontAlgn="base" hangingPunct="0">
              <a:spcBef>
                <a:spcPct val="0"/>
              </a:spcBef>
              <a:spcAft>
                <a:spcPct val="0"/>
              </a:spcAft>
              <a:buAutoNum type="arabicPeriod"/>
            </a:pPr>
            <a:r>
              <a:rPr lang="uk-UA" sz="1400" dirty="0" smtClean="0">
                <a:latin typeface="Georgia" pitchFamily="18" charset="0"/>
              </a:rPr>
              <a:t>Давні пісні та легенди про птахів.</a:t>
            </a:r>
          </a:p>
          <a:p>
            <a:pPr marL="342900" indent="-342900" algn="just" eaLnBrk="0" fontAlgn="base" hangingPunct="0">
              <a:spcBef>
                <a:spcPct val="0"/>
              </a:spcBef>
              <a:spcAft>
                <a:spcPct val="0"/>
              </a:spcAft>
              <a:buAutoNum type="arabicPeriod"/>
            </a:pPr>
            <a:r>
              <a:rPr lang="uk-UA" sz="1400" dirty="0" smtClean="0">
                <a:latin typeface="Georgia" pitchFamily="18" charset="0"/>
              </a:rPr>
              <a:t>Зображення птахів у різних видах декоративно-прикладного мистецтва.</a:t>
            </a:r>
          </a:p>
          <a:p>
            <a:pPr marL="342900" indent="-342900" algn="just" eaLnBrk="0" fontAlgn="base" hangingPunct="0">
              <a:spcBef>
                <a:spcPct val="0"/>
              </a:spcBef>
              <a:spcAft>
                <a:spcPct val="0"/>
              </a:spcAft>
              <a:buAutoNum type="arabicPeriod"/>
            </a:pPr>
            <a:r>
              <a:rPr lang="uk-UA" sz="1400" dirty="0" smtClean="0">
                <a:latin typeface="Georgia" pitchFamily="18" charset="0"/>
              </a:rPr>
              <a:t>Птахи в народних обрядах та звичаях.</a:t>
            </a:r>
          </a:p>
          <a:p>
            <a:pPr algn="just" eaLnBrk="0" fontAlgn="base" hangingPunct="0">
              <a:spcBef>
                <a:spcPct val="0"/>
              </a:spcBef>
              <a:spcAft>
                <a:spcPct val="0"/>
              </a:spcAft>
            </a:pPr>
            <a:endParaRPr lang="uk-UA" sz="1400" dirty="0" smtClean="0">
              <a:latin typeface="Georgia" pitchFamily="18" charset="0"/>
            </a:endParaRPr>
          </a:p>
          <a:p>
            <a:pPr algn="just" eaLnBrk="0" fontAlgn="base" hangingPunct="0">
              <a:spcBef>
                <a:spcPct val="0"/>
              </a:spcBef>
              <a:spcAft>
                <a:spcPct val="0"/>
              </a:spcAft>
            </a:pPr>
            <a:r>
              <a:rPr lang="uk-UA" sz="1400" b="1" dirty="0" smtClean="0">
                <a:latin typeface="Georgia" pitchFamily="18" charset="0"/>
              </a:rPr>
              <a:t>Мета проекту: </a:t>
            </a:r>
            <a:r>
              <a:rPr lang="uk-UA" sz="1400" dirty="0" smtClean="0">
                <a:latin typeface="Georgia" pitchFamily="18" charset="0"/>
              </a:rPr>
              <a:t>знайомство з народними традиціями та обрядами, пов'язаними з птахами.</a:t>
            </a:r>
            <a:endParaRPr lang="ru-RU" sz="1400" dirty="0"/>
          </a:p>
          <a:p>
            <a:pPr lvl="0" indent="449263" algn="just" eaLnBrk="0" fontAlgn="base" hangingPunct="0">
              <a:spcBef>
                <a:spcPct val="0"/>
              </a:spcBef>
              <a:spcAft>
                <a:spcPct val="0"/>
              </a:spcAft>
            </a:pPr>
            <a:r>
              <a:rPr lang="uk-UA" sz="1400" b="1" dirty="0" smtClean="0">
                <a:latin typeface="Georgia" pitchFamily="18" charset="0"/>
                <a:ea typeface="Calibri" pitchFamily="34" charset="0"/>
                <a:cs typeface="Times New Roman" pitchFamily="18" charset="0"/>
              </a:rPr>
              <a:t>Завдання проекту: </a:t>
            </a:r>
          </a:p>
          <a:p>
            <a:pPr marL="285750" lvl="0" indent="-285750" algn="just" eaLnBrk="0" fontAlgn="base" hangingPunct="0">
              <a:spcBef>
                <a:spcPct val="0"/>
              </a:spcBef>
              <a:spcAft>
                <a:spcPct val="0"/>
              </a:spcAft>
              <a:buFont typeface="Wingdings" pitchFamily="2" charset="2"/>
              <a:buChar char="ü"/>
            </a:pPr>
            <a:r>
              <a:rPr lang="uk-UA" sz="1400" dirty="0" smtClean="0">
                <a:latin typeface="Georgia" pitchFamily="18" charset="0"/>
                <a:ea typeface="Calibri" pitchFamily="34" charset="0"/>
                <a:cs typeface="Times New Roman" pitchFamily="18" charset="0"/>
              </a:rPr>
              <a:t>Дослідження народних вірувань, легенд, прислів'їв, приказок, пісень, казок про птахів.</a:t>
            </a:r>
          </a:p>
          <a:p>
            <a:pPr marL="285750" lvl="0" indent="-285750" algn="just" eaLnBrk="0" fontAlgn="base" hangingPunct="0">
              <a:spcBef>
                <a:spcPct val="0"/>
              </a:spcBef>
              <a:spcAft>
                <a:spcPct val="0"/>
              </a:spcAft>
              <a:buFont typeface="Wingdings" pitchFamily="2" charset="2"/>
              <a:buChar char="ü"/>
            </a:pPr>
            <a:r>
              <a:rPr lang="uk-UA" sz="1400" dirty="0" smtClean="0">
                <a:latin typeface="Georgia" pitchFamily="18" charset="0"/>
                <a:ea typeface="Calibri" pitchFamily="34" charset="0"/>
                <a:cs typeface="Times New Roman" pitchFamily="18" charset="0"/>
              </a:rPr>
              <a:t>Розучування народних </a:t>
            </a:r>
            <a:r>
              <a:rPr lang="uk-UA" sz="1400" dirty="0" err="1" smtClean="0">
                <a:latin typeface="Georgia" pitchFamily="18" charset="0"/>
                <a:ea typeface="Calibri" pitchFamily="34" charset="0"/>
                <a:cs typeface="Times New Roman" pitchFamily="18" charset="0"/>
              </a:rPr>
              <a:t>пісень-закличок</a:t>
            </a:r>
            <a:r>
              <a:rPr lang="uk-UA" sz="1400" dirty="0" smtClean="0">
                <a:latin typeface="Georgia" pitchFamily="18" charset="0"/>
                <a:ea typeface="Calibri" pitchFamily="34" charset="0"/>
                <a:cs typeface="Times New Roman" pitchFamily="18" charset="0"/>
              </a:rPr>
              <a:t>.</a:t>
            </a:r>
          </a:p>
          <a:p>
            <a:pPr marL="285750" lvl="0" indent="-285750" algn="just" eaLnBrk="0" fontAlgn="base" hangingPunct="0">
              <a:spcBef>
                <a:spcPct val="0"/>
              </a:spcBef>
              <a:spcAft>
                <a:spcPct val="0"/>
              </a:spcAft>
              <a:buFont typeface="Wingdings" pitchFamily="2" charset="2"/>
              <a:buChar char="ü"/>
            </a:pPr>
            <a:r>
              <a:rPr lang="uk-UA" sz="1400" dirty="0" smtClean="0">
                <a:latin typeface="Georgia" pitchFamily="18" charset="0"/>
                <a:ea typeface="Calibri" pitchFamily="34" charset="0"/>
                <a:cs typeface="Times New Roman" pitchFamily="18" charset="0"/>
              </a:rPr>
              <a:t>Дослідження використання птахів та їх зображень у різних </a:t>
            </a:r>
            <a:r>
              <a:rPr lang="uk-UA" sz="1400" dirty="0" err="1" smtClean="0">
                <a:latin typeface="Georgia" pitchFamily="18" charset="0"/>
                <a:ea typeface="Calibri" pitchFamily="34" charset="0"/>
                <a:cs typeface="Times New Roman" pitchFamily="18" charset="0"/>
              </a:rPr>
              <a:t>обрядодійствах</a:t>
            </a:r>
            <a:r>
              <a:rPr lang="uk-UA" sz="1400" dirty="0" smtClean="0">
                <a:latin typeface="Georgia" pitchFamily="18" charset="0"/>
                <a:ea typeface="Calibri" pitchFamily="34" charset="0"/>
                <a:cs typeface="Times New Roman" pitchFamily="18" charset="0"/>
              </a:rPr>
              <a:t>.</a:t>
            </a:r>
          </a:p>
          <a:p>
            <a:pPr marL="285750" lvl="0" indent="-285750" algn="just" eaLnBrk="0" fontAlgn="base" hangingPunct="0">
              <a:spcBef>
                <a:spcPct val="0"/>
              </a:spcBef>
              <a:spcAft>
                <a:spcPct val="0"/>
              </a:spcAft>
              <a:buFont typeface="Wingdings" pitchFamily="2" charset="2"/>
              <a:buChar char="ü"/>
            </a:pPr>
            <a:r>
              <a:rPr lang="uk-UA" sz="1400" dirty="0" smtClean="0">
                <a:latin typeface="Georgia" pitchFamily="18" charset="0"/>
                <a:ea typeface="Calibri" pitchFamily="34" charset="0"/>
                <a:cs typeface="Times New Roman" pitchFamily="18" charset="0"/>
              </a:rPr>
              <a:t>Практичне виготовлення пташок-сувенірів з різних матеріалів (з фанери, паперу, ниток).</a:t>
            </a:r>
          </a:p>
          <a:p>
            <a:pPr marL="285750" lvl="0" indent="-285750" algn="just" eaLnBrk="0" fontAlgn="base" hangingPunct="0">
              <a:spcBef>
                <a:spcPct val="0"/>
              </a:spcBef>
              <a:spcAft>
                <a:spcPct val="0"/>
              </a:spcAft>
              <a:buFont typeface="Wingdings" pitchFamily="2" charset="2"/>
              <a:buChar char="ü"/>
            </a:pPr>
            <a:r>
              <a:rPr lang="uk-UA" sz="1400" dirty="0" smtClean="0">
                <a:latin typeface="Georgia" pitchFamily="18" charset="0"/>
                <a:ea typeface="Calibri" pitchFamily="34" charset="0"/>
                <a:cs typeface="Times New Roman" pitchFamily="18" charset="0"/>
              </a:rPr>
              <a:t>Випікання обрядових «голубів» та «ластівок».</a:t>
            </a:r>
          </a:p>
          <a:p>
            <a:pPr marL="285750" lvl="0" indent="-285750" algn="just" eaLnBrk="0" fontAlgn="base" hangingPunct="0">
              <a:spcBef>
                <a:spcPct val="0"/>
              </a:spcBef>
              <a:spcAft>
                <a:spcPct val="0"/>
              </a:spcAft>
              <a:buFont typeface="Wingdings" pitchFamily="2" charset="2"/>
              <a:buChar char="ü"/>
            </a:pPr>
            <a:r>
              <a:rPr lang="uk-UA" sz="1400" dirty="0" smtClean="0">
                <a:latin typeface="Georgia" pitchFamily="18" charset="0"/>
                <a:ea typeface="Calibri" pitchFamily="34" charset="0"/>
                <a:cs typeface="Times New Roman" pitchFamily="18" charset="0"/>
              </a:rPr>
              <a:t>Підготовка та проведення виховного заходу  «Пташка щастя».</a:t>
            </a:r>
          </a:p>
          <a:p>
            <a:pPr lvl="0" indent="449263" algn="just" eaLnBrk="0" fontAlgn="base" hangingPunct="0">
              <a:spcBef>
                <a:spcPct val="0"/>
              </a:spcBef>
              <a:spcAft>
                <a:spcPct val="0"/>
              </a:spcAft>
            </a:pPr>
            <a:endParaRPr lang="uk-UA" sz="1400" dirty="0" smtClean="0">
              <a:latin typeface="Georgia" pitchFamily="18" charset="0"/>
              <a:ea typeface="Calibri" pitchFamily="34" charset="0"/>
              <a:cs typeface="Times New Roman" pitchFamily="18" charset="0"/>
            </a:endParaRPr>
          </a:p>
          <a:p>
            <a:pPr lvl="0" indent="449263" algn="just" eaLnBrk="0" fontAlgn="base" hangingPunct="0">
              <a:spcBef>
                <a:spcPct val="0"/>
              </a:spcBef>
              <a:spcAft>
                <a:spcPct val="0"/>
              </a:spcAft>
            </a:pPr>
            <a:r>
              <a:rPr lang="uk-UA" sz="1400" b="1" dirty="0" smtClean="0">
                <a:latin typeface="Georgia" pitchFamily="18" charset="0"/>
                <a:ea typeface="Calibri" pitchFamily="34" charset="0"/>
                <a:cs typeface="Times New Roman" pitchFamily="18" charset="0"/>
              </a:rPr>
              <a:t>Проектний продукт:</a:t>
            </a:r>
          </a:p>
          <a:p>
            <a:pPr marL="342900" lvl="0" indent="-342900" algn="just" eaLnBrk="0" fontAlgn="base" hangingPunct="0">
              <a:spcBef>
                <a:spcPct val="0"/>
              </a:spcBef>
              <a:spcAft>
                <a:spcPct val="0"/>
              </a:spcAft>
              <a:buAutoNum type="arabicPeriod"/>
            </a:pPr>
            <a:r>
              <a:rPr lang="uk-UA" sz="1400" dirty="0" smtClean="0">
                <a:latin typeface="Georgia" pitchFamily="18" charset="0"/>
                <a:ea typeface="Calibri" pitchFamily="34" charset="0"/>
                <a:cs typeface="Times New Roman" pitchFamily="18" charset="0"/>
              </a:rPr>
              <a:t>Виставка виробів – птахів із різних матеріалів – тіста, фанери, ниток, трави, тканини, паперу, картону.</a:t>
            </a:r>
          </a:p>
          <a:p>
            <a:pPr marL="342900" lvl="0" indent="-342900" algn="just" eaLnBrk="0" fontAlgn="base" hangingPunct="0">
              <a:spcBef>
                <a:spcPct val="0"/>
              </a:spcBef>
              <a:spcAft>
                <a:spcPct val="0"/>
              </a:spcAft>
              <a:buAutoNum type="arabicPeriod"/>
            </a:pPr>
            <a:r>
              <a:rPr lang="uk-UA" sz="1400" dirty="0" smtClean="0">
                <a:latin typeface="Georgia" pitchFamily="18" charset="0"/>
                <a:ea typeface="Calibri" pitchFamily="34" charset="0"/>
                <a:cs typeface="Times New Roman" pitchFamily="18" charset="0"/>
              </a:rPr>
              <a:t>Виховний захід, майстер-клас «Пташка щастя». </a:t>
            </a:r>
            <a:endParaRPr lang="uk-UA" sz="1400" dirty="0">
              <a:latin typeface="Georgia" pitchFamily="18" charset="0"/>
              <a:ea typeface="Calibri" pitchFamily="34" charset="0"/>
              <a:cs typeface="Times New Roman" pitchFamily="18" charset="0"/>
            </a:endParaRPr>
          </a:p>
        </p:txBody>
      </p:sp>
    </p:spTree>
    <p:extLst>
      <p:ext uri="{BB962C8B-B14F-4D97-AF65-F5344CB8AC3E}">
        <p14:creationId xmlns:p14="http://schemas.microsoft.com/office/powerpoint/2010/main" val="296858168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793441" y="899592"/>
            <a:ext cx="5256584" cy="63401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l" defTabSz="914400" rtl="0" eaLnBrk="0" fontAlgn="base" latinLnBrk="0" hangingPunct="0">
              <a:lnSpc>
                <a:spcPct val="100000"/>
              </a:lnSpc>
              <a:spcBef>
                <a:spcPct val="0"/>
              </a:spcBef>
              <a:spcAft>
                <a:spcPct val="0"/>
              </a:spcAft>
              <a:buClrTx/>
              <a:buSzTx/>
              <a:buFontTx/>
              <a:buNone/>
              <a:tabLst/>
            </a:pPr>
            <a:endParaRPr kumimoji="0" lang="ru-RU"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ctr" defTabSz="914400" rtl="0" eaLnBrk="0" fontAlgn="base" latinLnBrk="0" hangingPunct="0">
              <a:lnSpc>
                <a:spcPct val="100000"/>
              </a:lnSpc>
              <a:spcBef>
                <a:spcPct val="0"/>
              </a:spcBef>
              <a:spcAft>
                <a:spcPct val="0"/>
              </a:spcAft>
              <a:buClrTx/>
              <a:buSzTx/>
              <a:buFontTx/>
              <a:buNone/>
              <a:tabLst/>
            </a:pPr>
            <a:r>
              <a:rPr kumimoji="0" lang="uk-UA" sz="1400" b="1"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Стислий опис:</a:t>
            </a:r>
          </a:p>
          <a:p>
            <a:pPr marL="0" marR="0" lvl="0" indent="449263" algn="ctr" defTabSz="914400" rtl="0" eaLnBrk="0" fontAlgn="base" latinLnBrk="0" hangingPunct="0">
              <a:lnSpc>
                <a:spcPct val="100000"/>
              </a:lnSpc>
              <a:spcBef>
                <a:spcPct val="0"/>
              </a:spcBef>
              <a:spcAft>
                <a:spcPct val="0"/>
              </a:spcAft>
              <a:buClrTx/>
              <a:buSzTx/>
              <a:buFontTx/>
              <a:buNone/>
              <a:tabLst/>
            </a:pPr>
            <a:endParaRPr kumimoji="0" lang="ru-RU"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Цей міжпредметний</a:t>
            </a:r>
            <a:r>
              <a:rPr kumimoji="0" lang="uk-UA" sz="1400" b="0" i="0" u="none" strike="noStrike" cap="none" normalizeH="0" dirty="0" smtClean="0">
                <a:ln>
                  <a:noFill/>
                </a:ln>
                <a:solidFill>
                  <a:schemeClr val="tx1"/>
                </a:solidFill>
                <a:effectLst/>
                <a:latin typeface="Georgia" pitchFamily="18" charset="0"/>
                <a:ea typeface="Calibri" pitchFamily="34" charset="0"/>
                <a:cs typeface="Times New Roman" pitchFamily="18" charset="0"/>
              </a:rPr>
              <a:t> </a:t>
            </a:r>
            <a:r>
              <a:rPr lang="uk-UA" sz="1400" dirty="0" smtClean="0">
                <a:latin typeface="Georgia" pitchFamily="18" charset="0"/>
                <a:ea typeface="Calibri" pitchFamily="34" charset="0"/>
                <a:cs typeface="Times New Roman" pitchFamily="18" charset="0"/>
              </a:rPr>
              <a:t>проект</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об</a:t>
            </a:r>
            <a:r>
              <a:rPr kumimoji="0" lang="uk-UA" sz="14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єднує народознавство, образотворче мистецтво, музичне мистецтво, обслуговуючу та технічну працю.  Над </a:t>
            </a:r>
            <a:r>
              <a:rPr lang="uk-UA" sz="1400" dirty="0" smtClean="0">
                <a:latin typeface="Georgia" pitchFamily="18" charset="0"/>
                <a:ea typeface="Calibri" pitchFamily="34" charset="0"/>
                <a:cs typeface="Times New Roman" pitchFamily="18" charset="0"/>
              </a:rPr>
              <a:t>проектом</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працювали учні та вчителі художньо-естетичного циклу.</a:t>
            </a:r>
            <a:endParaRPr kumimoji="0" lang="ru-RU"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Учні ознайомилися із прадавніми народними уявленнями про птахів та пов</a:t>
            </a:r>
            <a:r>
              <a:rPr kumimoji="0" lang="uk-UA" sz="14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язаними із ними обрядами та звичаями. </a:t>
            </a: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Об</a:t>
            </a:r>
            <a:r>
              <a:rPr kumimoji="0" lang="uk-UA" sz="14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єднавшись у групи, учні </a:t>
            </a:r>
            <a:r>
              <a:rPr lang="uk-UA" sz="1400" dirty="0" smtClean="0">
                <a:latin typeface="Georgia" pitchFamily="18" charset="0"/>
                <a:ea typeface="Calibri" pitchFamily="34" charset="0"/>
                <a:cs typeface="Times New Roman" pitchFamily="18" charset="0"/>
              </a:rPr>
              <a:t>вчилися</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виготовляти декоративні та обрядові фігурки птахів із різних матеріалів, використовуючи традиційні та сучасні техніки виконання виробів. Свої роботи вони презентували під час </a:t>
            </a:r>
            <a:r>
              <a:rPr kumimoji="0" lang="uk-UA" sz="1400" b="0" i="0" u="none" strike="noStrike" cap="none" normalizeH="0" baseline="0" dirty="0" err="1" smtClean="0">
                <a:ln>
                  <a:noFill/>
                </a:ln>
                <a:solidFill>
                  <a:schemeClr val="tx1"/>
                </a:solidFill>
                <a:effectLst/>
                <a:latin typeface="Georgia" pitchFamily="18" charset="0"/>
                <a:ea typeface="Calibri" pitchFamily="34" charset="0"/>
                <a:cs typeface="Times New Roman" pitchFamily="18" charset="0"/>
              </a:rPr>
              <a:t>експозиціїі</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виставки та під час проведення виховного заходу. </a:t>
            </a: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Підсумком проведеної роботи </a:t>
            </a:r>
            <a:r>
              <a:rPr lang="uk-UA" sz="1400" dirty="0" smtClean="0">
                <a:latin typeface="Georgia" pitchFamily="18" charset="0"/>
                <a:ea typeface="Calibri" pitchFamily="34" charset="0"/>
                <a:cs typeface="Times New Roman" pitchFamily="18" charset="0"/>
              </a:rPr>
              <a:t>став</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підготовлений та проведений спільно з учнями та </a:t>
            </a:r>
            <a:r>
              <a:rPr kumimoji="0" lang="uk-UA" sz="1400" b="0" i="0" u="none" strike="noStrike" cap="none" normalizeH="0" baseline="0" dirty="0" err="1" smtClean="0">
                <a:ln>
                  <a:noFill/>
                </a:ln>
                <a:solidFill>
                  <a:schemeClr val="tx1"/>
                </a:solidFill>
                <a:effectLst/>
                <a:latin typeface="Georgia" pitchFamily="18" charset="0"/>
                <a:ea typeface="Calibri" pitchFamily="34" charset="0"/>
                <a:cs typeface="Times New Roman" pitchFamily="18" charset="0"/>
              </a:rPr>
              <a:t>вчителями-предметниками</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художньо-естетичного циклу інтегрований виховний захід </a:t>
            </a:r>
            <a:r>
              <a:rPr kumimoji="0" lang="uk-UA" sz="14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Пташка щастя</a:t>
            </a:r>
            <a:r>
              <a:rPr kumimoji="0" lang="uk-UA" sz="14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a:t>
            </a:r>
          </a:p>
          <a:p>
            <a:pPr marL="0" marR="0" lvl="0" indent="449263" algn="just" defTabSz="914400" rtl="0" eaLnBrk="0" fontAlgn="base" latinLnBrk="0" hangingPunct="0">
              <a:lnSpc>
                <a:spcPct val="100000"/>
              </a:lnSpc>
              <a:spcBef>
                <a:spcPct val="0"/>
              </a:spcBef>
              <a:spcAft>
                <a:spcPct val="0"/>
              </a:spcAft>
              <a:buClrTx/>
              <a:buSzTx/>
              <a:buFontTx/>
              <a:buNone/>
              <a:tabLst/>
            </a:pPr>
            <a:endParaRPr lang="uk-UA" sz="1400" dirty="0">
              <a:latin typeface="Georgia" pitchFamily="18" charset="0"/>
              <a:ea typeface="Calibri" pitchFamily="34" charset="0"/>
              <a:cs typeface="Times New Roman" pitchFamily="18" charset="0"/>
            </a:endParaRPr>
          </a:p>
          <a:p>
            <a:pPr indent="449263" algn="just" eaLnBrk="0" fontAlgn="base" hangingPunct="0">
              <a:spcBef>
                <a:spcPct val="0"/>
              </a:spcBef>
              <a:spcAft>
                <a:spcPct val="0"/>
              </a:spcAft>
            </a:pPr>
            <a:r>
              <a:rPr lang="uk-UA" sz="1400" b="1" dirty="0">
                <a:latin typeface="Georgia" pitchFamily="18" charset="0"/>
                <a:cs typeface="Times New Roman" pitchFamily="18" charset="0"/>
              </a:rPr>
              <a:t>Керівник проекту </a:t>
            </a:r>
            <a:r>
              <a:rPr lang="uk-UA" sz="1400" dirty="0">
                <a:latin typeface="Georgia" pitchFamily="18" charset="0"/>
                <a:cs typeface="Times New Roman" pitchFamily="18" charset="0"/>
              </a:rPr>
              <a:t>З. Ф. </a:t>
            </a:r>
            <a:r>
              <a:rPr lang="uk-UA" sz="1400" dirty="0" err="1">
                <a:latin typeface="Georgia" pitchFamily="18" charset="0"/>
                <a:cs typeface="Times New Roman" pitchFamily="18" charset="0"/>
              </a:rPr>
              <a:t>Боримська</a:t>
            </a:r>
            <a:r>
              <a:rPr lang="uk-UA" sz="1400" dirty="0">
                <a:latin typeface="Georgia" pitchFamily="18" charset="0"/>
                <a:cs typeface="Times New Roman" pitchFamily="18" charset="0"/>
              </a:rPr>
              <a:t>, вчитель образотворчого мистецтва</a:t>
            </a:r>
            <a:r>
              <a:rPr lang="uk-UA" sz="1400" dirty="0" smtClean="0">
                <a:latin typeface="Georgia" pitchFamily="18" charset="0"/>
                <a:cs typeface="Times New Roman" pitchFamily="18" charset="0"/>
              </a:rPr>
              <a:t>;</a:t>
            </a:r>
          </a:p>
          <a:p>
            <a:pPr indent="449263" algn="just" eaLnBrk="0" fontAlgn="base" hangingPunct="0">
              <a:spcBef>
                <a:spcPct val="0"/>
              </a:spcBef>
              <a:spcAft>
                <a:spcPct val="0"/>
              </a:spcAft>
            </a:pPr>
            <a:endParaRPr lang="uk-UA" sz="1400" dirty="0">
              <a:latin typeface="Georgia" pitchFamily="18" charset="0"/>
              <a:cs typeface="Times New Roman" pitchFamily="18" charset="0"/>
            </a:endParaRPr>
          </a:p>
          <a:p>
            <a:pPr lvl="0" algn="just" eaLnBrk="0" fontAlgn="base" hangingPunct="0">
              <a:spcBef>
                <a:spcPct val="0"/>
              </a:spcBef>
              <a:spcAft>
                <a:spcPct val="0"/>
              </a:spcAft>
            </a:pPr>
            <a:r>
              <a:rPr lang="uk-UA" sz="1400" b="1" dirty="0">
                <a:latin typeface="Georgia" pitchFamily="18" charset="0"/>
                <a:cs typeface="Times New Roman" pitchFamily="18" charset="0"/>
              </a:rPr>
              <a:t>Вік учнів: </a:t>
            </a:r>
            <a:r>
              <a:rPr lang="uk-UA" sz="1400" dirty="0">
                <a:latin typeface="Georgia" pitchFamily="18" charset="0"/>
                <a:cs typeface="Times New Roman" pitchFamily="18" charset="0"/>
              </a:rPr>
              <a:t>учні 4, 5, 6 класів</a:t>
            </a:r>
            <a:endParaRPr lang="uk-UA" sz="1400" dirty="0">
              <a:latin typeface="Georgia" pitchFamily="18" charset="0"/>
              <a:cs typeface="Arial" pitchFamily="34" charset="0"/>
            </a:endParaRPr>
          </a:p>
          <a:p>
            <a:pPr lvl="0" algn="just" eaLnBrk="0" fontAlgn="base" hangingPunct="0">
              <a:spcBef>
                <a:spcPct val="0"/>
              </a:spcBef>
              <a:spcAft>
                <a:spcPct val="0"/>
              </a:spcAft>
              <a:buFontTx/>
              <a:buChar char="•"/>
              <a:tabLst>
                <a:tab pos="228600" algn="l"/>
                <a:tab pos="914400" algn="l"/>
              </a:tabLst>
            </a:pPr>
            <a:endParaRPr lang="uk-UA" sz="1400" dirty="0">
              <a:latin typeface="Georgia" pitchFamily="18" charset="0"/>
              <a:ea typeface="Calibri" pitchFamily="34" charset="0"/>
              <a:cs typeface="Arial" pitchFamily="34" charset="0"/>
            </a:endParaRPr>
          </a:p>
          <a:p>
            <a:pPr indent="449263" algn="just" eaLnBrk="0" fontAlgn="base" hangingPunct="0">
              <a:spcBef>
                <a:spcPct val="0"/>
              </a:spcBef>
              <a:spcAft>
                <a:spcPct val="0"/>
              </a:spcAft>
            </a:pPr>
            <a:endParaRPr lang="uk-UA" sz="1400" dirty="0">
              <a:latin typeface="Georgia"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endPar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endParaRPr>
          </a:p>
          <a:p>
            <a:pPr marL="0" marR="0" lvl="0" indent="449263" algn="l" defTabSz="914400" rtl="0" eaLnBrk="0" fontAlgn="base" latinLnBrk="0" hangingPunct="0">
              <a:lnSpc>
                <a:spcPct val="100000"/>
              </a:lnSpc>
              <a:spcBef>
                <a:spcPct val="0"/>
              </a:spcBef>
              <a:spcAft>
                <a:spcPct val="0"/>
              </a:spcAft>
              <a:buClrTx/>
              <a:buSzTx/>
              <a:buFontTx/>
              <a:buNone/>
              <a:tabLst/>
            </a:pPr>
            <a:endParaRPr lang="uk-UA" sz="1400" dirty="0" smtClean="0">
              <a:latin typeface="Georgia" pitchFamily="18" charset="0"/>
              <a:cs typeface="Times New Roman" pitchFamily="18" charset="0"/>
            </a:endParaRPr>
          </a:p>
          <a:p>
            <a:pPr marL="0" marR="0" lvl="0" indent="449263" algn="l" defTabSz="914400" rtl="0" eaLnBrk="0" fontAlgn="base" latinLnBrk="0" hangingPunct="0">
              <a:lnSpc>
                <a:spcPct val="100000"/>
              </a:lnSpc>
              <a:spcBef>
                <a:spcPct val="0"/>
              </a:spcBef>
              <a:spcAft>
                <a:spcPct val="0"/>
              </a:spcAft>
              <a:buClrTx/>
              <a:buSzTx/>
              <a:buFontTx/>
              <a:buNone/>
              <a:tabLst/>
            </a:pPr>
            <a:endParaRPr kumimoji="0" lang="uk-UA" sz="14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Прямоугольник 4"/>
          <p:cNvSpPr/>
          <p:nvPr/>
        </p:nvSpPr>
        <p:spPr>
          <a:xfrm>
            <a:off x="793441" y="7093045"/>
            <a:ext cx="5256584" cy="523220"/>
          </a:xfrm>
          <a:prstGeom prst="rect">
            <a:avLst/>
          </a:prstGeom>
        </p:spPr>
        <p:txBody>
          <a:bodyPr wrap="square">
            <a:spAutoFit/>
          </a:bodyPr>
          <a:lstStyle/>
          <a:p>
            <a:pPr lvl="0" algn="ctr" eaLnBrk="0" fontAlgn="base" hangingPunct="0">
              <a:spcBef>
                <a:spcPct val="0"/>
              </a:spcBef>
              <a:spcAft>
                <a:spcPct val="0"/>
              </a:spcAft>
            </a:pPr>
            <a:endParaRPr lang="uk-UA" sz="1400" dirty="0">
              <a:latin typeface="Georgia" pitchFamily="18" charset="0"/>
              <a:cs typeface="Times New Roman" pitchFamily="18" charset="0"/>
            </a:endParaRPr>
          </a:p>
          <a:p>
            <a:pPr lvl="0" algn="just" eaLnBrk="0" fontAlgn="base" hangingPunct="0">
              <a:spcBef>
                <a:spcPct val="0"/>
              </a:spcBef>
              <a:spcAft>
                <a:spcPct val="0"/>
              </a:spcAft>
            </a:pPr>
            <a:endParaRPr lang="uk-UA" sz="1400" dirty="0">
              <a:latin typeface="Georgia"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1"/>
          <p:cNvSpPr>
            <a:spLocks noChangeArrowheads="1"/>
          </p:cNvSpPr>
          <p:nvPr/>
        </p:nvSpPr>
        <p:spPr bwMode="auto">
          <a:xfrm>
            <a:off x="784055" y="694021"/>
            <a:ext cx="5256585" cy="769441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228600" algn="l"/>
                <a:tab pos="914400" algn="l"/>
              </a:tabLst>
            </a:pPr>
            <a:r>
              <a:rPr lang="uk-UA" sz="1400" b="1" dirty="0" smtClean="0">
                <a:latin typeface="Georgia" pitchFamily="18" charset="0"/>
                <a:ea typeface="Times New Roman" pitchFamily="18" charset="0"/>
                <a:cs typeface="Times New Roman" pitchFamily="18" charset="0"/>
              </a:rPr>
              <a:t>Діяльність учнів та вчителів</a:t>
            </a:r>
            <a:endParaRPr kumimoji="0" lang="uk-UA" sz="1400" b="1"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tab pos="228600" algn="l"/>
                <a:tab pos="914400" algn="l"/>
              </a:tabLst>
            </a:pP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28600" algn="l"/>
                <a:tab pos="914400" algn="l"/>
              </a:tabLst>
            </a:pPr>
            <a:r>
              <a:rPr kumimoji="0" lang="uk-UA" sz="1400" b="1" i="1"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Діяльність вчителів:</a:t>
            </a:r>
          </a:p>
          <a:p>
            <a:pPr marL="0" marR="0" lvl="0" indent="0" algn="l" defTabSz="914400" rtl="0" eaLnBrk="0" fontAlgn="base" latinLnBrk="0" hangingPunct="0">
              <a:lnSpc>
                <a:spcPct val="100000"/>
              </a:lnSpc>
              <a:spcBef>
                <a:spcPct val="0"/>
              </a:spcBef>
              <a:spcAft>
                <a:spcPct val="0"/>
              </a:spcAft>
              <a:buClrTx/>
              <a:buSzTx/>
              <a:buFontTx/>
              <a:buNone/>
              <a:tabLst>
                <a:tab pos="228600" algn="l"/>
                <a:tab pos="914400" algn="l"/>
              </a:tabLst>
            </a:pP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228600" algn="l"/>
                <a:tab pos="914400" algn="l"/>
              </a:tabLst>
            </a:pP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Вчитель образотворчого мистецтва </a:t>
            </a:r>
            <a:r>
              <a:rPr lang="uk-UA" sz="1400" dirty="0" smtClean="0">
                <a:latin typeface="Georgia" pitchFamily="18" charset="0"/>
                <a:ea typeface="Times New Roman" pitchFamily="18" charset="0"/>
                <a:cs typeface="Times New Roman" pitchFamily="18" charset="0"/>
              </a:rPr>
              <a:t>провела</a:t>
            </a: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вступне заняття, на якому розглядалася тема </a:t>
            </a:r>
            <a:r>
              <a:rPr lang="uk-UA" sz="1400" dirty="0" smtClean="0">
                <a:latin typeface="Georgia" pitchFamily="18" charset="0"/>
                <a:ea typeface="Times New Roman" pitchFamily="18" charset="0"/>
                <a:cs typeface="Times New Roman" pitchFamily="18" charset="0"/>
              </a:rPr>
              <a:t>проекту</a:t>
            </a: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a:t>
            </a:r>
            <a:r>
              <a:rPr lang="uk-UA" sz="1400" dirty="0" smtClean="0">
                <a:latin typeface="Georgia" pitchFamily="18" charset="0"/>
                <a:ea typeface="Times New Roman" pitchFamily="18" charset="0"/>
                <a:cs typeface="Times New Roman" pitchFamily="18" charset="0"/>
              </a:rPr>
              <a:t>Написала</a:t>
            </a: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сценарій виховного</a:t>
            </a:r>
            <a:r>
              <a:rPr kumimoji="0" lang="uk-UA" sz="1400" b="0" i="0" u="none" strike="noStrike" cap="none" normalizeH="0" dirty="0" smtClean="0">
                <a:ln>
                  <a:noFill/>
                </a:ln>
                <a:solidFill>
                  <a:schemeClr val="tx1"/>
                </a:solidFill>
                <a:effectLst/>
                <a:latin typeface="Georgia" pitchFamily="18" charset="0"/>
                <a:ea typeface="Times New Roman" pitchFamily="18" charset="0"/>
                <a:cs typeface="Times New Roman" pitchFamily="18" charset="0"/>
              </a:rPr>
              <a:t> заходу </a:t>
            </a:r>
            <a:r>
              <a:rPr kumimoji="0" lang="uk-UA" sz="14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Пташка щастя</a:t>
            </a:r>
            <a:r>
              <a:rPr kumimoji="0" lang="uk-UA" sz="14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разом із вчителем музичного мистецтва проводила репетиції.</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Провела заняття з виготовлення фігурок птахів з паперу. Разом з вчителькою обслуговуючої праці оформила виставку дитячих робіт.</a:t>
            </a: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a:t>
            </a:r>
          </a:p>
          <a:p>
            <a:pPr marL="0" marR="0" lvl="0" indent="0" algn="just" defTabSz="914400" rtl="0" eaLnBrk="0" fontAlgn="base" latinLnBrk="0" hangingPunct="0">
              <a:lnSpc>
                <a:spcPct val="100000"/>
              </a:lnSpc>
              <a:spcBef>
                <a:spcPct val="0"/>
              </a:spcBef>
              <a:spcAft>
                <a:spcPct val="0"/>
              </a:spcAft>
              <a:buClrTx/>
              <a:buSzTx/>
              <a:buFontTx/>
              <a:buNone/>
              <a:tabLst>
                <a:tab pos="228600" algn="l"/>
                <a:tab pos="914400" algn="l"/>
              </a:tabLst>
            </a:pP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228600" algn="l"/>
                <a:tab pos="914400" algn="l"/>
              </a:tabLst>
            </a:pP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Вчитель технічної праці провів цикл занять </a:t>
            </a:r>
            <a:r>
              <a:rPr kumimoji="0" lang="uk-UA" sz="14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Технологія виготовлення сувенірів із деревних матеріалів. Птаха щастя</a:t>
            </a:r>
            <a:r>
              <a:rPr kumimoji="0" lang="uk-UA" sz="14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на яких ознайомив учнів із українськими народними іграшками та сувенірами з деревини, а також </a:t>
            </a:r>
            <a:r>
              <a:rPr lang="uk-UA" sz="1400" dirty="0" smtClean="0">
                <a:latin typeface="Georgia" pitchFamily="18" charset="0"/>
                <a:ea typeface="Times New Roman" pitchFamily="18" charset="0"/>
                <a:cs typeface="Times New Roman" pitchFamily="18" charset="0"/>
              </a:rPr>
              <a:t> </a:t>
            </a: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вчив</a:t>
            </a:r>
            <a:r>
              <a:rPr kumimoji="0" lang="uk-UA" sz="1400" b="0" i="0" u="none" strike="noStrike" cap="none" normalizeH="0" dirty="0" smtClean="0">
                <a:ln>
                  <a:noFill/>
                </a:ln>
                <a:solidFill>
                  <a:schemeClr val="tx1"/>
                </a:solidFill>
                <a:effectLst/>
                <a:latin typeface="Georgia" pitchFamily="18" charset="0"/>
                <a:ea typeface="Times New Roman" pitchFamily="18" charset="0"/>
                <a:cs typeface="Times New Roman" pitchFamily="18" charset="0"/>
              </a:rPr>
              <a:t> </a:t>
            </a: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їх виготовляти та декорувати.</a:t>
            </a:r>
          </a:p>
          <a:p>
            <a:pPr marL="0" marR="0" lvl="0" indent="0" algn="just" defTabSz="914400" rtl="0" eaLnBrk="0" fontAlgn="base" latinLnBrk="0" hangingPunct="0">
              <a:lnSpc>
                <a:spcPct val="100000"/>
              </a:lnSpc>
              <a:spcBef>
                <a:spcPct val="0"/>
              </a:spcBef>
              <a:spcAft>
                <a:spcPct val="0"/>
              </a:spcAft>
              <a:buClrTx/>
              <a:buSzTx/>
              <a:buFontTx/>
              <a:buNone/>
              <a:tabLst>
                <a:tab pos="228600" algn="l"/>
                <a:tab pos="914400" algn="l"/>
              </a:tabLst>
            </a:pP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228600" algn="l"/>
                <a:tab pos="914400" algn="l"/>
              </a:tabLst>
            </a:pP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Вчитель музичного мистецтва вивчав з дітьми звичаї та обряди, пов</a:t>
            </a:r>
            <a:r>
              <a:rPr kumimoji="0" lang="uk-UA" sz="14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язані з птахами, розучував пісні про птахів, українські народні </a:t>
            </a:r>
            <a:r>
              <a:rPr kumimoji="0" lang="uk-UA" sz="1400" b="0" i="0" u="none" strike="noStrike" cap="none" normalizeH="0" baseline="0" dirty="0" err="1" smtClean="0">
                <a:ln>
                  <a:noFill/>
                </a:ln>
                <a:solidFill>
                  <a:schemeClr val="tx1"/>
                </a:solidFill>
                <a:effectLst/>
                <a:latin typeface="Georgia" pitchFamily="18" charset="0"/>
                <a:ea typeface="Times New Roman" pitchFamily="18" charset="0"/>
                <a:cs typeface="Times New Roman" pitchFamily="18" charset="0"/>
              </a:rPr>
              <a:t>пісні-заклички</a:t>
            </a: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a:t>
            </a:r>
          </a:p>
          <a:p>
            <a:pPr marL="0" marR="0" lvl="0" indent="0" algn="just" defTabSz="914400" rtl="0" eaLnBrk="0" fontAlgn="base" latinLnBrk="0" hangingPunct="0">
              <a:lnSpc>
                <a:spcPct val="100000"/>
              </a:lnSpc>
              <a:spcBef>
                <a:spcPct val="0"/>
              </a:spcBef>
              <a:spcAft>
                <a:spcPct val="0"/>
              </a:spcAft>
              <a:buClrTx/>
              <a:buSzTx/>
              <a:buFontTx/>
              <a:buNone/>
              <a:tabLst>
                <a:tab pos="228600" algn="l"/>
                <a:tab pos="914400" algn="l"/>
              </a:tabLst>
            </a:pP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228600" algn="l"/>
                <a:tab pos="914400" algn="l"/>
              </a:tabLst>
            </a:pP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Вчителька обслуговуючої праці організувала дослідження українських народних </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легенд, прислів</a:t>
            </a:r>
            <a:r>
              <a:rPr kumimoji="0" lang="uk-UA" sz="14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їв, приказок, пісень, казок про птахів. Провела майстер-клас з випікання обрядового печива </a:t>
            </a:r>
            <a:r>
              <a:rPr kumimoji="0" lang="uk-UA" sz="14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голубів</a:t>
            </a:r>
            <a:r>
              <a:rPr kumimoji="0" lang="uk-UA" sz="14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та </a:t>
            </a:r>
            <a:r>
              <a:rPr kumimoji="0" lang="uk-UA" sz="14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ластівок</a:t>
            </a:r>
            <a:r>
              <a:rPr kumimoji="0" lang="uk-UA" sz="14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a:t>
            </a:r>
          </a:p>
          <a:p>
            <a:pPr marL="0" marR="0" lvl="0" indent="0" algn="just" defTabSz="914400" rtl="0" eaLnBrk="0" fontAlgn="base" latinLnBrk="0" hangingPunct="0">
              <a:lnSpc>
                <a:spcPct val="100000"/>
              </a:lnSpc>
              <a:spcBef>
                <a:spcPct val="0"/>
              </a:spcBef>
              <a:spcAft>
                <a:spcPct val="0"/>
              </a:spcAft>
              <a:buClrTx/>
              <a:buSzTx/>
              <a:buFontTx/>
              <a:buNone/>
              <a:tabLst>
                <a:tab pos="228600" algn="l"/>
                <a:tab pos="914400" algn="l"/>
              </a:tabLst>
            </a:pPr>
            <a:endParaRPr lang="uk-UA" sz="1400" dirty="0" smtClean="0">
              <a:latin typeface="Georgia"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228600" algn="l"/>
                <a:tab pos="914400" algn="l"/>
              </a:tabLst>
            </a:pP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228600" algn="l"/>
                <a:tab pos="914400" algn="l"/>
              </a:tabLst>
            </a:pPr>
            <a:r>
              <a:rPr kumimoji="0" lang="uk-UA" sz="1400" b="1" i="1"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Діяльність учнів:</a:t>
            </a:r>
          </a:p>
          <a:p>
            <a:pPr algn="just" eaLnBrk="0" fontAlgn="base" hangingPunct="0">
              <a:spcBef>
                <a:spcPct val="0"/>
              </a:spcBef>
              <a:spcAft>
                <a:spcPct val="0"/>
              </a:spcAft>
              <a:tabLst>
                <a:tab pos="228600" algn="l"/>
                <a:tab pos="914400" algn="l"/>
              </a:tabLst>
            </a:pPr>
            <a:r>
              <a:rPr lang="uk-UA" sz="1400" dirty="0" smtClean="0">
                <a:latin typeface="Georgia" pitchFamily="18" charset="0"/>
              </a:rPr>
              <a:t>	Учні </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досліджували народні вірування, легенди, прислів</a:t>
            </a:r>
            <a:r>
              <a:rPr kumimoji="0" lang="uk-UA" sz="14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я, приказки, пісні, казки про птахів.</a:t>
            </a:r>
            <a:r>
              <a:rPr kumimoji="0" lang="uk-UA" sz="1400" b="0" i="0" u="none" strike="noStrike" cap="none" normalizeH="0" baseline="0" dirty="0" smtClean="0">
                <a:ln>
                  <a:noFill/>
                </a:ln>
                <a:solidFill>
                  <a:schemeClr val="tx1"/>
                </a:solidFill>
                <a:effectLst/>
                <a:latin typeface="Comic Sans MS" pitchFamily="66" charset="0"/>
                <a:ea typeface="Times New Roman" pitchFamily="18" charset="0"/>
                <a:cs typeface="Times New Roman" pitchFamily="18" charset="0"/>
              </a:rPr>
              <a:t> </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228600" algn="l"/>
                <a:tab pos="914400" algn="l"/>
              </a:tabLst>
            </a:pP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Об</a:t>
            </a:r>
            <a:r>
              <a:rPr kumimoji="0" lang="uk-UA" sz="14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єднавшись в групи виготовили іграшку-сувенір </a:t>
            </a:r>
            <a:r>
              <a:rPr kumimoji="0" lang="uk-UA" sz="14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Пташка щастя</a:t>
            </a:r>
            <a:r>
              <a:rPr kumimoji="0" lang="uk-UA" sz="14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в матеріалі за вибором (папір, картон, деревина, фанера, нитки, тісто). </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228600" algn="l"/>
                <a:tab pos="914400" algn="l"/>
              </a:tabLst>
            </a:pP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Брали активну  участь у виховному заході </a:t>
            </a:r>
            <a:r>
              <a:rPr kumimoji="0" lang="uk-UA" sz="14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Пташка щастя</a:t>
            </a:r>
            <a:r>
              <a:rPr kumimoji="0" lang="uk-UA" sz="14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майстер-класі з виготовлення </a:t>
            </a:r>
            <a:r>
              <a:rPr kumimoji="0" lang="uk-UA" sz="1400" b="0" i="0" u="none" strike="noStrike" cap="none" normalizeH="0" baseline="0" dirty="0" err="1" smtClean="0">
                <a:ln>
                  <a:noFill/>
                </a:ln>
                <a:solidFill>
                  <a:schemeClr val="tx1"/>
                </a:solidFill>
                <a:effectLst/>
                <a:latin typeface="Georgia" pitchFamily="18" charset="0"/>
                <a:ea typeface="Times New Roman" pitchFamily="18" charset="0"/>
                <a:cs typeface="Times New Roman" pitchFamily="18" charset="0"/>
              </a:rPr>
              <a:t>пташки-травомотанки</a:t>
            </a: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228600" algn="l"/>
                <a:tab pos="914400" algn="l"/>
              </a:tabLst>
            </a:pP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228600" algn="l"/>
                <a:tab pos="914400" algn="l"/>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6680" y="611560"/>
            <a:ext cx="6056656" cy="562478"/>
          </a:xfrm>
        </p:spPr>
        <p:txBody>
          <a:bodyPr>
            <a:normAutofit fontScale="90000"/>
          </a:bodyPr>
          <a:lstStyle/>
          <a:p>
            <a:r>
              <a:rPr lang="uk-UA" sz="1600" b="1" dirty="0" smtClean="0">
                <a:solidFill>
                  <a:srgbClr val="3D5C00"/>
                </a:solidFill>
                <a:latin typeface="Georgia" pitchFamily="18" charset="0"/>
              </a:rPr>
              <a:t>Актуальність проекту</a:t>
            </a:r>
            <a:r>
              <a:rPr lang="ru-RU" sz="1600" b="1" dirty="0" smtClean="0">
                <a:solidFill>
                  <a:srgbClr val="3D5C00"/>
                </a:solidFill>
                <a:latin typeface="Georgia" pitchFamily="18" charset="0"/>
              </a:rPr>
              <a:t/>
            </a:r>
            <a:br>
              <a:rPr lang="ru-RU" sz="1600" b="1" dirty="0" smtClean="0">
                <a:solidFill>
                  <a:srgbClr val="3D5C00"/>
                </a:solidFill>
                <a:latin typeface="Georgia" pitchFamily="18" charset="0"/>
              </a:rPr>
            </a:br>
            <a:endParaRPr lang="ru-RU" sz="1600" b="1" dirty="0">
              <a:solidFill>
                <a:srgbClr val="3D5C00"/>
              </a:solidFill>
              <a:latin typeface="Georgia" pitchFamily="18" charset="0"/>
            </a:endParaRPr>
          </a:p>
        </p:txBody>
      </p:sp>
      <p:sp>
        <p:nvSpPr>
          <p:cNvPr id="3" name="Содержимое 2"/>
          <p:cNvSpPr>
            <a:spLocks noGrp="1"/>
          </p:cNvSpPr>
          <p:nvPr>
            <p:ph idx="1"/>
          </p:nvPr>
        </p:nvSpPr>
        <p:spPr>
          <a:xfrm>
            <a:off x="434492" y="2987824"/>
            <a:ext cx="5616624" cy="5286412"/>
          </a:xfrm>
        </p:spPr>
        <p:txBody>
          <a:bodyPr>
            <a:normAutofit/>
          </a:bodyPr>
          <a:lstStyle/>
          <a:p>
            <a:pPr algn="just">
              <a:buNone/>
            </a:pPr>
            <a:r>
              <a:rPr lang="uk-UA" sz="1400" dirty="0" smtClean="0"/>
              <a:t>		</a:t>
            </a:r>
            <a:r>
              <a:rPr lang="uk-UA" sz="1400" dirty="0" smtClean="0">
                <a:latin typeface="Georgia" pitchFamily="18" charset="0"/>
              </a:rPr>
              <a:t>У</a:t>
            </a:r>
            <a:r>
              <a:rPr lang="ru-RU" sz="1400" dirty="0" err="1" smtClean="0">
                <a:latin typeface="Georgia" pitchFamily="18" charset="0"/>
              </a:rPr>
              <a:t>країнська</a:t>
            </a:r>
            <a:r>
              <a:rPr lang="ru-RU" sz="1400" dirty="0" smtClean="0">
                <a:latin typeface="Georgia" pitchFamily="18" charset="0"/>
              </a:rPr>
              <a:t> народна </a:t>
            </a:r>
            <a:r>
              <a:rPr lang="ru-RU" sz="1400" dirty="0" err="1" smtClean="0">
                <a:latin typeface="Georgia" pitchFamily="18" charset="0"/>
              </a:rPr>
              <a:t>творчість</a:t>
            </a:r>
            <a:r>
              <a:rPr lang="ru-RU" sz="1400" dirty="0" smtClean="0">
                <a:latin typeface="Georgia" pitchFamily="18" charset="0"/>
              </a:rPr>
              <a:t>, </a:t>
            </a:r>
            <a:r>
              <a:rPr lang="ru-RU" sz="1400" dirty="0" err="1" smtClean="0">
                <a:latin typeface="Georgia" pitchFamily="18" charset="0"/>
              </a:rPr>
              <a:t>народне</a:t>
            </a:r>
            <a:r>
              <a:rPr lang="ru-RU" sz="1400" dirty="0" smtClean="0">
                <a:latin typeface="Georgia" pitchFamily="18" charset="0"/>
              </a:rPr>
              <a:t> </a:t>
            </a:r>
            <a:r>
              <a:rPr lang="ru-RU" sz="1400" dirty="0" err="1" smtClean="0">
                <a:latin typeface="Georgia" pitchFamily="18" charset="0"/>
              </a:rPr>
              <a:t>мистецтво</a:t>
            </a:r>
            <a:r>
              <a:rPr lang="ru-RU" sz="1400" dirty="0" smtClean="0">
                <a:latin typeface="Georgia" pitchFamily="18" charset="0"/>
              </a:rPr>
              <a:t> – </a:t>
            </a:r>
            <a:r>
              <a:rPr lang="ru-RU" sz="1400" dirty="0" err="1" smtClean="0">
                <a:latin typeface="Georgia" pitchFamily="18" charset="0"/>
              </a:rPr>
              <a:t>важлива</a:t>
            </a:r>
            <a:r>
              <a:rPr lang="ru-RU" sz="1400" dirty="0" smtClean="0">
                <a:latin typeface="Georgia" pitchFamily="18" charset="0"/>
              </a:rPr>
              <a:t> </a:t>
            </a:r>
            <a:r>
              <a:rPr lang="ru-RU" sz="1400" dirty="0" err="1" smtClean="0">
                <a:latin typeface="Georgia" pitchFamily="18" charset="0"/>
              </a:rPr>
              <a:t>частина</a:t>
            </a:r>
            <a:r>
              <a:rPr lang="ru-RU" sz="1400" dirty="0" smtClean="0">
                <a:latin typeface="Georgia" pitchFamily="18" charset="0"/>
              </a:rPr>
              <a:t> </a:t>
            </a:r>
            <a:r>
              <a:rPr lang="ru-RU" sz="1400" dirty="0" err="1" smtClean="0">
                <a:latin typeface="Georgia" pitchFamily="18" charset="0"/>
              </a:rPr>
              <a:t>української</a:t>
            </a:r>
            <a:r>
              <a:rPr lang="ru-RU" sz="1400" dirty="0" smtClean="0">
                <a:latin typeface="Georgia" pitchFamily="18" charset="0"/>
              </a:rPr>
              <a:t> </a:t>
            </a:r>
            <a:r>
              <a:rPr lang="ru-RU" sz="1400" dirty="0" err="1" smtClean="0">
                <a:latin typeface="Georgia" pitchFamily="18" charset="0"/>
              </a:rPr>
              <a:t>культури</a:t>
            </a:r>
            <a:r>
              <a:rPr lang="ru-RU" sz="1400" dirty="0" smtClean="0">
                <a:latin typeface="Georgia" pitchFamily="18" charset="0"/>
              </a:rPr>
              <a:t>. </a:t>
            </a:r>
            <a:r>
              <a:rPr lang="uk-UA" sz="1400" dirty="0" smtClean="0">
                <a:latin typeface="Georgia" pitchFamily="18" charset="0"/>
              </a:rPr>
              <a:t>Сучасний стан розвитку нашого суспільства характеризується зростанням етнічної свідомості народу, посиленням його інтересу до вітчизняної давнини, усвідомленням необхідності збереження традиційного народного мистецтва як генофонду його духовності. </a:t>
            </a:r>
          </a:p>
          <a:p>
            <a:pPr algn="just">
              <a:buNone/>
            </a:pPr>
            <a:r>
              <a:rPr lang="uk-UA" sz="1400" dirty="0" smtClean="0">
                <a:latin typeface="Georgia" pitchFamily="18" charset="0"/>
              </a:rPr>
              <a:t>		</a:t>
            </a:r>
            <a:r>
              <a:rPr lang="ru-RU" sz="1400" dirty="0" err="1" smtClean="0">
                <a:latin typeface="Georgia" pitchFamily="18" charset="0"/>
              </a:rPr>
              <a:t>Народне</a:t>
            </a:r>
            <a:r>
              <a:rPr lang="ru-RU" sz="1400" dirty="0" smtClean="0">
                <a:latin typeface="Georgia" pitchFamily="18" charset="0"/>
              </a:rPr>
              <a:t> </a:t>
            </a:r>
            <a:r>
              <a:rPr lang="ru-RU" sz="1400" dirty="0" err="1" smtClean="0">
                <a:latin typeface="Georgia" pitchFamily="18" charset="0"/>
              </a:rPr>
              <a:t>мистецтво</a:t>
            </a:r>
            <a:r>
              <a:rPr lang="ru-RU" sz="1400" dirty="0" smtClean="0">
                <a:latin typeface="Georgia" pitchFamily="18" charset="0"/>
              </a:rPr>
              <a:t> в </a:t>
            </a:r>
            <a:r>
              <a:rPr lang="ru-RU" sz="1400" dirty="0" err="1" smtClean="0">
                <a:latin typeface="Georgia" pitchFamily="18" charset="0"/>
              </a:rPr>
              <a:t>Україні</a:t>
            </a:r>
            <a:r>
              <a:rPr lang="ru-RU" sz="1400" dirty="0" smtClean="0">
                <a:latin typeface="Georgia" pitchFamily="18" charset="0"/>
              </a:rPr>
              <a:t> </a:t>
            </a:r>
            <a:r>
              <a:rPr lang="ru-RU" sz="1400" dirty="0" err="1" smtClean="0">
                <a:latin typeface="Georgia" pitchFamily="18" charset="0"/>
              </a:rPr>
              <a:t>є</a:t>
            </a:r>
            <a:r>
              <a:rPr lang="ru-RU" sz="1400" dirty="0" smtClean="0">
                <a:latin typeface="Georgia" pitchFamily="18" charset="0"/>
              </a:rPr>
              <a:t> </a:t>
            </a:r>
            <a:r>
              <a:rPr lang="ru-RU" sz="1400" dirty="0" err="1" smtClean="0">
                <a:latin typeface="Georgia" pitchFamily="18" charset="0"/>
              </a:rPr>
              <a:t>складником</a:t>
            </a:r>
            <a:r>
              <a:rPr lang="ru-RU" sz="1400" dirty="0" smtClean="0">
                <a:latin typeface="Georgia" pitchFamily="18" charset="0"/>
              </a:rPr>
              <a:t> </a:t>
            </a:r>
            <a:r>
              <a:rPr lang="ru-RU" sz="1400" dirty="0" err="1" smtClean="0">
                <a:latin typeface="Georgia" pitchFamily="18" charset="0"/>
              </a:rPr>
              <a:t>національного</a:t>
            </a:r>
            <a:r>
              <a:rPr lang="ru-RU" sz="1400" dirty="0" smtClean="0">
                <a:latin typeface="Georgia" pitchFamily="18" charset="0"/>
              </a:rPr>
              <a:t> способу </a:t>
            </a:r>
            <a:r>
              <a:rPr lang="ru-RU" sz="1400" dirty="0" err="1" smtClean="0">
                <a:latin typeface="Georgia" pitchFamily="18" charset="0"/>
              </a:rPr>
              <a:t>життя</a:t>
            </a:r>
            <a:r>
              <a:rPr lang="ru-RU" sz="1400" dirty="0" smtClean="0">
                <a:latin typeface="Georgia" pitchFamily="18" charset="0"/>
              </a:rPr>
              <a:t>, </a:t>
            </a:r>
            <a:r>
              <a:rPr lang="ru-RU" sz="1400" dirty="0" err="1" smtClean="0">
                <a:latin typeface="Georgia" pitchFamily="18" charset="0"/>
              </a:rPr>
              <a:t>виразником</a:t>
            </a:r>
            <a:r>
              <a:rPr lang="ru-RU" sz="1400" dirty="0" smtClean="0">
                <a:latin typeface="Georgia" pitchFamily="18" charset="0"/>
              </a:rPr>
              <a:t> </a:t>
            </a:r>
            <a:r>
              <a:rPr lang="ru-RU" sz="1400" dirty="0" err="1" smtClean="0">
                <a:latin typeface="Georgia" pitchFamily="18" charset="0"/>
              </a:rPr>
              <a:t>його</a:t>
            </a:r>
            <a:r>
              <a:rPr lang="ru-RU" sz="1400" dirty="0" smtClean="0">
                <a:latin typeface="Georgia" pitchFamily="18" charset="0"/>
              </a:rPr>
              <a:t> </a:t>
            </a:r>
            <a:r>
              <a:rPr lang="ru-RU" sz="1400" dirty="0" err="1" smtClean="0">
                <a:latin typeface="Georgia" pitchFamily="18" charset="0"/>
              </a:rPr>
              <a:t>етнічних</a:t>
            </a:r>
            <a:r>
              <a:rPr lang="ru-RU" sz="1400" dirty="0" smtClean="0">
                <a:latin typeface="Georgia" pitchFamily="18" charset="0"/>
              </a:rPr>
              <a:t> </a:t>
            </a:r>
            <a:r>
              <a:rPr lang="ru-RU" sz="1400" dirty="0" err="1" smtClean="0">
                <a:latin typeface="Georgia" pitchFamily="18" charset="0"/>
              </a:rPr>
              <a:t>ідеалів</a:t>
            </a:r>
            <a:r>
              <a:rPr lang="ru-RU" sz="1400" dirty="0" smtClean="0">
                <a:latin typeface="Georgia" pitchFamily="18" charset="0"/>
              </a:rPr>
              <a:t>. </a:t>
            </a:r>
            <a:r>
              <a:rPr lang="ru-RU" sz="1400" dirty="0" err="1" smtClean="0">
                <a:latin typeface="Georgia" pitchFamily="18" charset="0"/>
              </a:rPr>
              <a:t>Любов</a:t>
            </a:r>
            <a:r>
              <a:rPr lang="ru-RU" sz="1400" dirty="0" smtClean="0">
                <a:latin typeface="Georgia" pitchFamily="18" charset="0"/>
              </a:rPr>
              <a:t> до </a:t>
            </a:r>
            <a:r>
              <a:rPr lang="ru-RU" sz="1400" dirty="0" err="1" smtClean="0">
                <a:latin typeface="Georgia" pitchFamily="18" charset="0"/>
              </a:rPr>
              <a:t>традицій</a:t>
            </a:r>
            <a:r>
              <a:rPr lang="ru-RU" sz="1400" dirty="0" smtClean="0">
                <a:latin typeface="Georgia" pitchFamily="18" charset="0"/>
              </a:rPr>
              <a:t>, </a:t>
            </a:r>
            <a:r>
              <a:rPr lang="ru-RU" sz="1400" dirty="0" err="1" smtClean="0">
                <a:latin typeface="Georgia" pitchFamily="18" charset="0"/>
              </a:rPr>
              <a:t>народних</a:t>
            </a:r>
            <a:r>
              <a:rPr lang="ru-RU" sz="1400" dirty="0" smtClean="0">
                <a:latin typeface="Georgia" pitchFamily="18" charset="0"/>
              </a:rPr>
              <a:t> ремесел і в </a:t>
            </a:r>
            <a:r>
              <a:rPr lang="ru-RU" sz="1400" dirty="0" err="1" smtClean="0">
                <a:latin typeface="Georgia" pitchFamily="18" charset="0"/>
              </a:rPr>
              <a:t>цілому</a:t>
            </a:r>
            <a:r>
              <a:rPr lang="ru-RU" sz="1400" dirty="0" smtClean="0">
                <a:latin typeface="Georgia" pitchFamily="18" charset="0"/>
              </a:rPr>
              <a:t> – до </a:t>
            </a:r>
            <a:r>
              <a:rPr lang="ru-RU" sz="1400" dirty="0" err="1" smtClean="0">
                <a:latin typeface="Georgia" pitchFamily="18" charset="0"/>
              </a:rPr>
              <a:t>розуміння</a:t>
            </a:r>
            <a:r>
              <a:rPr lang="ru-RU" sz="1400" dirty="0" smtClean="0">
                <a:latin typeface="Georgia" pitchFamily="18" charset="0"/>
              </a:rPr>
              <a:t> </a:t>
            </a:r>
            <a:r>
              <a:rPr lang="ru-RU" sz="1400" dirty="0" err="1" smtClean="0">
                <a:latin typeface="Georgia" pitchFamily="18" charset="0"/>
              </a:rPr>
              <a:t>сутності</a:t>
            </a:r>
            <a:r>
              <a:rPr lang="ru-RU" sz="1400" dirty="0" smtClean="0">
                <a:latin typeface="Georgia" pitchFamily="18" charset="0"/>
              </a:rPr>
              <a:t> </a:t>
            </a:r>
            <a:r>
              <a:rPr lang="ru-RU" sz="1400" dirty="0" err="1" smtClean="0">
                <a:latin typeface="Georgia" pitchFamily="18" charset="0"/>
              </a:rPr>
              <a:t>національних</a:t>
            </a:r>
            <a:r>
              <a:rPr lang="ru-RU" sz="1400" dirty="0" smtClean="0">
                <a:latin typeface="Georgia" pitchFamily="18" charset="0"/>
              </a:rPr>
              <a:t> </a:t>
            </a:r>
            <a:r>
              <a:rPr lang="ru-RU" sz="1400" dirty="0" err="1" smtClean="0">
                <a:latin typeface="Georgia" pitchFamily="18" charset="0"/>
              </a:rPr>
              <a:t>цінностей</a:t>
            </a:r>
            <a:r>
              <a:rPr lang="ru-RU" sz="1400" dirty="0" smtClean="0">
                <a:latin typeface="Georgia" pitchFamily="18" charset="0"/>
              </a:rPr>
              <a:t> </a:t>
            </a:r>
            <a:r>
              <a:rPr lang="ru-RU" sz="1400" dirty="0" err="1" smtClean="0">
                <a:latin typeface="Georgia" pitchFamily="18" charset="0"/>
              </a:rPr>
              <a:t>плекає</a:t>
            </a:r>
            <a:r>
              <a:rPr lang="ru-RU" sz="1400" dirty="0" smtClean="0">
                <a:latin typeface="Georgia" pitchFamily="18" charset="0"/>
              </a:rPr>
              <a:t> і </a:t>
            </a:r>
            <a:r>
              <a:rPr lang="ru-RU" sz="1400" dirty="0" err="1" smtClean="0">
                <a:latin typeface="Georgia" pitchFamily="18" charset="0"/>
              </a:rPr>
              <a:t>формує</a:t>
            </a:r>
            <a:r>
              <a:rPr lang="ru-RU" sz="1400" dirty="0" smtClean="0">
                <a:latin typeface="Georgia" pitchFamily="18" charset="0"/>
              </a:rPr>
              <a:t> </a:t>
            </a:r>
            <a:r>
              <a:rPr lang="ru-RU" sz="1400" dirty="0" err="1" smtClean="0">
                <a:latin typeface="Georgia" pitchFamily="18" charset="0"/>
              </a:rPr>
              <a:t>любов</a:t>
            </a:r>
            <a:r>
              <a:rPr lang="ru-RU" sz="1400" dirty="0" smtClean="0">
                <a:latin typeface="Georgia" pitchFamily="18" charset="0"/>
              </a:rPr>
              <a:t> до </a:t>
            </a:r>
            <a:r>
              <a:rPr lang="ru-RU" sz="1400" dirty="0" err="1" smtClean="0">
                <a:latin typeface="Georgia" pitchFamily="18" charset="0"/>
              </a:rPr>
              <a:t>рідного</a:t>
            </a:r>
            <a:r>
              <a:rPr lang="ru-RU" sz="1400" dirty="0" smtClean="0">
                <a:latin typeface="Georgia" pitchFamily="18" charset="0"/>
              </a:rPr>
              <a:t> краю, до </a:t>
            </a:r>
            <a:r>
              <a:rPr lang="ru-RU" sz="1400" dirty="0" err="1" smtClean="0">
                <a:latin typeface="Georgia" pitchFamily="18" charset="0"/>
              </a:rPr>
              <a:t>своєї</a:t>
            </a:r>
            <a:r>
              <a:rPr lang="ru-RU" sz="1400" dirty="0" smtClean="0">
                <a:latin typeface="Georgia" pitchFamily="18" charset="0"/>
              </a:rPr>
              <a:t> </a:t>
            </a:r>
            <a:r>
              <a:rPr lang="ru-RU" sz="1400" dirty="0" err="1" smtClean="0">
                <a:latin typeface="Georgia" pitchFamily="18" charset="0"/>
              </a:rPr>
              <a:t>Батьківщини</a:t>
            </a:r>
            <a:r>
              <a:rPr lang="uk-UA" sz="1400" dirty="0" smtClean="0">
                <a:latin typeface="Georgia" pitchFamily="18" charset="0"/>
              </a:rPr>
              <a:t>. </a:t>
            </a:r>
          </a:p>
          <a:p>
            <a:pPr algn="just">
              <a:buNone/>
            </a:pPr>
            <a:r>
              <a:rPr lang="uk-UA" sz="1400" dirty="0">
                <a:latin typeface="Georgia" pitchFamily="18" charset="0"/>
              </a:rPr>
              <a:t>	</a:t>
            </a:r>
            <a:r>
              <a:rPr lang="uk-UA" sz="1400" dirty="0" smtClean="0">
                <a:latin typeface="Georgia" pitchFamily="18" charset="0"/>
              </a:rPr>
              <a:t>	</a:t>
            </a:r>
            <a:r>
              <a:rPr lang="uk-UA" sz="1400" dirty="0">
                <a:latin typeface="Georgia" pitchFamily="18" charset="0"/>
              </a:rPr>
              <a:t>Р</a:t>
            </a:r>
            <a:r>
              <a:rPr lang="uk-UA" sz="1400" dirty="0" smtClean="0">
                <a:latin typeface="Georgia" pitchFamily="18" charset="0"/>
              </a:rPr>
              <a:t>обота над проектом «Пташка щастя» - це дослідження  творче переосмислення педагогами та учнями теми птахів у народному світогляді. Вивчення </a:t>
            </a:r>
            <a:r>
              <a:rPr lang="uk-UA" sz="1400" dirty="0">
                <a:latin typeface="Georgia" pitchFamily="18" charset="0"/>
              </a:rPr>
              <a:t>традицій, відтворення звичаїв та обрядів, виготовлення власноруч народних сувенірів та іграшок впливає на формування у дітей національної </a:t>
            </a:r>
            <a:r>
              <a:rPr lang="uk-UA" sz="1400" dirty="0" err="1">
                <a:latin typeface="Georgia" pitchFamily="18" charset="0"/>
              </a:rPr>
              <a:t>самоідентифікації</a:t>
            </a:r>
            <a:r>
              <a:rPr lang="uk-UA" sz="1400" dirty="0">
                <a:latin typeface="Georgia" pitchFamily="18" charset="0"/>
              </a:rPr>
              <a:t>, національної свідомості та самосвідомості — відчуття усвідомлення гордості за приналежність до української нації. А робота з </a:t>
            </a:r>
            <a:r>
              <a:rPr lang="uk-UA" sz="1400" dirty="0" smtClean="0">
                <a:latin typeface="Georgia" pitchFamily="18" charset="0"/>
              </a:rPr>
              <a:t>природними </a:t>
            </a:r>
            <a:r>
              <a:rPr lang="uk-UA" sz="1400" dirty="0">
                <a:latin typeface="Georgia" pitchFamily="18" charset="0"/>
              </a:rPr>
              <a:t>матеріалами впливає на формування екологічної культури дітей, гармонії її відносин з природою.</a:t>
            </a:r>
            <a:endParaRPr lang="ru-RU" sz="1400" dirty="0">
              <a:latin typeface="Georgia" pitchFamily="18" charset="0"/>
            </a:endParaRPr>
          </a:p>
          <a:p>
            <a:pPr algn="just"/>
            <a:endParaRPr lang="ru-RU" sz="1400" dirty="0">
              <a:latin typeface="Georgia" pitchFamily="18" charset="0"/>
            </a:endParaRPr>
          </a:p>
        </p:txBody>
      </p:sp>
      <p:pic>
        <p:nvPicPr>
          <p:cNvPr id="4" name="Рисунок 3" descr="&amp;rcy;&amp;ucy;&amp;chcy;&amp;ncy;&amp;acy;&amp;yacy; &amp;vcy;&amp;ycy;&amp;shcy;&amp;icy;&amp;vcy;&amp;kcy;&amp;acy; &amp;kcy;&amp;rcy;&amp;iecy;&amp;scy;&amp;tcy;&amp;ocy;&amp;mcy;, &amp;pcy;&amp;tcy;&amp;icy;&amp;tscy;&amp;ycy; &amp;vcy; &amp;vcy;&amp;ycy;&amp;shcy;&amp;icy;&amp;vcy;&amp;kcy;&amp;iecy; &amp;scy;&amp;lcy;&amp;acy;&amp;vcy;&amp;yacy;&amp;ncy;, &amp;ocy;&amp;bcy;&amp;iecy;&amp;rcy;&amp;iecy;&amp;gcy; &amp;dcy;&amp;lcy;&amp;yacy; &amp;dcy;&amp;ocy;&amp;mcy;&amp;acy;, &amp;pcy;&amp;tcy;&amp;icy;&amp;tscy;&amp;ycy;"/>
          <p:cNvPicPr/>
          <p:nvPr/>
        </p:nvPicPr>
        <p:blipFill>
          <a:blip r:embed="rId2"/>
          <a:srcRect l="12507" t="19241" r="12614" b="49367"/>
          <a:stretch>
            <a:fillRect/>
          </a:stretch>
        </p:blipFill>
        <p:spPr bwMode="auto">
          <a:xfrm>
            <a:off x="764704" y="1187624"/>
            <a:ext cx="5286412" cy="1500198"/>
          </a:xfrm>
          <a:prstGeom prst="rect">
            <a:avLst/>
          </a:prstGeom>
          <a:noFill/>
          <a:ln w="9525">
            <a:solidFill>
              <a:srgbClr val="5F8E00"/>
            </a:solid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1"/>
          <p:cNvSpPr>
            <a:spLocks noChangeArrowheads="1"/>
          </p:cNvSpPr>
          <p:nvPr/>
        </p:nvSpPr>
        <p:spPr bwMode="auto">
          <a:xfrm>
            <a:off x="1913" y="597787"/>
            <a:ext cx="685800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3D5C00"/>
                </a:solidFill>
                <a:effectLst/>
                <a:latin typeface="Georgia" pitchFamily="18" charset="0"/>
                <a:ea typeface="Times New Roman" pitchFamily="18" charset="0"/>
                <a:cs typeface="Times New Roman" pitchFamily="18" charset="0"/>
              </a:rPr>
              <a:t>Пора </a:t>
            </a:r>
            <a:r>
              <a:rPr kumimoji="0" lang="ru-RU" sz="1600" b="1" i="0" u="none" strike="noStrike" cap="none" normalizeH="0" baseline="0" dirty="0" err="1" smtClean="0">
                <a:ln>
                  <a:noFill/>
                </a:ln>
                <a:solidFill>
                  <a:srgbClr val="3D5C00"/>
                </a:solidFill>
                <a:effectLst/>
                <a:latin typeface="Georgia" pitchFamily="18" charset="0"/>
                <a:ea typeface="Times New Roman" pitchFamily="18" charset="0"/>
                <a:cs typeface="Times New Roman" pitchFamily="18" charset="0"/>
              </a:rPr>
              <a:t>пекти</a:t>
            </a:r>
            <a:r>
              <a:rPr kumimoji="0" lang="ru-RU" sz="1600" b="1" i="0" u="none" strike="noStrike" cap="none" normalizeH="0" baseline="0" dirty="0" smtClean="0">
                <a:ln>
                  <a:noFill/>
                </a:ln>
                <a:solidFill>
                  <a:srgbClr val="3D5C00"/>
                </a:solidFill>
                <a:effectLst/>
                <a:latin typeface="Georgia" pitchFamily="18" charset="0"/>
                <a:ea typeface="Times New Roman" pitchFamily="18" charset="0"/>
                <a:cs typeface="Times New Roman" pitchFamily="18" charset="0"/>
              </a:rPr>
              <a:t> з </a:t>
            </a:r>
            <a:r>
              <a:rPr kumimoji="0" lang="ru-RU" sz="1600" b="1" i="0" u="none" strike="noStrike" cap="none" normalizeH="0" baseline="0" dirty="0" err="1" smtClean="0">
                <a:ln>
                  <a:noFill/>
                </a:ln>
                <a:solidFill>
                  <a:srgbClr val="3D5C00"/>
                </a:solidFill>
                <a:effectLst/>
                <a:latin typeface="Georgia" pitchFamily="18" charset="0"/>
                <a:ea typeface="Times New Roman" pitchFamily="18" charset="0"/>
                <a:cs typeface="Times New Roman" pitchFamily="18" charset="0"/>
              </a:rPr>
              <a:t>тіста</a:t>
            </a:r>
            <a:r>
              <a:rPr kumimoji="0" lang="ru-RU" sz="1600" b="1" i="0" u="none" strike="noStrike" cap="none" normalizeH="0" baseline="0" dirty="0" smtClean="0">
                <a:ln>
                  <a:noFill/>
                </a:ln>
                <a:solidFill>
                  <a:srgbClr val="3D5C00"/>
                </a:solidFill>
                <a:effectLst/>
                <a:latin typeface="Georgia" pitchFamily="18" charset="0"/>
                <a:ea typeface="Times New Roman" pitchFamily="18" charset="0"/>
                <a:cs typeface="Times New Roman" pitchFamily="18" charset="0"/>
              </a:rPr>
              <a:t> </a:t>
            </a:r>
            <a:r>
              <a:rPr kumimoji="0" lang="ru-RU" sz="1600" b="1" i="0" u="none" strike="noStrike" cap="none" normalizeH="0" baseline="0" dirty="0" err="1" smtClean="0">
                <a:ln>
                  <a:noFill/>
                </a:ln>
                <a:solidFill>
                  <a:srgbClr val="3D5C00"/>
                </a:solidFill>
                <a:effectLst/>
                <a:latin typeface="Georgia" pitchFamily="18" charset="0"/>
                <a:ea typeface="Times New Roman" pitchFamily="18" charset="0"/>
                <a:cs typeface="Times New Roman" pitchFamily="18" charset="0"/>
              </a:rPr>
              <a:t>жайворонків</a:t>
            </a:r>
            <a:r>
              <a:rPr kumimoji="0" lang="ru-RU" sz="1600" b="1" i="0" u="none" strike="noStrike" cap="none" normalizeH="0" baseline="0" dirty="0" smtClean="0">
                <a:ln>
                  <a:noFill/>
                </a:ln>
                <a:solidFill>
                  <a:srgbClr val="3D5C00"/>
                </a:solidFill>
                <a:effectLst/>
                <a:latin typeface="Georgia" pitchFamily="18" charset="0"/>
                <a:ea typeface="Times New Roman" pitchFamily="18" charset="0"/>
                <a:cs typeface="Times New Roman" pitchFamily="18" charset="0"/>
              </a:rPr>
              <a:t> та </a:t>
            </a:r>
            <a:r>
              <a:rPr kumimoji="0" lang="ru-RU" sz="1600" b="1" i="0" u="none" strike="noStrike" cap="none" normalizeH="0" baseline="0" dirty="0" err="1" smtClean="0">
                <a:ln>
                  <a:noFill/>
                </a:ln>
                <a:solidFill>
                  <a:srgbClr val="3D5C00"/>
                </a:solidFill>
                <a:effectLst/>
                <a:latin typeface="Georgia" pitchFamily="18" charset="0"/>
                <a:ea typeface="Times New Roman" pitchFamily="18" charset="0"/>
                <a:cs typeface="Times New Roman" pitchFamily="18" charset="0"/>
              </a:rPr>
              <a:t>зустрічати</a:t>
            </a:r>
            <a:endParaRPr kumimoji="0" lang="ru-RU" sz="1600" b="1" i="0" u="none" strike="noStrike" cap="none" normalizeH="0" baseline="0" dirty="0" smtClean="0">
              <a:ln>
                <a:noFill/>
              </a:ln>
              <a:solidFill>
                <a:srgbClr val="3D5C00"/>
              </a:solidFill>
              <a:effectLst/>
              <a:latin typeface="Georgia" pitchFamily="18" charset="0"/>
              <a:ea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3D5C00"/>
                </a:solidFill>
                <a:effectLst/>
                <a:latin typeface="Georgia" pitchFamily="18" charset="0"/>
                <a:ea typeface="Times New Roman" pitchFamily="18" charset="0"/>
                <a:cs typeface="Times New Roman" pitchFamily="18" charset="0"/>
              </a:rPr>
              <a:t> </a:t>
            </a:r>
            <a:r>
              <a:rPr kumimoji="0" lang="ru-RU" sz="1600" b="1" i="0" u="none" strike="noStrike" cap="none" normalizeH="0" baseline="0" dirty="0" err="1" smtClean="0">
                <a:ln>
                  <a:noFill/>
                </a:ln>
                <a:solidFill>
                  <a:srgbClr val="3D5C00"/>
                </a:solidFill>
                <a:effectLst/>
                <a:latin typeface="Georgia" pitchFamily="18" charset="0"/>
                <a:ea typeface="Times New Roman" pitchFamily="18" charset="0"/>
                <a:cs typeface="Times New Roman" pitchFamily="18" charset="0"/>
              </a:rPr>
              <a:t>із</a:t>
            </a:r>
            <a:r>
              <a:rPr kumimoji="0" lang="ru-RU" sz="1600" b="1" i="0" u="none" strike="noStrike" cap="none" normalizeH="0" baseline="0" dirty="0" smtClean="0">
                <a:ln>
                  <a:noFill/>
                </a:ln>
                <a:solidFill>
                  <a:srgbClr val="3D5C00"/>
                </a:solidFill>
                <a:effectLst/>
                <a:latin typeface="Georgia" pitchFamily="18" charset="0"/>
                <a:ea typeface="Times New Roman" pitchFamily="18" charset="0"/>
                <a:cs typeface="Times New Roman" pitchFamily="18" charset="0"/>
              </a:rPr>
              <a:t> </a:t>
            </a:r>
            <a:r>
              <a:rPr kumimoji="0" lang="ru-RU" sz="1600" b="1" i="0" u="none" strike="noStrike" cap="none" normalizeH="0" baseline="0" dirty="0" err="1" smtClean="0">
                <a:ln>
                  <a:noFill/>
                </a:ln>
                <a:solidFill>
                  <a:srgbClr val="3D5C00"/>
                </a:solidFill>
                <a:effectLst/>
                <a:latin typeface="Georgia" pitchFamily="18" charset="0"/>
                <a:ea typeface="Times New Roman" pitchFamily="18" charset="0"/>
                <a:cs typeface="Times New Roman" pitchFamily="18" charset="0"/>
              </a:rPr>
              <a:t>вирію</a:t>
            </a:r>
            <a:r>
              <a:rPr kumimoji="0" lang="ru-RU" sz="1600" b="1" i="0" u="none" strike="noStrike" cap="none" normalizeH="0" baseline="0" dirty="0" smtClean="0">
                <a:ln>
                  <a:noFill/>
                </a:ln>
                <a:solidFill>
                  <a:srgbClr val="3D5C00"/>
                </a:solidFill>
                <a:effectLst/>
                <a:latin typeface="Georgia" pitchFamily="18" charset="0"/>
                <a:ea typeface="Times New Roman" pitchFamily="18" charset="0"/>
                <a:cs typeface="Times New Roman" pitchFamily="18" charset="0"/>
              </a:rPr>
              <a:t> </a:t>
            </a:r>
            <a:r>
              <a:rPr kumimoji="0" lang="ru-RU" sz="1600" b="1" i="0" u="none" strike="noStrike" cap="none" normalizeH="0" baseline="0" dirty="0" err="1" smtClean="0">
                <a:ln>
                  <a:noFill/>
                </a:ln>
                <a:solidFill>
                  <a:srgbClr val="3D5C00"/>
                </a:solidFill>
                <a:effectLst/>
                <a:latin typeface="Georgia" pitchFamily="18" charset="0"/>
                <a:ea typeface="Times New Roman" pitchFamily="18" charset="0"/>
                <a:cs typeface="Times New Roman" pitchFamily="18" charset="0"/>
              </a:rPr>
              <a:t>птахів</a:t>
            </a:r>
            <a:endParaRPr kumimoji="0" lang="ru-RU" sz="1600" b="0" i="0" u="none" strike="noStrike" cap="none" normalizeH="0" baseline="0" dirty="0" smtClean="0">
              <a:ln>
                <a:noFill/>
              </a:ln>
              <a:solidFill>
                <a:srgbClr val="3D5C00"/>
              </a:solidFill>
              <a:effectLst/>
              <a:latin typeface="Arial" pitchFamily="34" charset="0"/>
              <a:cs typeface="Arial" pitchFamily="34" charset="0"/>
            </a:endParaRPr>
          </a:p>
        </p:txBody>
      </p:sp>
      <p:sp>
        <p:nvSpPr>
          <p:cNvPr id="41986" name="Rectangle 2"/>
          <p:cNvSpPr>
            <a:spLocks noChangeArrowheads="1"/>
          </p:cNvSpPr>
          <p:nvPr/>
        </p:nvSpPr>
        <p:spPr bwMode="auto">
          <a:xfrm>
            <a:off x="759682" y="4514481"/>
            <a:ext cx="5328592"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endParaRPr kumimoji="0" lang="uk-UA" sz="1400" b="0" i="1" u="none" strike="noStrike" cap="none" normalizeH="0" baseline="0" dirty="0" smtClean="0">
              <a:ln>
                <a:noFill/>
              </a:ln>
              <a:solidFill>
                <a:schemeClr val="tx1"/>
              </a:solidFill>
              <a:effectLst/>
              <a:latin typeface="Georgia" pitchFamily="18" charset="0"/>
              <a:ea typeface="Calibri" pitchFamily="34" charset="0"/>
              <a:cs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uk-UA" sz="1400" b="0" i="1" u="none" strike="noStrike" cap="none" normalizeH="0" baseline="0" dirty="0" smtClean="0">
                <a:ln>
                  <a:noFill/>
                </a:ln>
                <a:solidFill>
                  <a:schemeClr val="tx1"/>
                </a:solidFill>
                <a:effectLst/>
                <a:latin typeface="Georgia" pitchFamily="18" charset="0"/>
                <a:ea typeface="Calibri" pitchFamily="34" charset="0"/>
                <a:cs typeface="Arial" pitchFamily="34" charset="0"/>
              </a:rPr>
              <a:t>"На цей день  (22 березня)  прилітає  з вирію  сорок жайворонків,  а  баби печуть  сорок  птичок,  розносять їх по хатах та роздають дітям, щоб гуси неслися, щоб яйця не псувалися і щоб гусенята плодилися”, -  пише  О.</a:t>
            </a:r>
            <a:r>
              <a:rPr kumimoji="0" lang="uk-UA" sz="1400" b="0" i="1" u="none" strike="noStrike" cap="none" normalizeH="0" baseline="0" dirty="0" err="1" smtClean="0">
                <a:ln>
                  <a:noFill/>
                </a:ln>
                <a:solidFill>
                  <a:schemeClr val="tx1"/>
                </a:solidFill>
                <a:effectLst/>
                <a:latin typeface="Georgia" pitchFamily="18" charset="0"/>
                <a:ea typeface="Calibri" pitchFamily="34" charset="0"/>
                <a:cs typeface="Arial" pitchFamily="34" charset="0"/>
              </a:rPr>
              <a:t>Воропай</a:t>
            </a:r>
            <a:r>
              <a:rPr kumimoji="0" lang="uk-UA" sz="1400" b="0" i="1" u="none" strike="noStrike" cap="none" normalizeH="0" baseline="0" dirty="0" smtClean="0">
                <a:ln>
                  <a:noFill/>
                </a:ln>
                <a:solidFill>
                  <a:schemeClr val="tx1"/>
                </a:solidFill>
                <a:effectLst/>
                <a:latin typeface="Georgia" pitchFamily="18" charset="0"/>
                <a:ea typeface="Calibri" pitchFamily="34" charset="0"/>
                <a:cs typeface="Arial" pitchFamily="34" charset="0"/>
              </a:rPr>
              <a:t>  – один із </a:t>
            </a:r>
            <a:r>
              <a:rPr kumimoji="0" lang="uk-UA" sz="1400" b="0" i="1" u="none" strike="noStrike" cap="none" normalizeH="0" baseline="0" dirty="0" err="1" smtClean="0">
                <a:ln>
                  <a:noFill/>
                </a:ln>
                <a:solidFill>
                  <a:schemeClr val="tx1"/>
                </a:solidFill>
                <a:effectLst/>
                <a:latin typeface="Georgia" pitchFamily="18" charset="0"/>
                <a:ea typeface="Calibri" pitchFamily="34" charset="0"/>
                <a:cs typeface="Arial" pitchFamily="34" charset="0"/>
              </a:rPr>
              <a:t>найшанованіших</a:t>
            </a:r>
            <a:r>
              <a:rPr kumimoji="0" lang="uk-UA" sz="1400" b="0" i="1" u="none" strike="noStrike" cap="none" normalizeH="0" baseline="0" dirty="0" smtClean="0">
                <a:ln>
                  <a:noFill/>
                </a:ln>
                <a:solidFill>
                  <a:schemeClr val="tx1"/>
                </a:solidFill>
                <a:effectLst/>
                <a:latin typeface="Georgia" pitchFamily="18" charset="0"/>
                <a:ea typeface="Calibri" pitchFamily="34" charset="0"/>
                <a:cs typeface="Arial" pitchFamily="34" charset="0"/>
              </a:rPr>
              <a:t> знавців традицій нашого народу. </a:t>
            </a:r>
            <a:r>
              <a:rPr kumimoji="0" lang="ru-RU" sz="1400" b="0" i="1" u="none" strike="noStrike" cap="none" normalizeH="0" baseline="0" dirty="0" smtClean="0">
                <a:ln>
                  <a:noFill/>
                </a:ln>
                <a:solidFill>
                  <a:schemeClr val="tx1"/>
                </a:solidFill>
                <a:effectLst/>
                <a:latin typeface="Georgia" pitchFamily="18" charset="0"/>
                <a:ea typeface="Calibri" pitchFamily="34" charset="0"/>
                <a:cs typeface="Arial" pitchFamily="34" charset="0"/>
              </a:rPr>
              <a:t>Це свято </a:t>
            </a:r>
            <a:r>
              <a:rPr kumimoji="0" lang="ru-RU" sz="1400" b="0" i="1" u="none" strike="noStrike" cap="none" normalizeH="0" baseline="0" dirty="0" err="1" smtClean="0">
                <a:ln>
                  <a:noFill/>
                </a:ln>
                <a:solidFill>
                  <a:schemeClr val="tx1"/>
                </a:solidFill>
                <a:effectLst/>
                <a:latin typeface="Georgia" pitchFamily="18" charset="0"/>
                <a:ea typeface="Calibri" pitchFamily="34" charset="0"/>
                <a:cs typeface="Arial" pitchFamily="34" charset="0"/>
              </a:rPr>
              <a:t>потім</a:t>
            </a:r>
            <a:r>
              <a:rPr kumimoji="0" lang="ru-RU" sz="1400" b="0" i="1" u="none" strike="noStrike" cap="none" normalizeH="0" baseline="0" dirty="0" smtClean="0">
                <a:ln>
                  <a:noFill/>
                </a:ln>
                <a:solidFill>
                  <a:schemeClr val="tx1"/>
                </a:solidFill>
                <a:effectLst/>
                <a:latin typeface="Georgia" pitchFamily="18" charset="0"/>
                <a:ea typeface="Calibri" pitchFamily="34" charset="0"/>
                <a:cs typeface="Arial" pitchFamily="34" charset="0"/>
              </a:rPr>
              <a:t> </a:t>
            </a:r>
            <a:r>
              <a:rPr kumimoji="0" lang="ru-RU" sz="1400" b="0" i="1" u="none" strike="noStrike" cap="none" normalizeH="0" baseline="0" dirty="0" err="1" smtClean="0">
                <a:ln>
                  <a:noFill/>
                </a:ln>
                <a:solidFill>
                  <a:schemeClr val="tx1"/>
                </a:solidFill>
                <a:effectLst/>
                <a:latin typeface="Georgia" pitchFamily="18" charset="0"/>
                <a:ea typeface="Calibri" pitchFamily="34" charset="0"/>
                <a:cs typeface="Arial" pitchFamily="34" charset="0"/>
              </a:rPr>
              <a:t>увійшло</a:t>
            </a:r>
            <a:r>
              <a:rPr kumimoji="0" lang="ru-RU" sz="1400" b="0" i="1" u="none" strike="noStrike" cap="none" normalizeH="0" baseline="0" dirty="0" smtClean="0">
                <a:ln>
                  <a:noFill/>
                </a:ln>
                <a:solidFill>
                  <a:schemeClr val="tx1"/>
                </a:solidFill>
                <a:effectLst/>
                <a:latin typeface="Georgia" pitchFamily="18" charset="0"/>
                <a:ea typeface="Calibri" pitchFamily="34" charset="0"/>
                <a:cs typeface="Arial" pitchFamily="34" charset="0"/>
              </a:rPr>
              <a:t> в </a:t>
            </a:r>
            <a:r>
              <a:rPr kumimoji="0" lang="ru-RU" sz="1400" b="0" i="1" u="none" strike="noStrike" cap="none" normalizeH="0" baseline="0" dirty="0" err="1" smtClean="0">
                <a:ln>
                  <a:noFill/>
                </a:ln>
                <a:solidFill>
                  <a:schemeClr val="tx1"/>
                </a:solidFill>
                <a:effectLst/>
                <a:latin typeface="Georgia" pitchFamily="18" charset="0"/>
                <a:ea typeface="Calibri" pitchFamily="34" charset="0"/>
                <a:cs typeface="Arial" pitchFamily="34" charset="0"/>
              </a:rPr>
              <a:t>церковний</a:t>
            </a:r>
            <a:r>
              <a:rPr kumimoji="0" lang="ru-RU" sz="1400" b="0" i="1" u="none" strike="noStrike" cap="none" normalizeH="0" baseline="0" dirty="0" smtClean="0">
                <a:ln>
                  <a:noFill/>
                </a:ln>
                <a:solidFill>
                  <a:schemeClr val="tx1"/>
                </a:solidFill>
                <a:effectLst/>
                <a:latin typeface="Georgia" pitchFamily="18" charset="0"/>
                <a:ea typeface="Calibri" pitchFamily="34" charset="0"/>
                <a:cs typeface="Arial" pitchFamily="34" charset="0"/>
              </a:rPr>
              <a:t> </a:t>
            </a:r>
            <a:r>
              <a:rPr kumimoji="0" lang="ru-RU" sz="1400" b="0" i="1" u="none" strike="noStrike" cap="none" normalizeH="0" baseline="0" dirty="0" err="1" smtClean="0">
                <a:ln>
                  <a:noFill/>
                </a:ln>
                <a:solidFill>
                  <a:schemeClr val="tx1"/>
                </a:solidFill>
                <a:effectLst/>
                <a:latin typeface="Georgia" pitchFamily="18" charset="0"/>
                <a:ea typeface="Calibri" pitchFamily="34" charset="0"/>
                <a:cs typeface="Arial" pitchFamily="34" charset="0"/>
              </a:rPr>
              <a:t>календар</a:t>
            </a:r>
            <a:r>
              <a:rPr kumimoji="0" lang="ru-RU" sz="1400" b="0" i="1" u="none" strike="noStrike" cap="none" normalizeH="0" baseline="0" dirty="0" smtClean="0">
                <a:ln>
                  <a:noFill/>
                </a:ln>
                <a:solidFill>
                  <a:schemeClr val="tx1"/>
                </a:solidFill>
                <a:effectLst/>
                <a:latin typeface="Georgia" pitchFamily="18" charset="0"/>
                <a:ea typeface="Calibri" pitchFamily="34" charset="0"/>
                <a:cs typeface="Arial" pitchFamily="34" charset="0"/>
              </a:rPr>
              <a:t> під </a:t>
            </a:r>
            <a:r>
              <a:rPr kumimoji="0" lang="ru-RU" sz="1400" b="0" i="1" u="none" strike="noStrike" cap="none" normalizeH="0" baseline="0" dirty="0" err="1" smtClean="0">
                <a:ln>
                  <a:noFill/>
                </a:ln>
                <a:solidFill>
                  <a:schemeClr val="tx1"/>
                </a:solidFill>
                <a:effectLst/>
                <a:latin typeface="Georgia" pitchFamily="18" charset="0"/>
                <a:ea typeface="Calibri" pitchFamily="34" charset="0"/>
                <a:cs typeface="Arial" pitchFamily="34" charset="0"/>
              </a:rPr>
              <a:t>назвою</a:t>
            </a:r>
            <a:r>
              <a:rPr kumimoji="0" lang="ru-RU" sz="1400" b="0" i="1" u="none" strike="noStrike" cap="none" normalizeH="0" baseline="0" dirty="0" smtClean="0">
                <a:ln>
                  <a:noFill/>
                </a:ln>
                <a:solidFill>
                  <a:schemeClr val="tx1"/>
                </a:solidFill>
                <a:effectLst/>
                <a:latin typeface="Georgia" pitchFamily="18" charset="0"/>
                <a:ea typeface="Calibri" pitchFamily="34" charset="0"/>
                <a:cs typeface="Arial" pitchFamily="34" charset="0"/>
              </a:rPr>
              <a:t> "Сорок</a:t>
            </a:r>
            <a:r>
              <a:rPr kumimoji="0" lang="ru-RU" sz="1400" b="0" i="1" u="none" strike="noStrike" cap="none" normalizeH="0" dirty="0" smtClean="0">
                <a:ln>
                  <a:noFill/>
                </a:ln>
                <a:solidFill>
                  <a:schemeClr val="tx1"/>
                </a:solidFill>
                <a:effectLst/>
                <a:latin typeface="Georgia" pitchFamily="18" charset="0"/>
                <a:ea typeface="Calibri" pitchFamily="34" charset="0"/>
                <a:cs typeface="Arial" pitchFamily="34" charset="0"/>
              </a:rPr>
              <a:t> </a:t>
            </a:r>
            <a:r>
              <a:rPr kumimoji="0" lang="ru-RU" sz="1400" b="0" i="1" u="none" strike="noStrike" cap="none" normalizeH="0" baseline="0" dirty="0" err="1" smtClean="0">
                <a:ln>
                  <a:noFill/>
                </a:ln>
                <a:solidFill>
                  <a:schemeClr val="tx1"/>
                </a:solidFill>
                <a:effectLst/>
                <a:latin typeface="Georgia" pitchFamily="18" charset="0"/>
                <a:ea typeface="Calibri" pitchFamily="34" charset="0"/>
                <a:cs typeface="Arial" pitchFamily="34" charset="0"/>
              </a:rPr>
              <a:t>святих</a:t>
            </a:r>
            <a:r>
              <a:rPr kumimoji="0" lang="ru-RU" sz="1400" b="0" i="1" u="none" strike="noStrike" cap="none" normalizeH="0" baseline="0" dirty="0" smtClean="0">
                <a:ln>
                  <a:noFill/>
                </a:ln>
                <a:solidFill>
                  <a:schemeClr val="tx1"/>
                </a:solidFill>
                <a:effectLst/>
                <a:latin typeface="Georgia" pitchFamily="18" charset="0"/>
                <a:ea typeface="Calibri" pitchFamily="34" charset="0"/>
                <a:cs typeface="Arial" pitchFamily="34" charset="0"/>
              </a:rPr>
              <a:t>”.</a:t>
            </a:r>
            <a:br>
              <a:rPr kumimoji="0" lang="ru-RU" sz="1400" b="0" i="1" u="none" strike="noStrike" cap="none" normalizeH="0" baseline="0" dirty="0" smtClean="0">
                <a:ln>
                  <a:noFill/>
                </a:ln>
                <a:solidFill>
                  <a:schemeClr val="tx1"/>
                </a:solidFill>
                <a:effectLst/>
                <a:latin typeface="Georgia" pitchFamily="18" charset="0"/>
                <a:ea typeface="Calibri" pitchFamily="34" charset="0"/>
                <a:cs typeface="Arial" pitchFamily="34" charset="0"/>
              </a:rPr>
            </a:br>
            <a:r>
              <a:rPr kumimoji="0" lang="ru-RU" sz="1400" b="0" i="1" u="none" strike="noStrike" cap="none" normalizeH="0" baseline="0" dirty="0" smtClean="0">
                <a:ln>
                  <a:noFill/>
                </a:ln>
                <a:solidFill>
                  <a:schemeClr val="tx1"/>
                </a:solidFill>
                <a:effectLst/>
                <a:latin typeface="Georgia" pitchFamily="18" charset="0"/>
                <a:ea typeface="Calibri" pitchFamily="34" charset="0"/>
                <a:cs typeface="Arial" pitchFamily="34" charset="0"/>
              </a:rPr>
              <a:t/>
            </a:r>
            <a:br>
              <a:rPr kumimoji="0" lang="ru-RU" sz="1400" b="0" i="1" u="none" strike="noStrike" cap="none" normalizeH="0" baseline="0" dirty="0" smtClean="0">
                <a:ln>
                  <a:noFill/>
                </a:ln>
                <a:solidFill>
                  <a:schemeClr val="tx1"/>
                </a:solidFill>
                <a:effectLst/>
                <a:latin typeface="Georgia" pitchFamily="18" charset="0"/>
                <a:ea typeface="Calibri" pitchFamily="34" charset="0"/>
                <a:cs typeface="Arial" pitchFamily="34" charset="0"/>
              </a:rPr>
            </a:br>
            <a:endParaRPr kumimoji="0" lang="uk-UA"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41987" name="Rectangle 3"/>
          <p:cNvSpPr>
            <a:spLocks noChangeArrowheads="1"/>
          </p:cNvSpPr>
          <p:nvPr/>
        </p:nvSpPr>
        <p:spPr bwMode="auto">
          <a:xfrm>
            <a:off x="571480" y="4071934"/>
            <a:ext cx="500066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r>
              <a:rPr kumimoji="0" lang="uk-UA" sz="1400" b="0" i="0" u="none" strike="noStrike" cap="none" normalizeH="0" baseline="0" dirty="0" smtClean="0">
                <a:ln>
                  <a:noFill/>
                </a:ln>
                <a:solidFill>
                  <a:schemeClr val="tx1"/>
                </a:solidFill>
                <a:effectLst/>
                <a:latin typeface="Georgia" pitchFamily="18" charset="0"/>
                <a:ea typeface="Calibri" pitchFamily="34" charset="0"/>
                <a:cs typeface="Arial" pitchFamily="34" charset="0"/>
              </a:rPr>
              <a:t/>
            </a:r>
            <a:br>
              <a:rPr kumimoji="0" lang="uk-UA" sz="1400" b="0" i="0" u="none" strike="noStrike" cap="none" normalizeH="0" baseline="0" dirty="0" smtClean="0">
                <a:ln>
                  <a:noFill/>
                </a:ln>
                <a:solidFill>
                  <a:schemeClr val="tx1"/>
                </a:solidFill>
                <a:effectLst/>
                <a:latin typeface="Georgia" pitchFamily="18" charset="0"/>
                <a:ea typeface="Calibri" pitchFamily="34" charset="0"/>
                <a:cs typeface="Arial" pitchFamily="34" charset="0"/>
              </a:rPr>
            </a:br>
            <a:endParaRPr kumimoji="0" lang="uk-UA"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4338" name="AutoShape 2" descr="&amp;Kcy;&amp;acy;&amp;rcy;&amp;tcy;&amp;icy;&amp;ncy;&amp;kcy;&amp;icy; &amp;pcy;&amp;ocy; &amp;zcy;&amp;acy;&amp;pcy;&amp;rcy;&amp;ocy;&amp;scy;&amp;ucy; &amp;scy;&amp;tcy;&amp;icy;&amp;lcy;&amp;iukcy;&amp;zcy;&amp;ocy;&amp;vcy;&amp;acy;&amp;ncy;&amp;iukcy; &amp;pcy;&amp;tcy;&amp;acy;&amp;khcy;&amp;icy;"/>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 name="Прямоугольник 7"/>
          <p:cNvSpPr/>
          <p:nvPr/>
        </p:nvSpPr>
        <p:spPr>
          <a:xfrm>
            <a:off x="764704" y="1309680"/>
            <a:ext cx="5328592" cy="1815882"/>
          </a:xfrm>
          <a:prstGeom prst="rect">
            <a:avLst/>
          </a:prstGeom>
        </p:spPr>
        <p:txBody>
          <a:bodyPr wrap="square">
            <a:spAutoFit/>
          </a:bodyPr>
          <a:lstStyle/>
          <a:p>
            <a:pPr algn="just"/>
            <a:r>
              <a:rPr lang="ru-RU" sz="1400" dirty="0" smtClean="0">
                <a:latin typeface="Georgia" pitchFamily="18" charset="0"/>
                <a:ea typeface="Times New Roman" pitchFamily="18" charset="0"/>
                <a:cs typeface="Times New Roman" pitchFamily="18" charset="0"/>
              </a:rPr>
              <a:t>	22 </a:t>
            </a:r>
            <a:r>
              <a:rPr lang="ru-RU" sz="1400" dirty="0" err="1" smtClean="0">
                <a:latin typeface="Georgia" pitchFamily="18" charset="0"/>
                <a:ea typeface="Times New Roman" pitchFamily="18" charset="0"/>
                <a:cs typeface="Times New Roman" pitchFamily="18" charset="0"/>
              </a:rPr>
              <a:t>березня</a:t>
            </a:r>
            <a:r>
              <a:rPr lang="ru-RU" sz="1400" dirty="0" smtClean="0">
                <a:latin typeface="Georgia" pitchFamily="18" charset="0"/>
                <a:ea typeface="Times New Roman" pitchFamily="18" charset="0"/>
                <a:cs typeface="Times New Roman" pitchFamily="18" charset="0"/>
              </a:rPr>
              <a:t>, на Сорок </a:t>
            </a:r>
            <a:r>
              <a:rPr lang="ru-RU" sz="1400" dirty="0" err="1" smtClean="0">
                <a:latin typeface="Georgia" pitchFamily="18" charset="0"/>
                <a:ea typeface="Times New Roman" pitchFamily="18" charset="0"/>
                <a:cs typeface="Times New Roman" pitchFamily="18" charset="0"/>
              </a:rPr>
              <a:t>Святих</a:t>
            </a:r>
            <a:r>
              <a:rPr lang="ru-RU" sz="1400" dirty="0" smtClean="0">
                <a:latin typeface="Georgia" pitchFamily="18" charset="0"/>
                <a:ea typeface="Times New Roman" pitchFamily="18" charset="0"/>
                <a:cs typeface="Times New Roman" pitchFamily="18" charset="0"/>
              </a:rPr>
              <a:t> </a:t>
            </a:r>
            <a:r>
              <a:rPr lang="ru-RU" sz="1400" dirty="0" err="1" smtClean="0">
                <a:latin typeface="Georgia" pitchFamily="18" charset="0"/>
                <a:ea typeface="Times New Roman" pitchFamily="18" charset="0"/>
                <a:cs typeface="Times New Roman" pitchFamily="18" charset="0"/>
              </a:rPr>
              <a:t>бабусі</a:t>
            </a:r>
            <a:r>
              <a:rPr lang="ru-RU" sz="1400" dirty="0" smtClean="0">
                <a:latin typeface="Georgia" pitchFamily="18" charset="0"/>
                <a:ea typeface="Times New Roman" pitchFamily="18" charset="0"/>
                <a:cs typeface="Times New Roman" pitchFamily="18" charset="0"/>
              </a:rPr>
              <a:t>, </a:t>
            </a:r>
            <a:r>
              <a:rPr lang="ru-RU" sz="1400" dirty="0" err="1" smtClean="0">
                <a:latin typeface="Georgia" pitchFamily="18" charset="0"/>
                <a:ea typeface="Times New Roman" pitchFamily="18" charset="0"/>
                <a:cs typeface="Times New Roman" pitchFamily="18" charset="0"/>
              </a:rPr>
              <a:t>мами</a:t>
            </a:r>
            <a:r>
              <a:rPr lang="ru-RU" sz="1400" dirty="0" smtClean="0">
                <a:latin typeface="Georgia" pitchFamily="18" charset="0"/>
                <a:ea typeface="Times New Roman" pitchFamily="18" charset="0"/>
                <a:cs typeface="Times New Roman" pitchFamily="18" charset="0"/>
              </a:rPr>
              <a:t> та </a:t>
            </a:r>
            <a:r>
              <a:rPr lang="ru-RU" sz="1400" dirty="0" err="1" smtClean="0">
                <a:latin typeface="Georgia" pitchFamily="18" charset="0"/>
                <a:ea typeface="Times New Roman" pitchFamily="18" charset="0"/>
                <a:cs typeface="Times New Roman" pitchFamily="18" charset="0"/>
              </a:rPr>
              <a:t>дівчата</a:t>
            </a:r>
            <a:r>
              <a:rPr lang="ru-RU" sz="1400" dirty="0" smtClean="0">
                <a:latin typeface="Georgia" pitchFamily="18" charset="0"/>
                <a:ea typeface="Times New Roman" pitchFamily="18" charset="0"/>
                <a:cs typeface="Times New Roman" pitchFamily="18" charset="0"/>
              </a:rPr>
              <a:t> пекли «</a:t>
            </a:r>
            <a:r>
              <a:rPr lang="ru-RU" sz="1400" dirty="0" err="1" smtClean="0">
                <a:latin typeface="Georgia" pitchFamily="18" charset="0"/>
                <a:ea typeface="Times New Roman" pitchFamily="18" charset="0"/>
                <a:cs typeface="Times New Roman" pitchFamily="18" charset="0"/>
              </a:rPr>
              <a:t>жайворонків</a:t>
            </a:r>
            <a:r>
              <a:rPr lang="ru-RU" sz="1400" dirty="0" smtClean="0">
                <a:latin typeface="Georgia" pitchFamily="18" charset="0"/>
                <a:ea typeface="Times New Roman" pitchFamily="18" charset="0"/>
                <a:cs typeface="Times New Roman" pitchFamily="18" charset="0"/>
              </a:rPr>
              <a:t>» з </a:t>
            </a:r>
            <a:r>
              <a:rPr lang="ru-RU" sz="1400" dirty="0" err="1" smtClean="0">
                <a:latin typeface="Georgia" pitchFamily="18" charset="0"/>
                <a:ea typeface="Times New Roman" pitchFamily="18" charset="0"/>
                <a:cs typeface="Times New Roman" pitchFamily="18" charset="0"/>
              </a:rPr>
              <a:t>тіста</a:t>
            </a:r>
            <a:r>
              <a:rPr lang="ru-RU" sz="1400" dirty="0" smtClean="0">
                <a:latin typeface="Georgia" pitchFamily="18" charset="0"/>
                <a:ea typeface="Times New Roman" pitchFamily="18" charset="0"/>
                <a:cs typeface="Times New Roman" pitchFamily="18" charset="0"/>
              </a:rPr>
              <a:t>, </a:t>
            </a:r>
            <a:r>
              <a:rPr lang="ru-RU" sz="1400" dirty="0" err="1" smtClean="0">
                <a:latin typeface="Georgia" pitchFamily="18" charset="0"/>
                <a:ea typeface="Times New Roman" pitchFamily="18" charset="0"/>
                <a:cs typeface="Times New Roman" pitchFamily="18" charset="0"/>
              </a:rPr>
              <a:t>ніби</a:t>
            </a:r>
            <a:r>
              <a:rPr lang="ru-RU" sz="1400" dirty="0" smtClean="0">
                <a:latin typeface="Georgia" pitchFamily="18" charset="0"/>
                <a:ea typeface="Times New Roman" pitchFamily="18" charset="0"/>
                <a:cs typeface="Times New Roman" pitchFamily="18" charset="0"/>
              </a:rPr>
              <a:t> </a:t>
            </a:r>
            <a:r>
              <a:rPr lang="ru-RU" sz="1400" dirty="0" err="1" smtClean="0">
                <a:latin typeface="Georgia" pitchFamily="18" charset="0"/>
                <a:ea typeface="Times New Roman" pitchFamily="18" charset="0"/>
                <a:cs typeface="Times New Roman" pitchFamily="18" charset="0"/>
              </a:rPr>
              <a:t>прискорюючи</a:t>
            </a:r>
            <a:r>
              <a:rPr lang="ru-RU" sz="1400" dirty="0" smtClean="0">
                <a:latin typeface="Georgia" pitchFamily="18" charset="0"/>
                <a:ea typeface="Times New Roman" pitchFamily="18" charset="0"/>
                <a:cs typeface="Times New Roman" pitchFamily="18" charset="0"/>
              </a:rPr>
              <a:t> </a:t>
            </a:r>
            <a:r>
              <a:rPr lang="ru-RU" sz="1400" dirty="0" err="1" smtClean="0">
                <a:latin typeface="Georgia" pitchFamily="18" charset="0"/>
                <a:ea typeface="Times New Roman" pitchFamily="18" charset="0"/>
                <a:cs typeface="Times New Roman" pitchFamily="18" charset="0"/>
              </a:rPr>
              <a:t>приліт</a:t>
            </a:r>
            <a:r>
              <a:rPr lang="ru-RU" sz="1400" dirty="0" smtClean="0">
                <a:latin typeface="Georgia" pitchFamily="18" charset="0"/>
                <a:ea typeface="Times New Roman" pitchFamily="18" charset="0"/>
                <a:cs typeface="Times New Roman" pitchFamily="18" charset="0"/>
              </a:rPr>
              <a:t> </a:t>
            </a:r>
            <a:r>
              <a:rPr lang="ru-RU" sz="1400" dirty="0" err="1" smtClean="0">
                <a:latin typeface="Georgia" pitchFamily="18" charset="0"/>
                <a:ea typeface="Times New Roman" pitchFamily="18" charset="0"/>
                <a:cs typeface="Times New Roman" pitchFamily="18" charset="0"/>
              </a:rPr>
              <a:t>пташок</a:t>
            </a:r>
            <a:r>
              <a:rPr lang="ru-RU" sz="1400" dirty="0" smtClean="0">
                <a:latin typeface="Georgia" pitchFamily="18" charset="0"/>
                <a:ea typeface="Times New Roman" pitchFamily="18" charset="0"/>
                <a:cs typeface="Times New Roman" pitchFamily="18" charset="0"/>
              </a:rPr>
              <a:t> і </a:t>
            </a:r>
            <a:r>
              <a:rPr lang="ru-RU" sz="1400" dirty="0" err="1" smtClean="0">
                <a:latin typeface="Georgia" pitchFamily="18" charset="0"/>
                <a:ea typeface="Times New Roman" pitchFamily="18" charset="0"/>
                <a:cs typeface="Times New Roman" pitchFamily="18" charset="0"/>
              </a:rPr>
              <a:t>наближення</a:t>
            </a:r>
            <a:r>
              <a:rPr lang="ru-RU" sz="1400" dirty="0" smtClean="0">
                <a:latin typeface="Georgia" pitchFamily="18" charset="0"/>
                <a:ea typeface="Times New Roman" pitchFamily="18" charset="0"/>
                <a:cs typeface="Times New Roman" pitchFamily="18" charset="0"/>
              </a:rPr>
              <a:t> тепла. </a:t>
            </a:r>
            <a:r>
              <a:rPr lang="ru-RU" sz="1400" dirty="0" err="1" smtClean="0">
                <a:latin typeface="Georgia" pitchFamily="18" charset="0"/>
              </a:rPr>
              <a:t>Їх</a:t>
            </a:r>
            <a:r>
              <a:rPr lang="ru-RU" sz="1400" dirty="0" smtClean="0">
                <a:latin typeface="Georgia" pitchFamily="18" charset="0"/>
              </a:rPr>
              <a:t> </a:t>
            </a:r>
            <a:r>
              <a:rPr lang="ru-RU" sz="1400" dirty="0" err="1" smtClean="0">
                <a:latin typeface="Georgia" pitchFamily="18" charset="0"/>
              </a:rPr>
              <a:t>роздавали</a:t>
            </a:r>
            <a:r>
              <a:rPr lang="ru-RU" sz="1400" dirty="0" smtClean="0">
                <a:latin typeface="Georgia" pitchFamily="18" charset="0"/>
              </a:rPr>
              <a:t> не </a:t>
            </a:r>
            <a:r>
              <a:rPr lang="ru-RU" sz="1400" dirty="0" err="1" smtClean="0">
                <a:latin typeface="Georgia" pitchFamily="18" charset="0"/>
              </a:rPr>
              <a:t>лише</a:t>
            </a:r>
            <a:r>
              <a:rPr lang="ru-RU" sz="1400" dirty="0" smtClean="0">
                <a:latin typeface="Georgia" pitchFamily="18" charset="0"/>
              </a:rPr>
              <a:t> </a:t>
            </a:r>
            <a:r>
              <a:rPr lang="ru-RU" sz="1400" dirty="0" err="1" smtClean="0">
                <a:latin typeface="Georgia" pitchFamily="18" charset="0"/>
              </a:rPr>
              <a:t>дітям</a:t>
            </a:r>
            <a:r>
              <a:rPr lang="ru-RU" sz="1400" dirty="0" smtClean="0">
                <a:latin typeface="Georgia" pitchFamily="18" charset="0"/>
              </a:rPr>
              <a:t> </a:t>
            </a:r>
            <a:r>
              <a:rPr lang="ru-RU" sz="1400" i="1" dirty="0" smtClean="0">
                <a:latin typeface="Georgia" pitchFamily="18" charset="0"/>
              </a:rPr>
              <a:t>(«</a:t>
            </a:r>
            <a:r>
              <a:rPr lang="ru-RU" sz="1400" i="1" dirty="0" err="1" smtClean="0">
                <a:latin typeface="Georgia" pitchFamily="18" charset="0"/>
              </a:rPr>
              <a:t>щоб</a:t>
            </a:r>
            <a:r>
              <a:rPr lang="ru-RU" sz="1400" i="1" dirty="0" smtClean="0">
                <a:latin typeface="Georgia" pitchFamily="18" charset="0"/>
              </a:rPr>
              <a:t> </a:t>
            </a:r>
            <a:r>
              <a:rPr lang="ru-RU" sz="1400" i="1" dirty="0" err="1" smtClean="0">
                <a:latin typeface="Georgia" pitchFamily="18" charset="0"/>
              </a:rPr>
              <a:t>птиця</a:t>
            </a:r>
            <a:r>
              <a:rPr lang="ru-RU" sz="1400" i="1" dirty="0" smtClean="0">
                <a:latin typeface="Georgia" pitchFamily="18" charset="0"/>
              </a:rPr>
              <a:t> </a:t>
            </a:r>
            <a:r>
              <a:rPr lang="ru-RU" sz="1400" i="1" dirty="0" err="1" smtClean="0">
                <a:latin typeface="Georgia" pitchFamily="18" charset="0"/>
              </a:rPr>
              <a:t>велася</a:t>
            </a:r>
            <a:r>
              <a:rPr lang="ru-RU" sz="1400" i="1" dirty="0" smtClean="0">
                <a:latin typeface="Georgia" pitchFamily="18" charset="0"/>
              </a:rPr>
              <a:t>»</a:t>
            </a:r>
            <a:r>
              <a:rPr lang="ru-RU" sz="1400" dirty="0" smtClean="0">
                <a:latin typeface="Georgia" pitchFamily="18" charset="0"/>
              </a:rPr>
              <a:t>), а </a:t>
            </a:r>
            <a:r>
              <a:rPr lang="ru-RU" sz="1400" dirty="0" err="1" smtClean="0">
                <a:latin typeface="Georgia" pitchFamily="18" charset="0"/>
              </a:rPr>
              <a:t>й</a:t>
            </a:r>
            <a:r>
              <a:rPr lang="ru-RU" sz="1400" dirty="0" smtClean="0">
                <a:latin typeface="Georgia" pitchFamily="18" charset="0"/>
              </a:rPr>
              <a:t> </a:t>
            </a:r>
            <a:r>
              <a:rPr lang="ru-RU" sz="1400" dirty="0" err="1" smtClean="0">
                <a:latin typeface="Georgia" pitchFamily="18" charset="0"/>
              </a:rPr>
              <a:t>усім</a:t>
            </a:r>
            <a:r>
              <a:rPr lang="ru-RU" sz="1400" dirty="0" smtClean="0">
                <a:latin typeface="Georgia" pitchFamily="18" charset="0"/>
              </a:rPr>
              <a:t> членам </a:t>
            </a:r>
            <a:r>
              <a:rPr lang="ru-RU" sz="1400" dirty="0" err="1" smtClean="0">
                <a:latin typeface="Georgia" pitchFamily="18" charset="0"/>
              </a:rPr>
              <a:t>родини</a:t>
            </a:r>
            <a:r>
              <a:rPr lang="ru-RU" sz="1400" dirty="0" smtClean="0">
                <a:latin typeface="Georgia" pitchFamily="18" charset="0"/>
              </a:rPr>
              <a:t>. На </a:t>
            </a:r>
            <a:r>
              <a:rPr lang="ru-RU" sz="1400" dirty="0" err="1" smtClean="0">
                <a:latin typeface="Georgia" pitchFamily="18" charset="0"/>
              </a:rPr>
              <a:t>Бойківщині</a:t>
            </a:r>
            <a:r>
              <a:rPr lang="ru-RU" sz="1400" dirty="0" smtClean="0">
                <a:latin typeface="Georgia" pitchFamily="18" charset="0"/>
              </a:rPr>
              <a:t> </a:t>
            </a:r>
            <a:r>
              <a:rPr lang="ru-RU" sz="1400" dirty="0" err="1" smtClean="0">
                <a:latin typeface="Georgia" pitchFamily="18" charset="0"/>
              </a:rPr>
              <a:t>ці</a:t>
            </a:r>
            <a:r>
              <a:rPr lang="ru-RU" sz="1400" dirty="0" smtClean="0">
                <a:latin typeface="Georgia" pitchFamily="18" charset="0"/>
              </a:rPr>
              <a:t> коржики («</a:t>
            </a:r>
            <a:r>
              <a:rPr lang="ru-RU" sz="1400" dirty="0" err="1" smtClean="0">
                <a:latin typeface="Georgia" pitchFamily="18" charset="0"/>
              </a:rPr>
              <a:t>коцики</a:t>
            </a:r>
            <a:r>
              <a:rPr lang="ru-RU" sz="1400" dirty="0" smtClean="0">
                <a:latin typeface="Georgia" pitchFamily="18" charset="0"/>
              </a:rPr>
              <a:t>») кидали </a:t>
            </a:r>
            <a:r>
              <a:rPr lang="ru-RU" sz="1400" dirty="0" err="1" smtClean="0">
                <a:latin typeface="Georgia" pitchFamily="18" charset="0"/>
              </a:rPr>
              <a:t>ще</a:t>
            </a:r>
            <a:r>
              <a:rPr lang="ru-RU" sz="1400" dirty="0" smtClean="0">
                <a:latin typeface="Georgia" pitchFamily="18" charset="0"/>
              </a:rPr>
              <a:t> </a:t>
            </a:r>
            <a:r>
              <a:rPr lang="ru-RU" sz="1400" dirty="0" err="1" smtClean="0">
                <a:latin typeface="Georgia" pitchFamily="18" charset="0"/>
              </a:rPr>
              <a:t>й</a:t>
            </a:r>
            <a:r>
              <a:rPr lang="ru-RU" sz="1400" dirty="0" smtClean="0">
                <a:latin typeface="Georgia" pitchFamily="18" charset="0"/>
              </a:rPr>
              <a:t> </a:t>
            </a:r>
            <a:r>
              <a:rPr lang="ru-RU" sz="1400" dirty="0" err="1" smtClean="0">
                <a:latin typeface="Georgia" pitchFamily="18" charset="0"/>
              </a:rPr>
              <a:t>бузькам</a:t>
            </a:r>
            <a:r>
              <a:rPr lang="ru-RU" sz="1400" dirty="0" smtClean="0">
                <a:latin typeface="Georgia" pitchFamily="18" charset="0"/>
              </a:rPr>
              <a:t> у </a:t>
            </a:r>
            <a:r>
              <a:rPr lang="ru-RU" sz="1400" dirty="0" err="1" smtClean="0">
                <a:latin typeface="Georgia" pitchFamily="18" charset="0"/>
              </a:rPr>
              <a:t>гнізда</a:t>
            </a:r>
            <a:r>
              <a:rPr lang="ru-RU" sz="1400" dirty="0" smtClean="0">
                <a:latin typeface="Georgia" pitchFamily="18" charset="0"/>
              </a:rPr>
              <a:t>, </a:t>
            </a:r>
            <a:r>
              <a:rPr lang="ru-RU" sz="1400" dirty="0" err="1" smtClean="0">
                <a:latin typeface="Georgia" pitchFamily="18" charset="0"/>
              </a:rPr>
              <a:t>якщо</a:t>
            </a:r>
            <a:r>
              <a:rPr lang="ru-RU" sz="1400" dirty="0" smtClean="0">
                <a:latin typeface="Georgia" pitchFamily="18" charset="0"/>
              </a:rPr>
              <a:t> вони </a:t>
            </a:r>
            <a:r>
              <a:rPr lang="ru-RU" sz="1400" dirty="0" err="1" smtClean="0">
                <a:latin typeface="Georgia" pitchFamily="18" charset="0"/>
              </a:rPr>
              <a:t>гніздились</a:t>
            </a:r>
            <a:r>
              <a:rPr lang="ru-RU" sz="1400" dirty="0" smtClean="0">
                <a:latin typeface="Georgia" pitchFamily="18" charset="0"/>
              </a:rPr>
              <a:t> на </a:t>
            </a:r>
            <a:r>
              <a:rPr lang="ru-RU" sz="1400" dirty="0" err="1" smtClean="0">
                <a:latin typeface="Georgia" pitchFamily="18" charset="0"/>
              </a:rPr>
              <a:t>подвір'ї</a:t>
            </a:r>
            <a:r>
              <a:rPr lang="ru-RU" sz="1400" dirty="0" smtClean="0">
                <a:latin typeface="Georgia" pitchFamily="18" charset="0"/>
              </a:rPr>
              <a:t>. В </a:t>
            </a:r>
            <a:r>
              <a:rPr lang="en-US" sz="1400" dirty="0" err="1" smtClean="0">
                <a:latin typeface="Georgia" pitchFamily="18" charset="0"/>
              </a:rPr>
              <a:t>i</a:t>
            </a:r>
            <a:r>
              <a:rPr lang="ru-RU" sz="1400" dirty="0" err="1" smtClean="0">
                <a:latin typeface="Georgia" pitchFamily="18" charset="0"/>
              </a:rPr>
              <a:t>нших</a:t>
            </a:r>
            <a:r>
              <a:rPr lang="ru-RU" sz="1400" dirty="0" smtClean="0">
                <a:latin typeface="Georgia" pitchFamily="18" charset="0"/>
              </a:rPr>
              <a:t> м</a:t>
            </a:r>
            <a:r>
              <a:rPr lang="en-US" sz="1400" dirty="0" err="1" smtClean="0">
                <a:latin typeface="Georgia" pitchFamily="18" charset="0"/>
              </a:rPr>
              <a:t>i</a:t>
            </a:r>
            <a:r>
              <a:rPr lang="ru-RU" sz="1400" dirty="0" err="1" smtClean="0">
                <a:latin typeface="Georgia" pitchFamily="18" charset="0"/>
              </a:rPr>
              <a:t>сцях</a:t>
            </a:r>
            <a:r>
              <a:rPr lang="ru-RU" sz="1400" dirty="0" smtClean="0">
                <a:latin typeface="Georgia" pitchFamily="18" charset="0"/>
              </a:rPr>
              <a:t> </a:t>
            </a:r>
            <a:r>
              <a:rPr lang="ru-RU" sz="1400" dirty="0" err="1" smtClean="0">
                <a:latin typeface="Georgia" pitchFamily="18" charset="0"/>
              </a:rPr>
              <a:t>таке</a:t>
            </a:r>
            <a:r>
              <a:rPr lang="ru-RU" sz="1400" dirty="0" smtClean="0">
                <a:latin typeface="Georgia" pitchFamily="18" charset="0"/>
              </a:rPr>
              <a:t> </a:t>
            </a:r>
            <a:r>
              <a:rPr lang="ru-RU" sz="1400" dirty="0" err="1" smtClean="0">
                <a:latin typeface="Georgia" pitchFamily="18" charset="0"/>
              </a:rPr>
              <a:t>печиво</a:t>
            </a:r>
            <a:r>
              <a:rPr lang="ru-RU" sz="1400" dirty="0" smtClean="0">
                <a:latin typeface="Georgia" pitchFamily="18" charset="0"/>
              </a:rPr>
              <a:t> в</a:t>
            </a:r>
            <a:r>
              <a:rPr lang="en-US" sz="1400" dirty="0" err="1" smtClean="0">
                <a:latin typeface="Georgia" pitchFamily="18" charset="0"/>
              </a:rPr>
              <a:t>i</a:t>
            </a:r>
            <a:r>
              <a:rPr lang="ru-RU" sz="1400" dirty="0" err="1" smtClean="0">
                <a:latin typeface="Georgia" pitchFamily="18" charset="0"/>
              </a:rPr>
              <a:t>дносили</a:t>
            </a:r>
            <a:r>
              <a:rPr lang="ru-RU" sz="1400" dirty="0" smtClean="0">
                <a:latin typeface="Georgia" pitchFamily="18" charset="0"/>
              </a:rPr>
              <a:t> </a:t>
            </a:r>
            <a:r>
              <a:rPr lang="ru-RU" sz="1400" dirty="0" err="1" smtClean="0">
                <a:latin typeface="Georgia" pitchFamily="18" charset="0"/>
              </a:rPr>
              <a:t>сус</a:t>
            </a:r>
            <a:r>
              <a:rPr lang="en-US" sz="1400" dirty="0" err="1" smtClean="0">
                <a:latin typeface="Georgia" pitchFamily="18" charset="0"/>
              </a:rPr>
              <a:t>i</a:t>
            </a:r>
            <a:r>
              <a:rPr lang="ru-RU" sz="1400" dirty="0" smtClean="0">
                <a:latin typeface="Georgia" pitchFamily="18" charset="0"/>
              </a:rPr>
              <a:t>дам, </a:t>
            </a:r>
            <a:r>
              <a:rPr lang="ru-RU" sz="1400" dirty="0" err="1" smtClean="0">
                <a:latin typeface="Georgia" pitchFamily="18" charset="0"/>
              </a:rPr>
              <a:t>щоб</a:t>
            </a:r>
            <a:r>
              <a:rPr lang="ru-RU" sz="1400" dirty="0" smtClean="0">
                <a:latin typeface="Georgia" pitchFamily="18" charset="0"/>
              </a:rPr>
              <a:t> </a:t>
            </a:r>
            <a:r>
              <a:rPr lang="ru-RU" sz="1400" dirty="0" err="1" smtClean="0">
                <a:latin typeface="Georgia" pitchFamily="18" charset="0"/>
              </a:rPr>
              <a:t>краще</a:t>
            </a:r>
            <a:r>
              <a:rPr lang="ru-RU" sz="1400" dirty="0" smtClean="0">
                <a:latin typeface="Georgia" pitchFamily="18" charset="0"/>
              </a:rPr>
              <a:t> </a:t>
            </a:r>
            <a:r>
              <a:rPr lang="ru-RU" sz="1400" dirty="0" err="1" smtClean="0">
                <a:latin typeface="Georgia" pitchFamily="18" charset="0"/>
              </a:rPr>
              <a:t>неслися</a:t>
            </a:r>
            <a:r>
              <a:rPr lang="ru-RU" sz="1400" dirty="0" smtClean="0">
                <a:latin typeface="Georgia" pitchFamily="18" charset="0"/>
              </a:rPr>
              <a:t> гуси </a:t>
            </a:r>
            <a:r>
              <a:rPr lang="ru-RU" sz="1400" dirty="0" err="1" smtClean="0">
                <a:latin typeface="Georgia" pitchFamily="18" charset="0"/>
              </a:rPr>
              <a:t>й</a:t>
            </a:r>
            <a:r>
              <a:rPr lang="ru-RU" sz="1400" dirty="0" smtClean="0">
                <a:latin typeface="Georgia" pitchFamily="18" charset="0"/>
              </a:rPr>
              <a:t> </a:t>
            </a:r>
            <a:r>
              <a:rPr lang="ru-RU" sz="1400" dirty="0" err="1" smtClean="0">
                <a:latin typeface="Georgia" pitchFamily="18" charset="0"/>
              </a:rPr>
              <a:t>висиджували</a:t>
            </a:r>
            <a:r>
              <a:rPr lang="ru-RU" sz="1400" dirty="0" smtClean="0">
                <a:latin typeface="Georgia" pitchFamily="18" charset="0"/>
              </a:rPr>
              <a:t> </a:t>
            </a:r>
            <a:r>
              <a:rPr lang="ru-RU" sz="1400" dirty="0" err="1" smtClean="0">
                <a:latin typeface="Georgia" pitchFamily="18" charset="0"/>
              </a:rPr>
              <a:t>яйця</a:t>
            </a:r>
            <a:r>
              <a:rPr lang="ru-RU" sz="1400" dirty="0" smtClean="0">
                <a:latin typeface="Georgia" pitchFamily="18" charset="0"/>
              </a:rPr>
              <a:t>. </a:t>
            </a:r>
            <a:endParaRPr lang="ru-RU" sz="1400" dirty="0"/>
          </a:p>
        </p:txBody>
      </p:sp>
      <p:pic>
        <p:nvPicPr>
          <p:cNvPr id="10" name="Рисунок 9" descr="C:\пташка травомотанка КОНСПЕКТИ\жайворонки.jpg"/>
          <p:cNvPicPr/>
          <p:nvPr/>
        </p:nvPicPr>
        <p:blipFill rotWithShape="1">
          <a:blip r:embed="rId2"/>
          <a:srcRect l="9144"/>
          <a:stretch/>
        </p:blipFill>
        <p:spPr bwMode="auto">
          <a:xfrm>
            <a:off x="907684" y="3189030"/>
            <a:ext cx="2281077" cy="1355307"/>
          </a:xfrm>
          <a:prstGeom prst="rect">
            <a:avLst/>
          </a:prstGeom>
          <a:noFill/>
          <a:ln w="9525">
            <a:solidFill>
              <a:srgbClr val="5F8E00"/>
            </a:solidFill>
            <a:miter lim="800000"/>
            <a:headEnd/>
            <a:tailEnd/>
          </a:ln>
        </p:spPr>
      </p:pic>
      <p:pic>
        <p:nvPicPr>
          <p:cNvPr id="11" name="Рисунок 10" descr="C:\пташка травомотанка КОНСПЕКТИ\dsc_8637.jpg"/>
          <p:cNvPicPr/>
          <p:nvPr/>
        </p:nvPicPr>
        <p:blipFill rotWithShape="1">
          <a:blip r:embed="rId3" cstate="print"/>
          <a:srcRect l="6419" r="4971" b="15116"/>
          <a:stretch/>
        </p:blipFill>
        <p:spPr bwMode="auto">
          <a:xfrm>
            <a:off x="3429000" y="3146717"/>
            <a:ext cx="2517490" cy="1397620"/>
          </a:xfrm>
          <a:prstGeom prst="rect">
            <a:avLst/>
          </a:prstGeom>
          <a:noFill/>
          <a:ln w="9525">
            <a:solidFill>
              <a:srgbClr val="5F8E00"/>
            </a:solidFill>
            <a:miter lim="800000"/>
            <a:headEnd/>
            <a:tailEnd/>
          </a:ln>
        </p:spPr>
      </p:pic>
      <p:pic>
        <p:nvPicPr>
          <p:cNvPr id="12" name="Рисунок 11" descr="https://www.konsul-psi.ru/wp-content/uploads/2015/11/pechene-zhavoronki-330.jpg"/>
          <p:cNvPicPr/>
          <p:nvPr/>
        </p:nvPicPr>
        <p:blipFill>
          <a:blip r:embed="rId4"/>
          <a:srcRect t="4287" b="18859"/>
          <a:stretch>
            <a:fillRect/>
          </a:stretch>
        </p:blipFill>
        <p:spPr bwMode="auto">
          <a:xfrm>
            <a:off x="878322" y="6372200"/>
            <a:ext cx="5214974" cy="2000264"/>
          </a:xfrm>
          <a:prstGeom prst="rect">
            <a:avLst/>
          </a:prstGeom>
          <a:noFill/>
          <a:ln w="9525">
            <a:noFill/>
            <a:miter lim="800000"/>
            <a:headEnd/>
            <a:tailEnd/>
          </a:ln>
          <a:effectLst>
            <a:softEdge rad="127000"/>
          </a:effectLst>
        </p:spPr>
      </p:pic>
    </p:spTree>
    <p:extLst>
      <p:ext uri="{BB962C8B-B14F-4D97-AF65-F5344CB8AC3E}">
        <p14:creationId xmlns:p14="http://schemas.microsoft.com/office/powerpoint/2010/main" val="254713919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56714" y="539552"/>
            <a:ext cx="5429288" cy="3293209"/>
          </a:xfrm>
          <a:prstGeom prst="rect">
            <a:avLst/>
          </a:prstGeom>
        </p:spPr>
        <p:txBody>
          <a:bodyPr wrap="square">
            <a:spAutoFit/>
          </a:bodyPr>
          <a:lstStyle/>
          <a:p>
            <a:pPr algn="just"/>
            <a:r>
              <a:rPr lang="ru-RU" sz="1400" dirty="0" smtClean="0">
                <a:latin typeface="Georgia" pitchFamily="18" charset="0"/>
                <a:ea typeface="Times New Roman" pitchFamily="18" charset="0"/>
                <a:cs typeface="Times New Roman" pitchFamily="18" charset="0"/>
              </a:rPr>
              <a:t>	</a:t>
            </a:r>
            <a:endParaRPr lang="ru-RU" sz="1400" dirty="0" smtClean="0">
              <a:latin typeface="Georgia" pitchFamily="18" charset="0"/>
            </a:endParaRPr>
          </a:p>
          <a:p>
            <a:pPr algn="just"/>
            <a:r>
              <a:rPr lang="ru-RU" sz="1400" dirty="0" smtClean="0">
                <a:latin typeface="Georgia" pitchFamily="18" charset="0"/>
                <a:ea typeface="Times New Roman" pitchFamily="18" charset="0"/>
                <a:cs typeface="Times New Roman" pitchFamily="18" charset="0"/>
              </a:rPr>
              <a:t>	</a:t>
            </a:r>
            <a:r>
              <a:rPr lang="ru-RU" sz="1400" dirty="0" err="1" smtClean="0">
                <a:latin typeface="Georgia" pitchFamily="18" charset="0"/>
                <a:ea typeface="Times New Roman" pitchFamily="18" charset="0"/>
                <a:cs typeface="Times New Roman" pitchFamily="18" charset="0"/>
              </a:rPr>
              <a:t>Отримавши</a:t>
            </a:r>
            <a:r>
              <a:rPr lang="ru-RU" sz="1400" dirty="0" smtClean="0">
                <a:latin typeface="Georgia" pitchFamily="18" charset="0"/>
                <a:ea typeface="Times New Roman" pitchFamily="18" charset="0"/>
                <a:cs typeface="Times New Roman" pitchFamily="18" charset="0"/>
              </a:rPr>
              <a:t> </a:t>
            </a:r>
            <a:r>
              <a:rPr lang="ru-RU" sz="1400" dirty="0" err="1" smtClean="0">
                <a:latin typeface="Georgia" pitchFamily="18" charset="0"/>
                <a:ea typeface="Times New Roman" pitchFamily="18" charset="0"/>
                <a:cs typeface="Times New Roman" pitchFamily="18" charset="0"/>
              </a:rPr>
              <a:t>жайворонки</a:t>
            </a:r>
            <a:r>
              <a:rPr lang="ru-RU" sz="1400" dirty="0" smtClean="0">
                <a:latin typeface="Georgia" pitchFamily="18" charset="0"/>
                <a:ea typeface="Times New Roman" pitchFamily="18" charset="0"/>
                <a:cs typeface="Times New Roman" pitchFamily="18" charset="0"/>
              </a:rPr>
              <a:t>, діти </a:t>
            </a:r>
            <a:r>
              <a:rPr lang="ru-RU" sz="1400" dirty="0" err="1" smtClean="0">
                <a:latin typeface="Georgia" pitchFamily="18" charset="0"/>
                <a:ea typeface="Times New Roman" pitchFamily="18" charset="0"/>
                <a:cs typeface="Times New Roman" pitchFamily="18" charset="0"/>
              </a:rPr>
              <a:t>бігли</a:t>
            </a:r>
            <a:r>
              <a:rPr lang="ru-RU" sz="1400" dirty="0" smtClean="0">
                <a:latin typeface="Georgia" pitchFamily="18" charset="0"/>
                <a:ea typeface="Times New Roman" pitchFamily="18" charset="0"/>
                <a:cs typeface="Times New Roman" pitchFamily="18" charset="0"/>
              </a:rPr>
              <a:t> з ними на </a:t>
            </a:r>
            <a:r>
              <a:rPr lang="ru-RU" sz="1400" dirty="0" err="1" smtClean="0">
                <a:latin typeface="Georgia" pitchFamily="18" charset="0"/>
                <a:ea typeface="Times New Roman" pitchFamily="18" charset="0"/>
                <a:cs typeface="Times New Roman" pitchFamily="18" charset="0"/>
              </a:rPr>
              <a:t>вулицю</a:t>
            </a:r>
            <a:r>
              <a:rPr lang="ru-RU" sz="1400" dirty="0" smtClean="0">
                <a:latin typeface="Georgia" pitchFamily="18" charset="0"/>
                <a:ea typeface="Times New Roman" pitchFamily="18" charset="0"/>
                <a:cs typeface="Times New Roman" pitchFamily="18" charset="0"/>
              </a:rPr>
              <a:t>, в сади, городи </a:t>
            </a:r>
            <a:r>
              <a:rPr lang="ru-RU" sz="1400" dirty="0" err="1" smtClean="0">
                <a:latin typeface="Georgia" pitchFamily="18" charset="0"/>
                <a:ea typeface="Times New Roman" pitchFamily="18" charset="0"/>
                <a:cs typeface="Times New Roman" pitchFamily="18" charset="0"/>
              </a:rPr>
              <a:t>тощо</a:t>
            </a:r>
            <a:r>
              <a:rPr lang="ru-RU" sz="1400" dirty="0" smtClean="0">
                <a:latin typeface="Georgia" pitchFamily="18" charset="0"/>
                <a:ea typeface="Times New Roman" pitchFamily="18" charset="0"/>
                <a:cs typeface="Times New Roman" pitchFamily="18" charset="0"/>
              </a:rPr>
              <a:t>. </a:t>
            </a:r>
            <a:r>
              <a:rPr lang="ru-RU" sz="1400" dirty="0" err="1" smtClean="0">
                <a:latin typeface="Georgia" pitchFamily="18" charset="0"/>
                <a:ea typeface="Times New Roman" pitchFamily="18" charset="0"/>
                <a:cs typeface="Times New Roman" pitchFamily="18" charset="0"/>
              </a:rPr>
              <a:t>Їх</a:t>
            </a:r>
            <a:r>
              <a:rPr lang="ru-RU" sz="1400" dirty="0" smtClean="0">
                <a:latin typeface="Georgia" pitchFamily="18" charset="0"/>
                <a:ea typeface="Times New Roman" pitchFamily="18" charset="0"/>
                <a:cs typeface="Times New Roman" pitchFamily="18" charset="0"/>
              </a:rPr>
              <a:t> клали на </a:t>
            </a:r>
            <a:r>
              <a:rPr lang="ru-RU" sz="1400" dirty="0" err="1" smtClean="0">
                <a:latin typeface="Georgia" pitchFamily="18" charset="0"/>
                <a:ea typeface="Times New Roman" pitchFamily="18" charset="0"/>
                <a:cs typeface="Times New Roman" pitchFamily="18" charset="0"/>
              </a:rPr>
              <a:t>голови</a:t>
            </a:r>
            <a:r>
              <a:rPr lang="ru-RU" sz="1400" dirty="0" smtClean="0">
                <a:latin typeface="Georgia" pitchFamily="18" charset="0"/>
                <a:ea typeface="Times New Roman" pitchFamily="18" charset="0"/>
                <a:cs typeface="Times New Roman" pitchFamily="18" charset="0"/>
              </a:rPr>
              <a:t>, </a:t>
            </a:r>
            <a:r>
              <a:rPr lang="ru-RU" sz="1400" dirty="0" err="1" smtClean="0">
                <a:latin typeface="Georgia" pitchFamily="18" charset="0"/>
                <a:ea typeface="Times New Roman" pitchFamily="18" charset="0"/>
                <a:cs typeface="Times New Roman" pitchFamily="18" charset="0"/>
              </a:rPr>
              <a:t>тримали</a:t>
            </a:r>
            <a:r>
              <a:rPr lang="ru-RU" sz="1400" dirty="0" smtClean="0">
                <a:latin typeface="Georgia" pitchFamily="18" charset="0"/>
                <a:ea typeface="Times New Roman" pitchFamily="18" charset="0"/>
                <a:cs typeface="Times New Roman" pitchFamily="18" charset="0"/>
              </a:rPr>
              <a:t> в руках, </a:t>
            </a:r>
            <a:r>
              <a:rPr lang="ru-RU" sz="1400" dirty="0" err="1" smtClean="0">
                <a:latin typeface="Georgia" pitchFamily="18" charset="0"/>
                <a:ea typeface="Times New Roman" pitchFamily="18" charset="0"/>
                <a:cs typeface="Times New Roman" pitchFamily="18" charset="0"/>
              </a:rPr>
              <a:t>наштрикували</a:t>
            </a:r>
            <a:r>
              <a:rPr lang="ru-RU" sz="1400" dirty="0" smtClean="0">
                <a:latin typeface="Georgia" pitchFamily="18" charset="0"/>
                <a:ea typeface="Times New Roman" pitchFamily="18" charset="0"/>
                <a:cs typeface="Times New Roman" pitchFamily="18" charset="0"/>
              </a:rPr>
              <a:t> на </a:t>
            </a:r>
            <a:r>
              <a:rPr lang="ru-RU" sz="1400" dirty="0" err="1" smtClean="0">
                <a:latin typeface="Georgia" pitchFamily="18" charset="0"/>
                <a:ea typeface="Times New Roman" pitchFamily="18" charset="0"/>
                <a:cs typeface="Times New Roman" pitchFamily="18" charset="0"/>
              </a:rPr>
              <a:t>палички</a:t>
            </a:r>
            <a:r>
              <a:rPr lang="ru-RU" sz="1400" dirty="0" smtClean="0">
                <a:latin typeface="Georgia" pitchFamily="18" charset="0"/>
                <a:ea typeface="Times New Roman" pitchFamily="18" charset="0"/>
                <a:cs typeface="Times New Roman" pitchFamily="18" charset="0"/>
              </a:rPr>
              <a:t> і </a:t>
            </a:r>
            <a:r>
              <a:rPr lang="ru-RU" sz="1400" dirty="0" err="1" smtClean="0">
                <a:latin typeface="Georgia" pitchFamily="18" charset="0"/>
                <a:ea typeface="Times New Roman" pitchFamily="18" charset="0"/>
                <a:cs typeface="Times New Roman" pitchFamily="18" charset="0"/>
              </a:rPr>
              <a:t>бігали</a:t>
            </a:r>
            <a:r>
              <a:rPr lang="ru-RU" sz="1400" dirty="0" smtClean="0">
                <a:latin typeface="Georgia" pitchFamily="18" charset="0"/>
                <a:ea typeface="Times New Roman" pitchFamily="18" charset="0"/>
                <a:cs typeface="Times New Roman" pitchFamily="18" charset="0"/>
              </a:rPr>
              <a:t> з ними селом. </a:t>
            </a:r>
            <a:r>
              <a:rPr lang="ru-RU" sz="1400" dirty="0" err="1" smtClean="0">
                <a:latin typeface="Georgia" pitchFamily="18" charset="0"/>
                <a:ea typeface="Times New Roman" pitchFamily="18" charset="0"/>
                <a:cs typeface="Times New Roman" pitchFamily="18" charset="0"/>
              </a:rPr>
              <a:t>Намагалися</a:t>
            </a:r>
            <a:r>
              <a:rPr lang="ru-RU" sz="1400" dirty="0" smtClean="0">
                <a:latin typeface="Georgia" pitchFamily="18" charset="0"/>
                <a:ea typeface="Times New Roman" pitchFamily="18" charset="0"/>
                <a:cs typeface="Times New Roman" pitchFamily="18" charset="0"/>
              </a:rPr>
              <a:t> </a:t>
            </a:r>
            <a:r>
              <a:rPr lang="ru-RU" sz="1400" dirty="0" err="1" smtClean="0">
                <a:latin typeface="Georgia" pitchFamily="18" charset="0"/>
                <a:ea typeface="Times New Roman" pitchFamily="18" charset="0"/>
                <a:cs typeface="Times New Roman" pitchFamily="18" charset="0"/>
              </a:rPr>
              <a:t>підняти</a:t>
            </a:r>
            <a:r>
              <a:rPr lang="ru-RU" sz="1400" dirty="0" smtClean="0">
                <a:latin typeface="Georgia" pitchFamily="18" charset="0"/>
                <a:ea typeface="Times New Roman" pitchFamily="18" charset="0"/>
                <a:cs typeface="Times New Roman" pitchFamily="18" charset="0"/>
              </a:rPr>
              <a:t> </a:t>
            </a:r>
            <a:r>
              <a:rPr lang="ru-RU" sz="1400" dirty="0" err="1" smtClean="0">
                <a:latin typeface="Georgia" pitchFamily="18" charset="0"/>
                <a:ea typeface="Times New Roman" pitchFamily="18" charset="0"/>
                <a:cs typeface="Times New Roman" pitchFamily="18" charset="0"/>
              </a:rPr>
              <a:t>їх</a:t>
            </a:r>
            <a:r>
              <a:rPr lang="ru-RU" sz="1400" dirty="0" smtClean="0">
                <a:latin typeface="Georgia" pitchFamily="18" charset="0"/>
                <a:ea typeface="Times New Roman" pitchFamily="18" charset="0"/>
                <a:cs typeface="Times New Roman" pitchFamily="18" charset="0"/>
              </a:rPr>
              <a:t> </a:t>
            </a:r>
            <a:r>
              <a:rPr lang="ru-RU" sz="1400" dirty="0" err="1" smtClean="0">
                <a:latin typeface="Georgia" pitchFamily="18" charset="0"/>
                <a:ea typeface="Times New Roman" pitchFamily="18" charset="0"/>
                <a:cs typeface="Times New Roman" pitchFamily="18" charset="0"/>
              </a:rPr>
              <a:t>повище</a:t>
            </a:r>
            <a:r>
              <a:rPr lang="ru-RU" sz="1400" dirty="0" smtClean="0">
                <a:latin typeface="Georgia" pitchFamily="18" charset="0"/>
                <a:ea typeface="Times New Roman" pitchFamily="18" charset="0"/>
                <a:cs typeface="Times New Roman" pitchFamily="18" charset="0"/>
              </a:rPr>
              <a:t>, для цього забирались на </a:t>
            </a:r>
            <a:r>
              <a:rPr lang="ru-RU" sz="1400" dirty="0" err="1" smtClean="0">
                <a:latin typeface="Georgia" pitchFamily="18" charset="0"/>
                <a:ea typeface="Times New Roman" pitchFamily="18" charset="0"/>
                <a:cs typeface="Times New Roman" pitchFamily="18" charset="0"/>
              </a:rPr>
              <a:t>дахи</a:t>
            </a:r>
            <a:r>
              <a:rPr lang="ru-RU" sz="1400" dirty="0" smtClean="0">
                <a:latin typeface="Georgia" pitchFamily="18" charset="0"/>
                <a:ea typeface="Times New Roman" pitchFamily="18" charset="0"/>
                <a:cs typeface="Times New Roman" pitchFamily="18" charset="0"/>
              </a:rPr>
              <a:t> </a:t>
            </a:r>
            <a:r>
              <a:rPr lang="ru-RU" sz="1400" dirty="0" err="1" smtClean="0">
                <a:latin typeface="Georgia" pitchFamily="18" charset="0"/>
                <a:ea typeface="Times New Roman" pitchFamily="18" charset="0"/>
                <a:cs typeface="Times New Roman" pitchFamily="18" charset="0"/>
              </a:rPr>
              <a:t>сараїв</a:t>
            </a:r>
            <a:r>
              <a:rPr lang="ru-RU" sz="1400" dirty="0" smtClean="0">
                <a:latin typeface="Georgia" pitchFamily="18" charset="0"/>
                <a:ea typeface="Times New Roman" pitchFamily="18" charset="0"/>
                <a:cs typeface="Times New Roman" pitchFamily="18" charset="0"/>
              </a:rPr>
              <a:t>, на </a:t>
            </a:r>
            <a:r>
              <a:rPr lang="ru-RU" sz="1400" dirty="0" err="1" smtClean="0">
                <a:latin typeface="Georgia" pitchFamily="18" charset="0"/>
                <a:ea typeface="Times New Roman" pitchFamily="18" charset="0"/>
                <a:cs typeface="Times New Roman" pitchFamily="18" charset="0"/>
              </a:rPr>
              <a:t>паркани</a:t>
            </a:r>
            <a:r>
              <a:rPr lang="ru-RU" sz="1400" dirty="0" smtClean="0">
                <a:latin typeface="Georgia" pitchFamily="18" charset="0"/>
                <a:ea typeface="Times New Roman" pitchFamily="18" charset="0"/>
                <a:cs typeface="Times New Roman" pitchFamily="18" charset="0"/>
              </a:rPr>
              <a:t>, на дерева. </a:t>
            </a:r>
          </a:p>
          <a:p>
            <a:pPr algn="just"/>
            <a:r>
              <a:rPr lang="ru-RU" sz="1400" dirty="0" smtClean="0">
                <a:latin typeface="Georgia" pitchFamily="18" charset="0"/>
                <a:ea typeface="Times New Roman" pitchFamily="18" charset="0"/>
                <a:cs typeface="Times New Roman" pitchFamily="18" charset="0"/>
              </a:rPr>
              <a:t>	«</a:t>
            </a:r>
            <a:r>
              <a:rPr lang="ru-RU" sz="1400" dirty="0" err="1" smtClean="0">
                <a:latin typeface="Georgia" pitchFamily="18" charset="0"/>
                <a:ea typeface="Times New Roman" pitchFamily="18" charset="0"/>
                <a:cs typeface="Times New Roman" pitchFamily="18" charset="0"/>
              </a:rPr>
              <a:t>Пташок</a:t>
            </a:r>
            <a:r>
              <a:rPr lang="ru-RU" sz="1400" dirty="0" smtClean="0">
                <a:latin typeface="Georgia" pitchFamily="18" charset="0"/>
                <a:ea typeface="Times New Roman" pitchFamily="18" charset="0"/>
                <a:cs typeface="Times New Roman" pitchFamily="18" charset="0"/>
              </a:rPr>
              <a:t>» </a:t>
            </a:r>
            <a:r>
              <a:rPr lang="ru-RU" sz="1400" dirty="0" err="1" smtClean="0">
                <a:latin typeface="Georgia" pitchFamily="18" charset="0"/>
                <a:ea typeface="Times New Roman" pitchFamily="18" charset="0"/>
                <a:cs typeface="Times New Roman" pitchFamily="18" charset="0"/>
              </a:rPr>
              <a:t>саджали</a:t>
            </a:r>
            <a:r>
              <a:rPr lang="ru-RU" sz="1400" dirty="0" smtClean="0">
                <a:latin typeface="Georgia" pitchFamily="18" charset="0"/>
                <a:ea typeface="Times New Roman" pitchFamily="18" charset="0"/>
                <a:cs typeface="Times New Roman" pitchFamily="18" charset="0"/>
              </a:rPr>
              <a:t> на </a:t>
            </a:r>
            <a:r>
              <a:rPr lang="ru-RU" sz="1400" dirty="0" err="1" smtClean="0">
                <a:latin typeface="Georgia" pitchFamily="18" charset="0"/>
                <a:ea typeface="Times New Roman" pitchFamily="18" charset="0"/>
                <a:cs typeface="Times New Roman" pitchFamily="18" charset="0"/>
              </a:rPr>
              <a:t>скирти</a:t>
            </a:r>
            <a:r>
              <a:rPr lang="ru-RU" sz="1400" dirty="0" smtClean="0">
                <a:latin typeface="Georgia" pitchFamily="18" charset="0"/>
                <a:ea typeface="Times New Roman" pitchFamily="18" charset="0"/>
                <a:cs typeface="Times New Roman" pitchFamily="18" charset="0"/>
              </a:rPr>
              <a:t>, </a:t>
            </a:r>
            <a:r>
              <a:rPr lang="ru-RU" sz="1400" dirty="0" err="1" smtClean="0">
                <a:latin typeface="Georgia" pitchFamily="18" charset="0"/>
                <a:ea typeface="Times New Roman" pitchFamily="18" charset="0"/>
                <a:cs typeface="Times New Roman" pitchFamily="18" charset="0"/>
              </a:rPr>
              <a:t>стоги</a:t>
            </a:r>
            <a:r>
              <a:rPr lang="ru-RU" sz="1400" dirty="0" smtClean="0">
                <a:latin typeface="Georgia" pitchFamily="18" charset="0"/>
                <a:ea typeface="Times New Roman" pitchFamily="18" charset="0"/>
                <a:cs typeface="Times New Roman" pitchFamily="18" charset="0"/>
              </a:rPr>
              <a:t>, гілки, </a:t>
            </a:r>
            <a:r>
              <a:rPr lang="ru-RU" sz="1400" dirty="0" err="1" smtClean="0">
                <a:latin typeface="Georgia" pitchFamily="18" charset="0"/>
                <a:ea typeface="Times New Roman" pitchFamily="18" charset="0"/>
                <a:cs typeface="Times New Roman" pitchFamily="18" charset="0"/>
              </a:rPr>
              <a:t>пагорби</a:t>
            </a:r>
            <a:r>
              <a:rPr lang="ru-RU" sz="1400" dirty="0" smtClean="0">
                <a:latin typeface="Georgia" pitchFamily="18" charset="0"/>
                <a:ea typeface="Times New Roman" pitchFamily="18" charset="0"/>
                <a:cs typeface="Times New Roman" pitchFamily="18" charset="0"/>
              </a:rPr>
              <a:t>, </a:t>
            </a:r>
            <a:r>
              <a:rPr lang="ru-RU" sz="1400" dirty="0" err="1" smtClean="0">
                <a:latin typeface="Georgia" pitchFamily="18" charset="0"/>
                <a:ea typeface="Times New Roman" pitchFamily="18" charset="0"/>
                <a:cs typeface="Times New Roman" pitchFamily="18" charset="0"/>
              </a:rPr>
              <a:t>підкидали</a:t>
            </a:r>
            <a:r>
              <a:rPr lang="ru-RU" sz="1400" dirty="0" smtClean="0">
                <a:latin typeface="Georgia" pitchFamily="18" charset="0"/>
                <a:ea typeface="Times New Roman" pitchFamily="18" charset="0"/>
                <a:cs typeface="Times New Roman" pitchFamily="18" charset="0"/>
              </a:rPr>
              <a:t> </a:t>
            </a:r>
            <a:r>
              <a:rPr lang="ru-RU" sz="1400" dirty="0" err="1" smtClean="0">
                <a:latin typeface="Georgia" pitchFamily="18" charset="0"/>
                <a:ea typeface="Times New Roman" pitchFamily="18" charset="0"/>
                <a:cs typeface="Times New Roman" pitchFamily="18" charset="0"/>
              </a:rPr>
              <a:t>вгору</a:t>
            </a:r>
            <a:r>
              <a:rPr lang="ru-RU" sz="1400" dirty="0" smtClean="0">
                <a:latin typeface="Georgia" pitchFamily="18" charset="0"/>
                <a:ea typeface="Times New Roman" pitchFamily="18" charset="0"/>
                <a:cs typeface="Times New Roman" pitchFamily="18" charset="0"/>
              </a:rPr>
              <a:t>, </a:t>
            </a:r>
            <a:r>
              <a:rPr lang="ru-RU" sz="1400" dirty="0" err="1" smtClean="0">
                <a:latin typeface="Georgia" pitchFamily="18" charset="0"/>
                <a:ea typeface="Times New Roman" pitchFamily="18" charset="0"/>
                <a:cs typeface="Times New Roman" pitchFamily="18" charset="0"/>
              </a:rPr>
              <a:t>іноді</a:t>
            </a:r>
            <a:r>
              <a:rPr lang="ru-RU" sz="1400" dirty="0" smtClean="0">
                <a:latin typeface="Georgia" pitchFamily="18" charset="0"/>
                <a:ea typeface="Times New Roman" pitchFamily="18" charset="0"/>
                <a:cs typeface="Times New Roman" pitchFamily="18" charset="0"/>
              </a:rPr>
              <a:t> </a:t>
            </a:r>
            <a:r>
              <a:rPr lang="ru-RU" sz="1400" dirty="0" err="1" smtClean="0">
                <a:latin typeface="Georgia" pitchFamily="18" charset="0"/>
                <a:ea typeface="Times New Roman" pitchFamily="18" charset="0"/>
                <a:cs typeface="Times New Roman" pitchFamily="18" charset="0"/>
              </a:rPr>
              <a:t>прив’язували</a:t>
            </a:r>
            <a:r>
              <a:rPr lang="ru-RU" sz="1400" dirty="0" smtClean="0">
                <a:latin typeface="Georgia" pitchFamily="18" charset="0"/>
                <a:ea typeface="Times New Roman" pitchFamily="18" charset="0"/>
                <a:cs typeface="Times New Roman" pitchFamily="18" charset="0"/>
              </a:rPr>
              <a:t> нитками до </a:t>
            </a:r>
            <a:r>
              <a:rPr lang="ru-RU" sz="1400" dirty="0" err="1" smtClean="0">
                <a:latin typeface="Georgia" pitchFamily="18" charset="0"/>
                <a:ea typeface="Times New Roman" pitchFamily="18" charset="0"/>
                <a:cs typeface="Times New Roman" pitchFamily="18" charset="0"/>
              </a:rPr>
              <a:t>дрючків</a:t>
            </a:r>
            <a:r>
              <a:rPr lang="ru-RU" sz="1400" dirty="0" smtClean="0">
                <a:latin typeface="Georgia" pitchFamily="18" charset="0"/>
                <a:ea typeface="Times New Roman" pitchFamily="18" charset="0"/>
                <a:cs typeface="Times New Roman" pitchFamily="18" charset="0"/>
              </a:rPr>
              <a:t>. </a:t>
            </a:r>
            <a:r>
              <a:rPr lang="uk-UA" sz="1400" dirty="0" smtClean="0">
                <a:latin typeface="Georgia" pitchFamily="18" charset="0"/>
                <a:ea typeface="Calibri" pitchFamily="34" charset="0"/>
                <a:cs typeface="Arial" pitchFamily="34" charset="0"/>
              </a:rPr>
              <a:t>Діти бігали з тим печивом по селу, підкидали вгору, імітуючи пташиний політ,викрикували весняні заклики до птахів:</a:t>
            </a:r>
            <a:br>
              <a:rPr lang="uk-UA" sz="1400" dirty="0" smtClean="0">
                <a:latin typeface="Georgia" pitchFamily="18" charset="0"/>
                <a:ea typeface="Calibri" pitchFamily="34" charset="0"/>
                <a:cs typeface="Arial" pitchFamily="34" charset="0"/>
              </a:rPr>
            </a:br>
            <a:r>
              <a:rPr lang="uk-UA" dirty="0" smtClean="0">
                <a:latin typeface="Georgia" pitchFamily="18" charset="0"/>
                <a:ea typeface="Calibri" pitchFamily="34" charset="0"/>
                <a:cs typeface="Arial" pitchFamily="34" charset="0"/>
              </a:rPr>
              <a:t/>
            </a:r>
            <a:br>
              <a:rPr lang="uk-UA" dirty="0" smtClean="0">
                <a:latin typeface="Georgia" pitchFamily="18" charset="0"/>
                <a:ea typeface="Calibri" pitchFamily="34" charset="0"/>
                <a:cs typeface="Arial" pitchFamily="34" charset="0"/>
              </a:rPr>
            </a:br>
            <a:r>
              <a:rPr lang="uk-UA" dirty="0" smtClean="0">
                <a:latin typeface="Georgia" pitchFamily="18" charset="0"/>
                <a:ea typeface="Calibri" pitchFamily="34" charset="0"/>
                <a:cs typeface="Arial" pitchFamily="34" charset="0"/>
              </a:rPr>
              <a:t/>
            </a:r>
            <a:br>
              <a:rPr lang="uk-UA" dirty="0" smtClean="0">
                <a:latin typeface="Georgia" pitchFamily="18" charset="0"/>
                <a:ea typeface="Calibri" pitchFamily="34" charset="0"/>
                <a:cs typeface="Arial" pitchFamily="34" charset="0"/>
              </a:rPr>
            </a:br>
            <a:endParaRPr lang="ru-RU" dirty="0"/>
          </a:p>
        </p:txBody>
      </p:sp>
      <p:sp>
        <p:nvSpPr>
          <p:cNvPr id="3" name="Прямоугольник 2"/>
          <p:cNvSpPr/>
          <p:nvPr/>
        </p:nvSpPr>
        <p:spPr>
          <a:xfrm>
            <a:off x="816482" y="2987824"/>
            <a:ext cx="5249291" cy="3170099"/>
          </a:xfrm>
          <a:prstGeom prst="rect">
            <a:avLst/>
          </a:prstGeom>
        </p:spPr>
        <p:txBody>
          <a:bodyPr wrap="square">
            <a:spAutoFit/>
          </a:bodyPr>
          <a:lstStyle/>
          <a:p>
            <a:pPr algn="ctr"/>
            <a:r>
              <a:rPr lang="uk-UA" sz="1400" i="1" dirty="0" smtClean="0">
                <a:latin typeface="Georgia" pitchFamily="18" charset="0"/>
                <a:ea typeface="Calibri" pitchFamily="34" charset="0"/>
                <a:cs typeface="Arial" pitchFamily="34" charset="0"/>
              </a:rPr>
              <a:t>Пташок викликаю</a:t>
            </a:r>
          </a:p>
          <a:p>
            <a:pPr algn="ctr"/>
            <a:r>
              <a:rPr lang="uk-UA" sz="1400" i="1" dirty="0" smtClean="0">
                <a:latin typeface="Georgia" pitchFamily="18" charset="0"/>
                <a:ea typeface="Calibri" pitchFamily="34" charset="0"/>
                <a:cs typeface="Arial" pitchFamily="34" charset="0"/>
              </a:rPr>
              <a:t> з теплого краю,</a:t>
            </a:r>
            <a:br>
              <a:rPr lang="uk-UA" sz="1400" i="1" dirty="0" smtClean="0">
                <a:latin typeface="Georgia" pitchFamily="18" charset="0"/>
                <a:ea typeface="Calibri" pitchFamily="34" charset="0"/>
                <a:cs typeface="Arial" pitchFamily="34" charset="0"/>
              </a:rPr>
            </a:br>
            <a:r>
              <a:rPr lang="uk-UA" sz="1400" i="1" dirty="0" smtClean="0">
                <a:latin typeface="Georgia" pitchFamily="18" charset="0"/>
                <a:ea typeface="Calibri" pitchFamily="34" charset="0"/>
                <a:cs typeface="Arial" pitchFamily="34" charset="0"/>
              </a:rPr>
              <a:t>Летіть, соловейки, </a:t>
            </a:r>
          </a:p>
          <a:p>
            <a:pPr algn="ctr"/>
            <a:r>
              <a:rPr lang="uk-UA" sz="1400" i="1" dirty="0" smtClean="0">
                <a:latin typeface="Georgia" pitchFamily="18" charset="0"/>
                <a:ea typeface="Calibri" pitchFamily="34" charset="0"/>
                <a:cs typeface="Arial" pitchFamily="34" charset="0"/>
              </a:rPr>
              <a:t>на нашу земельку,</a:t>
            </a:r>
            <a:br>
              <a:rPr lang="uk-UA" sz="1400" i="1" dirty="0" smtClean="0">
                <a:latin typeface="Georgia" pitchFamily="18" charset="0"/>
                <a:ea typeface="Calibri" pitchFamily="34" charset="0"/>
                <a:cs typeface="Arial" pitchFamily="34" charset="0"/>
              </a:rPr>
            </a:br>
            <a:r>
              <a:rPr lang="uk-UA" sz="1400" i="1" dirty="0" smtClean="0">
                <a:latin typeface="Georgia" pitchFamily="18" charset="0"/>
                <a:ea typeface="Calibri" pitchFamily="34" charset="0"/>
                <a:cs typeface="Arial" pitchFamily="34" charset="0"/>
              </a:rPr>
              <a:t>Спішіть, ластівоньки,</a:t>
            </a:r>
          </a:p>
          <a:p>
            <a:pPr algn="ctr"/>
            <a:r>
              <a:rPr lang="uk-UA" sz="1400" i="1" dirty="0" smtClean="0">
                <a:latin typeface="Georgia" pitchFamily="18" charset="0"/>
                <a:ea typeface="Calibri" pitchFamily="34" charset="0"/>
                <a:cs typeface="Arial" pitchFamily="34" charset="0"/>
              </a:rPr>
              <a:t> пасти корівоньки!</a:t>
            </a:r>
            <a:br>
              <a:rPr lang="uk-UA" sz="1400" i="1" dirty="0" smtClean="0">
                <a:latin typeface="Georgia" pitchFamily="18" charset="0"/>
                <a:ea typeface="Calibri" pitchFamily="34" charset="0"/>
                <a:cs typeface="Arial" pitchFamily="34" charset="0"/>
              </a:rPr>
            </a:br>
            <a:r>
              <a:rPr lang="uk-UA" sz="1400" i="1" dirty="0" smtClean="0">
                <a:latin typeface="Georgia" pitchFamily="18" charset="0"/>
                <a:ea typeface="Calibri" pitchFamily="34" charset="0"/>
                <a:cs typeface="Arial" pitchFamily="34" charset="0"/>
              </a:rPr>
              <a:t>Вилинь, </a:t>
            </a:r>
            <a:r>
              <a:rPr lang="uk-UA" sz="1400" i="1" dirty="0" err="1" smtClean="0">
                <a:latin typeface="Georgia" pitchFamily="18" charset="0"/>
                <a:ea typeface="Calibri" pitchFamily="34" charset="0"/>
                <a:cs typeface="Arial" pitchFamily="34" charset="0"/>
              </a:rPr>
              <a:t>вилинь</a:t>
            </a:r>
            <a:r>
              <a:rPr lang="uk-UA" sz="1400" i="1" dirty="0" smtClean="0">
                <a:latin typeface="Georgia" pitchFamily="18" charset="0"/>
                <a:ea typeface="Calibri" pitchFamily="34" charset="0"/>
                <a:cs typeface="Arial" pitchFamily="34" charset="0"/>
              </a:rPr>
              <a:t>, гоголю!</a:t>
            </a:r>
          </a:p>
          <a:p>
            <a:pPr algn="ctr"/>
            <a:r>
              <a:rPr lang="uk-UA" sz="1400" i="1" dirty="0" smtClean="0">
                <a:latin typeface="Georgia" pitchFamily="18" charset="0"/>
                <a:ea typeface="Calibri" pitchFamily="34" charset="0"/>
                <a:cs typeface="Arial" pitchFamily="34" charset="0"/>
              </a:rPr>
              <a:t> Винеси літо з собою!</a:t>
            </a:r>
            <a:br>
              <a:rPr lang="uk-UA" sz="1400" i="1" dirty="0" smtClean="0">
                <a:latin typeface="Georgia" pitchFamily="18" charset="0"/>
                <a:ea typeface="Calibri" pitchFamily="34" charset="0"/>
                <a:cs typeface="Arial" pitchFamily="34" charset="0"/>
              </a:rPr>
            </a:br>
            <a:r>
              <a:rPr lang="uk-UA" sz="1400" i="1" dirty="0" smtClean="0">
                <a:latin typeface="Georgia" pitchFamily="18" charset="0"/>
                <a:ea typeface="Calibri" pitchFamily="34" charset="0"/>
                <a:cs typeface="Arial" pitchFamily="34" charset="0"/>
              </a:rPr>
              <a:t>Винеси літо, літечко,</a:t>
            </a:r>
          </a:p>
          <a:p>
            <a:pPr algn="ctr"/>
            <a:r>
              <a:rPr lang="uk-UA" sz="1400" i="1" dirty="0" smtClean="0">
                <a:latin typeface="Georgia" pitchFamily="18" charset="0"/>
                <a:ea typeface="Calibri" pitchFamily="34" charset="0"/>
                <a:cs typeface="Arial" pitchFamily="34" charset="0"/>
              </a:rPr>
              <a:t> </a:t>
            </a:r>
            <a:r>
              <a:rPr lang="uk-UA" sz="1400" i="1" dirty="0" err="1" smtClean="0">
                <a:latin typeface="Georgia" pitchFamily="18" charset="0"/>
                <a:ea typeface="Calibri" pitchFamily="34" charset="0"/>
                <a:cs typeface="Arial" pitchFamily="34" charset="0"/>
              </a:rPr>
              <a:t>зеленеє</a:t>
            </a:r>
            <a:r>
              <a:rPr lang="uk-UA" sz="1400" i="1" dirty="0" smtClean="0">
                <a:latin typeface="Georgia" pitchFamily="18" charset="0"/>
                <a:ea typeface="Calibri" pitchFamily="34" charset="0"/>
                <a:cs typeface="Arial" pitchFamily="34" charset="0"/>
              </a:rPr>
              <a:t> житечко,</a:t>
            </a:r>
            <a:br>
              <a:rPr lang="uk-UA" sz="1400" i="1" dirty="0" smtClean="0">
                <a:latin typeface="Georgia" pitchFamily="18" charset="0"/>
                <a:ea typeface="Calibri" pitchFamily="34" charset="0"/>
                <a:cs typeface="Arial" pitchFamily="34" charset="0"/>
              </a:rPr>
            </a:br>
            <a:r>
              <a:rPr lang="uk-UA" sz="1400" i="1" dirty="0" smtClean="0">
                <a:latin typeface="Georgia" pitchFamily="18" charset="0"/>
                <a:ea typeface="Calibri" pitchFamily="34" charset="0"/>
                <a:cs typeface="Arial" pitchFamily="34" charset="0"/>
              </a:rPr>
              <a:t>Хрещатий барвіночок,</a:t>
            </a:r>
          </a:p>
          <a:p>
            <a:pPr algn="ctr"/>
            <a:r>
              <a:rPr lang="uk-UA" sz="1400" i="1" dirty="0" smtClean="0">
                <a:latin typeface="Georgia" pitchFamily="18" charset="0"/>
                <a:ea typeface="Calibri" pitchFamily="34" charset="0"/>
                <a:cs typeface="Arial" pitchFamily="34" charset="0"/>
              </a:rPr>
              <a:t> запашний </a:t>
            </a:r>
            <a:r>
              <a:rPr lang="uk-UA" sz="1400" i="1" dirty="0" err="1" smtClean="0">
                <a:latin typeface="Georgia" pitchFamily="18" charset="0"/>
                <a:ea typeface="Calibri" pitchFamily="34" charset="0"/>
                <a:cs typeface="Arial" pitchFamily="34" charset="0"/>
              </a:rPr>
              <a:t>васильочок</a:t>
            </a:r>
            <a:r>
              <a:rPr lang="uk-UA" sz="1400" i="1" dirty="0" smtClean="0">
                <a:latin typeface="Georgia" pitchFamily="18" charset="0"/>
                <a:ea typeface="Calibri" pitchFamily="34" charset="0"/>
                <a:cs typeface="Arial" pitchFamily="34" charset="0"/>
              </a:rPr>
              <a:t>!</a:t>
            </a:r>
            <a:br>
              <a:rPr lang="uk-UA" sz="1400" i="1" dirty="0" smtClean="0">
                <a:latin typeface="Georgia" pitchFamily="18" charset="0"/>
                <a:ea typeface="Calibri" pitchFamily="34" charset="0"/>
                <a:cs typeface="Arial" pitchFamily="34" charset="0"/>
              </a:rPr>
            </a:br>
            <a:r>
              <a:rPr lang="uk-UA" sz="1600" i="1" dirty="0" smtClean="0">
                <a:latin typeface="Georgia" pitchFamily="18" charset="0"/>
                <a:ea typeface="Calibri" pitchFamily="34" charset="0"/>
                <a:cs typeface="Arial" pitchFamily="34" charset="0"/>
              </a:rPr>
              <a:t/>
            </a:r>
            <a:br>
              <a:rPr lang="uk-UA" sz="1600" i="1" dirty="0" smtClean="0">
                <a:latin typeface="Georgia" pitchFamily="18" charset="0"/>
                <a:ea typeface="Calibri" pitchFamily="34" charset="0"/>
                <a:cs typeface="Arial" pitchFamily="34" charset="0"/>
              </a:rPr>
            </a:br>
            <a:endParaRPr lang="ru-RU" sz="1600" i="1" dirty="0"/>
          </a:p>
        </p:txBody>
      </p:sp>
      <p:sp>
        <p:nvSpPr>
          <p:cNvPr id="6" name="Прямоугольник 5"/>
          <p:cNvSpPr/>
          <p:nvPr/>
        </p:nvSpPr>
        <p:spPr>
          <a:xfrm>
            <a:off x="818835" y="5724128"/>
            <a:ext cx="5339289" cy="1384995"/>
          </a:xfrm>
          <a:prstGeom prst="rect">
            <a:avLst/>
          </a:prstGeom>
        </p:spPr>
        <p:txBody>
          <a:bodyPr wrap="square">
            <a:spAutoFit/>
          </a:bodyPr>
          <a:lstStyle/>
          <a:p>
            <a:pPr lvl="0" indent="449263" algn="just" fontAlgn="base">
              <a:spcBef>
                <a:spcPct val="0"/>
              </a:spcBef>
              <a:spcAft>
                <a:spcPct val="0"/>
              </a:spcAft>
            </a:pPr>
            <a:r>
              <a:rPr lang="ru-RU" sz="1400" dirty="0">
                <a:latin typeface="Georgia" pitchFamily="18" charset="0"/>
                <a:ea typeface="Times New Roman" pitchFamily="18" charset="0"/>
                <a:cs typeface="Times New Roman" pitchFamily="18" charset="0"/>
              </a:rPr>
              <a:t>За </a:t>
            </a:r>
            <a:r>
              <a:rPr lang="ru-RU" sz="1400" dirty="0" err="1">
                <a:latin typeface="Georgia" pitchFamily="18" charset="0"/>
                <a:ea typeface="Times New Roman" pitchFamily="18" charset="0"/>
                <a:cs typeface="Times New Roman" pitchFamily="18" charset="0"/>
              </a:rPr>
              <a:t>повір</a:t>
            </a:r>
            <a:r>
              <a:rPr lang="ru-RU" sz="1400" dirty="0" err="1">
                <a:ea typeface="Times New Roman" pitchFamily="18" charset="0"/>
                <a:cs typeface="Times New Roman" pitchFamily="18" charset="0"/>
              </a:rPr>
              <a:t>’</a:t>
            </a:r>
            <a:r>
              <a:rPr lang="ru-RU" sz="1400" dirty="0" err="1">
                <a:latin typeface="Georgia" pitchFamily="18" charset="0"/>
                <a:ea typeface="Times New Roman" pitchFamily="18" charset="0"/>
                <a:cs typeface="Times New Roman" pitchFamily="18" charset="0"/>
              </a:rPr>
              <a:t>ям</a:t>
            </a:r>
            <a:r>
              <a:rPr lang="ru-RU" sz="1400" dirty="0">
                <a:latin typeface="Georgia" pitchFamily="18" charset="0"/>
                <a:ea typeface="Times New Roman" pitchFamily="18" charset="0"/>
                <a:cs typeface="Times New Roman" pitchFamily="18" charset="0"/>
              </a:rPr>
              <a:t>, </a:t>
            </a:r>
            <a:r>
              <a:rPr lang="ru-RU" sz="1400" dirty="0" err="1">
                <a:latin typeface="Georgia" pitchFamily="18" charset="0"/>
                <a:ea typeface="Times New Roman" pitchFamily="18" charset="0"/>
                <a:cs typeface="Times New Roman" pitchFamily="18" charset="0"/>
              </a:rPr>
              <a:t>жайворонок</a:t>
            </a:r>
            <a:r>
              <a:rPr lang="ru-RU" sz="1400" dirty="0">
                <a:latin typeface="Georgia" pitchFamily="18" charset="0"/>
                <a:ea typeface="Times New Roman" pitchFamily="18" charset="0"/>
                <a:cs typeface="Times New Roman" pitchFamily="18" charset="0"/>
              </a:rPr>
              <a:t> брав соломинку в </a:t>
            </a:r>
            <a:r>
              <a:rPr lang="ru-RU" sz="1400" dirty="0" err="1">
                <a:latin typeface="Georgia" pitchFamily="18" charset="0"/>
                <a:ea typeface="Times New Roman" pitchFamily="18" charset="0"/>
                <a:cs typeface="Times New Roman" pitchFamily="18" charset="0"/>
              </a:rPr>
              <a:t>дзьобик</a:t>
            </a:r>
            <a:r>
              <a:rPr lang="ru-RU" sz="1400" dirty="0">
                <a:latin typeface="Georgia" pitchFamily="18" charset="0"/>
                <a:ea typeface="Times New Roman" pitchFamily="18" charset="0"/>
                <a:cs typeface="Times New Roman" pitchFamily="18" charset="0"/>
              </a:rPr>
              <a:t>, </a:t>
            </a:r>
            <a:r>
              <a:rPr lang="ru-RU" sz="1400" dirty="0" err="1">
                <a:latin typeface="Georgia" pitchFamily="18" charset="0"/>
                <a:ea typeface="Times New Roman" pitchFamily="18" charset="0"/>
                <a:cs typeface="Times New Roman" pitchFamily="18" charset="0"/>
              </a:rPr>
              <a:t>летів</a:t>
            </a:r>
            <a:r>
              <a:rPr lang="ru-RU" sz="1400" dirty="0">
                <a:latin typeface="Georgia" pitchFamily="18" charset="0"/>
                <a:ea typeface="Times New Roman" pitchFamily="18" charset="0"/>
                <a:cs typeface="Times New Roman" pitchFamily="18" charset="0"/>
              </a:rPr>
              <a:t> </a:t>
            </a:r>
            <a:r>
              <a:rPr lang="ru-RU" sz="1400" dirty="0" err="1">
                <a:latin typeface="Georgia" pitchFamily="18" charset="0"/>
                <a:ea typeface="Times New Roman" pitchFamily="18" charset="0"/>
                <a:cs typeface="Times New Roman" pitchFamily="18" charset="0"/>
              </a:rPr>
              <a:t>угору</a:t>
            </a:r>
            <a:r>
              <a:rPr lang="ru-RU" sz="1400" dirty="0">
                <a:latin typeface="Georgia" pitchFamily="18" charset="0"/>
                <a:ea typeface="Times New Roman" pitchFamily="18" charset="0"/>
                <a:cs typeface="Times New Roman" pitchFamily="18" charset="0"/>
              </a:rPr>
              <a:t> </a:t>
            </a:r>
            <a:r>
              <a:rPr lang="ru-RU" sz="1400" dirty="0">
                <a:ea typeface="Times New Roman" pitchFamily="18" charset="0"/>
                <a:cs typeface="Times New Roman" pitchFamily="18" charset="0"/>
              </a:rPr>
              <a:t>«</a:t>
            </a:r>
            <a:r>
              <a:rPr lang="ru-RU" sz="1400" dirty="0">
                <a:latin typeface="Georgia" pitchFamily="18" charset="0"/>
                <a:ea typeface="Times New Roman" pitchFamily="18" charset="0"/>
                <a:cs typeface="Times New Roman" pitchFamily="18" charset="0"/>
              </a:rPr>
              <a:t>до Бога</a:t>
            </a:r>
            <a:r>
              <a:rPr lang="ru-RU" sz="1400" dirty="0">
                <a:ea typeface="Times New Roman" pitchFamily="18" charset="0"/>
                <a:cs typeface="Times New Roman" pitchFamily="18" charset="0"/>
              </a:rPr>
              <a:t>»</a:t>
            </a:r>
            <a:r>
              <a:rPr lang="ru-RU" sz="1400" dirty="0">
                <a:latin typeface="Georgia" pitchFamily="18" charset="0"/>
                <a:ea typeface="Times New Roman" pitchFamily="18" charset="0"/>
                <a:cs typeface="Times New Roman" pitchFamily="18" charset="0"/>
              </a:rPr>
              <a:t> і </a:t>
            </a:r>
            <a:r>
              <a:rPr lang="ru-RU" sz="1400" dirty="0" err="1">
                <a:latin typeface="Georgia" pitchFamily="18" charset="0"/>
                <a:ea typeface="Times New Roman" pitchFamily="18" charset="0"/>
                <a:cs typeface="Times New Roman" pitchFamily="18" charset="0"/>
              </a:rPr>
              <a:t>співав</a:t>
            </a:r>
            <a:r>
              <a:rPr lang="ru-RU" sz="1400" dirty="0">
                <a:latin typeface="Georgia" pitchFamily="18" charset="0"/>
                <a:ea typeface="Times New Roman" pitchFamily="18" charset="0"/>
                <a:cs typeface="Times New Roman" pitchFamily="18" charset="0"/>
              </a:rPr>
              <a:t>: </a:t>
            </a:r>
            <a:r>
              <a:rPr lang="ru-RU" sz="1400" dirty="0">
                <a:ea typeface="Times New Roman" pitchFamily="18" charset="0"/>
                <a:cs typeface="Times New Roman" pitchFamily="18" charset="0"/>
              </a:rPr>
              <a:t>«</a:t>
            </a:r>
            <a:r>
              <a:rPr lang="ru-RU" sz="1400" dirty="0">
                <a:latin typeface="Georgia" pitchFamily="18" charset="0"/>
                <a:ea typeface="Times New Roman" pitchFamily="18" charset="0"/>
                <a:cs typeface="Times New Roman" pitchFamily="18" charset="0"/>
              </a:rPr>
              <a:t>Урожай, урожай, </a:t>
            </a:r>
            <a:r>
              <a:rPr lang="ru-RU" sz="1400" dirty="0" err="1">
                <a:latin typeface="Georgia" pitchFamily="18" charset="0"/>
                <a:ea typeface="Times New Roman" pitchFamily="18" charset="0"/>
                <a:cs typeface="Times New Roman" pitchFamily="18" charset="0"/>
              </a:rPr>
              <a:t>теплий</a:t>
            </a:r>
            <a:r>
              <a:rPr lang="ru-RU" sz="1400" dirty="0">
                <a:latin typeface="Georgia" pitchFamily="18" charset="0"/>
                <a:ea typeface="Times New Roman" pitchFamily="18" charset="0"/>
                <a:cs typeface="Times New Roman" pitchFamily="18" charset="0"/>
              </a:rPr>
              <a:t> </a:t>
            </a:r>
            <a:r>
              <a:rPr lang="ru-RU" sz="1400" dirty="0" err="1">
                <a:latin typeface="Georgia" pitchFamily="18" charset="0"/>
                <a:ea typeface="Times New Roman" pitchFamily="18" charset="0"/>
                <a:cs typeface="Times New Roman" pitchFamily="18" charset="0"/>
              </a:rPr>
              <a:t>дощ</a:t>
            </a:r>
            <a:r>
              <a:rPr lang="ru-RU" sz="1400" dirty="0">
                <a:latin typeface="Georgia" pitchFamily="18" charset="0"/>
                <a:ea typeface="Times New Roman" pitchFamily="18" charset="0"/>
                <a:cs typeface="Times New Roman" pitchFamily="18" charset="0"/>
              </a:rPr>
              <a:t> на </a:t>
            </a:r>
            <a:r>
              <a:rPr lang="ru-RU" sz="1400" dirty="0" err="1">
                <a:latin typeface="Georgia" pitchFamily="18" charset="0"/>
                <a:ea typeface="Times New Roman" pitchFamily="18" charset="0"/>
                <a:cs typeface="Times New Roman" pitchFamily="18" charset="0"/>
              </a:rPr>
              <a:t>врожай</a:t>
            </a:r>
            <a:r>
              <a:rPr lang="ru-RU" sz="1400" dirty="0">
                <a:latin typeface="Georgia" pitchFamily="18" charset="0"/>
                <a:ea typeface="Times New Roman" pitchFamily="18" charset="0"/>
                <a:cs typeface="Times New Roman" pitchFamily="18" charset="0"/>
              </a:rPr>
              <a:t>!</a:t>
            </a:r>
            <a:r>
              <a:rPr lang="ru-RU" sz="1400" dirty="0">
                <a:ea typeface="Times New Roman" pitchFamily="18" charset="0"/>
                <a:cs typeface="Times New Roman" pitchFamily="18" charset="0"/>
              </a:rPr>
              <a:t>»</a:t>
            </a:r>
            <a:r>
              <a:rPr lang="ru-RU" sz="1400" dirty="0">
                <a:latin typeface="Georgia" pitchFamily="18" charset="0"/>
                <a:ea typeface="Times New Roman" pitchFamily="18" charset="0"/>
                <a:cs typeface="Times New Roman" pitchFamily="18" charset="0"/>
              </a:rPr>
              <a:t>.</a:t>
            </a:r>
            <a:r>
              <a:rPr lang="ru-RU" sz="1400" dirty="0">
                <a:ea typeface="Times New Roman" pitchFamily="18" charset="0"/>
                <a:cs typeface="Times New Roman" pitchFamily="18" charset="0"/>
              </a:rPr>
              <a:t> </a:t>
            </a:r>
            <a:r>
              <a:rPr lang="ru-RU" sz="1400" dirty="0" err="1">
                <a:latin typeface="Georgia" pitchFamily="18" charset="0"/>
                <a:ea typeface="Times New Roman" pitchFamily="18" charset="0"/>
                <a:cs typeface="Times New Roman" pitchFamily="18" charset="0"/>
              </a:rPr>
              <a:t>Імітували</a:t>
            </a:r>
            <a:r>
              <a:rPr lang="ru-RU" sz="1400" dirty="0">
                <a:latin typeface="Georgia" pitchFamily="18" charset="0"/>
                <a:ea typeface="Times New Roman" pitchFamily="18" charset="0"/>
                <a:cs typeface="Times New Roman" pitchFamily="18" charset="0"/>
              </a:rPr>
              <a:t> </a:t>
            </a:r>
            <a:r>
              <a:rPr lang="ru-RU" sz="1400" dirty="0" err="1">
                <a:latin typeface="Georgia" pitchFamily="18" charset="0"/>
                <a:ea typeface="Times New Roman" pitchFamily="18" charset="0"/>
                <a:cs typeface="Times New Roman" pitchFamily="18" charset="0"/>
              </a:rPr>
              <a:t>спів</a:t>
            </a:r>
            <a:r>
              <a:rPr lang="ru-RU" sz="1400" dirty="0">
                <a:latin typeface="Georgia" pitchFamily="18" charset="0"/>
                <a:ea typeface="Times New Roman" pitchFamily="18" charset="0"/>
                <a:cs typeface="Times New Roman" pitchFamily="18" charset="0"/>
              </a:rPr>
              <a:t> </a:t>
            </a:r>
            <a:r>
              <a:rPr lang="ru-RU" sz="1400" dirty="0" err="1">
                <a:latin typeface="Georgia" pitchFamily="18" charset="0"/>
                <a:ea typeface="Times New Roman" pitchFamily="18" charset="0"/>
                <a:cs typeface="Times New Roman" pitchFamily="18" charset="0"/>
              </a:rPr>
              <a:t>жайворонка</a:t>
            </a:r>
            <a:r>
              <a:rPr lang="ru-RU" sz="1400" dirty="0">
                <a:latin typeface="Georgia" pitchFamily="18" charset="0"/>
                <a:ea typeface="Times New Roman" pitchFamily="18" charset="0"/>
                <a:cs typeface="Times New Roman" pitchFamily="18" charset="0"/>
              </a:rPr>
              <a:t>, коли </a:t>
            </a:r>
            <a:r>
              <a:rPr lang="ru-RU" sz="1400" dirty="0" err="1">
                <a:latin typeface="Georgia" pitchFamily="18" charset="0"/>
                <a:ea typeface="Times New Roman" pitchFamily="18" charset="0"/>
                <a:cs typeface="Times New Roman" pitchFamily="18" charset="0"/>
              </a:rPr>
              <a:t>він</a:t>
            </a:r>
            <a:r>
              <a:rPr lang="ru-RU" sz="1400" dirty="0">
                <a:latin typeface="Georgia" pitchFamily="18" charset="0"/>
                <a:ea typeface="Times New Roman" pitchFamily="18" charset="0"/>
                <a:cs typeface="Times New Roman" pitchFamily="18" charset="0"/>
              </a:rPr>
              <a:t> </a:t>
            </a:r>
            <a:r>
              <a:rPr lang="ru-RU" sz="1400" dirty="0" err="1">
                <a:latin typeface="Georgia" pitchFamily="18" charset="0"/>
                <a:ea typeface="Times New Roman" pitchFamily="18" charset="0"/>
                <a:cs typeface="Times New Roman" pitchFamily="18" charset="0"/>
              </a:rPr>
              <a:t>летів</a:t>
            </a:r>
            <a:r>
              <a:rPr lang="ru-RU" sz="1400" dirty="0">
                <a:latin typeface="Georgia" pitchFamily="18" charset="0"/>
                <a:ea typeface="Times New Roman" pitchFamily="18" charset="0"/>
                <a:cs typeface="Times New Roman" pitchFamily="18" charset="0"/>
              </a:rPr>
              <a:t> </a:t>
            </a:r>
            <a:r>
              <a:rPr lang="ru-RU" sz="1400" dirty="0" err="1">
                <a:latin typeface="Georgia" pitchFamily="18" charset="0"/>
                <a:ea typeface="Times New Roman" pitchFamily="18" charset="0"/>
                <a:cs typeface="Times New Roman" pitchFamily="18" charset="0"/>
              </a:rPr>
              <a:t>угору</a:t>
            </a:r>
            <a:r>
              <a:rPr lang="ru-RU" sz="1400" dirty="0">
                <a:latin typeface="Georgia" pitchFamily="18" charset="0"/>
                <a:ea typeface="Times New Roman" pitchFamily="18" charset="0"/>
                <a:cs typeface="Times New Roman" pitchFamily="18" charset="0"/>
              </a:rPr>
              <a:t>: </a:t>
            </a:r>
            <a:r>
              <a:rPr lang="ru-RU" sz="1400" dirty="0">
                <a:ea typeface="Times New Roman" pitchFamily="18" charset="0"/>
                <a:cs typeface="Times New Roman" pitchFamily="18" charset="0"/>
              </a:rPr>
              <a:t>«</a:t>
            </a:r>
            <a:r>
              <a:rPr lang="ru-RU" sz="1400" dirty="0" err="1">
                <a:latin typeface="Georgia" pitchFamily="18" charset="0"/>
                <a:ea typeface="Times New Roman" pitchFamily="18" charset="0"/>
                <a:cs typeface="Times New Roman" pitchFamily="18" charset="0"/>
              </a:rPr>
              <a:t>Сонце</a:t>
            </a:r>
            <a:r>
              <a:rPr lang="ru-RU" sz="1400" dirty="0">
                <a:latin typeface="Georgia" pitchFamily="18" charset="0"/>
                <a:ea typeface="Times New Roman" pitchFamily="18" charset="0"/>
                <a:cs typeface="Times New Roman" pitchFamily="18" charset="0"/>
              </a:rPr>
              <a:t> </a:t>
            </a:r>
            <a:r>
              <a:rPr lang="ru-RU" sz="1400" dirty="0" err="1">
                <a:latin typeface="Georgia" pitchFamily="18" charset="0"/>
                <a:ea typeface="Times New Roman" pitchFamily="18" charset="0"/>
                <a:cs typeface="Times New Roman" pitchFamily="18" charset="0"/>
              </a:rPr>
              <a:t>ловити</a:t>
            </a:r>
            <a:r>
              <a:rPr lang="ru-RU" sz="1400" dirty="0">
                <a:latin typeface="Georgia" pitchFamily="18" charset="0"/>
                <a:ea typeface="Times New Roman" pitchFamily="18" charset="0"/>
                <a:cs typeface="Times New Roman" pitchFamily="18" charset="0"/>
              </a:rPr>
              <a:t>! </a:t>
            </a:r>
            <a:r>
              <a:rPr lang="ru-RU" sz="1400" dirty="0" err="1">
                <a:latin typeface="Georgia" pitchFamily="18" charset="0"/>
                <a:ea typeface="Times New Roman" pitchFamily="18" charset="0"/>
                <a:cs typeface="Times New Roman" pitchFamily="18" charset="0"/>
              </a:rPr>
              <a:t>Сонце</a:t>
            </a:r>
            <a:r>
              <a:rPr lang="ru-RU" sz="1400" dirty="0">
                <a:latin typeface="Georgia" pitchFamily="18" charset="0"/>
                <a:ea typeface="Times New Roman" pitchFamily="18" charset="0"/>
                <a:cs typeface="Times New Roman" pitchFamily="18" charset="0"/>
              </a:rPr>
              <a:t> </a:t>
            </a:r>
            <a:r>
              <a:rPr lang="ru-RU" sz="1400" dirty="0" err="1">
                <a:latin typeface="Georgia" pitchFamily="18" charset="0"/>
                <a:ea typeface="Times New Roman" pitchFamily="18" charset="0"/>
                <a:cs typeface="Times New Roman" pitchFamily="18" charset="0"/>
              </a:rPr>
              <a:t>ловити</a:t>
            </a:r>
            <a:r>
              <a:rPr lang="ru-RU" sz="1400" dirty="0">
                <a:latin typeface="Georgia" pitchFamily="18" charset="0"/>
                <a:ea typeface="Times New Roman" pitchFamily="18" charset="0"/>
                <a:cs typeface="Times New Roman" pitchFamily="18" charset="0"/>
              </a:rPr>
              <a:t>! </a:t>
            </a:r>
            <a:r>
              <a:rPr lang="ru-RU" sz="1400" dirty="0" err="1">
                <a:latin typeface="Georgia" pitchFamily="18" charset="0"/>
                <a:ea typeface="Times New Roman" pitchFamily="18" charset="0"/>
                <a:cs typeface="Times New Roman" pitchFamily="18" charset="0"/>
              </a:rPr>
              <a:t>Сонце</a:t>
            </a:r>
            <a:r>
              <a:rPr lang="ru-RU" sz="1400" dirty="0">
                <a:latin typeface="Georgia" pitchFamily="18" charset="0"/>
                <a:ea typeface="Times New Roman" pitchFamily="18" charset="0"/>
                <a:cs typeface="Times New Roman" pitchFamily="18" charset="0"/>
              </a:rPr>
              <a:t> </a:t>
            </a:r>
            <a:r>
              <a:rPr lang="ru-RU" sz="1400" dirty="0" err="1">
                <a:latin typeface="Georgia" pitchFamily="18" charset="0"/>
                <a:ea typeface="Times New Roman" pitchFamily="18" charset="0"/>
                <a:cs typeface="Times New Roman" pitchFamily="18" charset="0"/>
              </a:rPr>
              <a:t>ловити</a:t>
            </a:r>
            <a:r>
              <a:rPr lang="ru-RU" sz="1400" dirty="0">
                <a:latin typeface="Georgia" pitchFamily="18" charset="0"/>
                <a:ea typeface="Times New Roman" pitchFamily="18" charset="0"/>
                <a:cs typeface="Times New Roman" pitchFamily="18" charset="0"/>
              </a:rPr>
              <a:t>!</a:t>
            </a:r>
            <a:r>
              <a:rPr lang="ru-RU" sz="1400" dirty="0">
                <a:ea typeface="Times New Roman" pitchFamily="18" charset="0"/>
                <a:cs typeface="Times New Roman" pitchFamily="18" charset="0"/>
              </a:rPr>
              <a:t>»</a:t>
            </a:r>
            <a:r>
              <a:rPr lang="ru-RU" sz="1400" dirty="0">
                <a:latin typeface="Georgia" pitchFamily="18" charset="0"/>
                <a:ea typeface="Times New Roman" pitchFamily="18" charset="0"/>
                <a:cs typeface="Times New Roman" pitchFamily="18" charset="0"/>
              </a:rPr>
              <a:t>. </a:t>
            </a:r>
            <a:r>
              <a:rPr lang="ru-RU" sz="1400" dirty="0">
                <a:ea typeface="Times New Roman" pitchFamily="18" charset="0"/>
                <a:cs typeface="Times New Roman" pitchFamily="18" charset="0"/>
              </a:rPr>
              <a:t> «</a:t>
            </a:r>
            <a:r>
              <a:rPr lang="ru-RU" sz="1400" dirty="0" err="1">
                <a:latin typeface="Georgia" pitchFamily="18" charset="0"/>
                <a:ea typeface="Times New Roman" pitchFamily="18" charset="0"/>
                <a:cs typeface="Times New Roman" pitchFamily="18" charset="0"/>
              </a:rPr>
              <a:t>Жайворонками</a:t>
            </a:r>
            <a:r>
              <a:rPr lang="ru-RU" sz="1400" dirty="0">
                <a:ea typeface="Times New Roman" pitchFamily="18" charset="0"/>
                <a:cs typeface="Times New Roman" pitchFamily="18" charset="0"/>
              </a:rPr>
              <a:t>»</a:t>
            </a:r>
            <a:r>
              <a:rPr lang="ru-RU" sz="1400" dirty="0">
                <a:latin typeface="Georgia" pitchFamily="18" charset="0"/>
                <a:ea typeface="Times New Roman" pitchFamily="18" charset="0"/>
                <a:cs typeface="Times New Roman" pitchFamily="18" charset="0"/>
              </a:rPr>
              <a:t> з </a:t>
            </a:r>
            <a:r>
              <a:rPr lang="ru-RU" sz="1400" dirty="0" err="1">
                <a:latin typeface="Georgia" pitchFamily="18" charset="0"/>
                <a:ea typeface="Times New Roman" pitchFamily="18" charset="0"/>
                <a:cs typeface="Times New Roman" pitchFamily="18" charset="0"/>
              </a:rPr>
              <a:t>тіста</a:t>
            </a:r>
            <a:r>
              <a:rPr lang="ru-RU" sz="1400" dirty="0">
                <a:latin typeface="Georgia" pitchFamily="18" charset="0"/>
                <a:ea typeface="Times New Roman" pitchFamily="18" charset="0"/>
                <a:cs typeface="Times New Roman" pitchFamily="18" charset="0"/>
              </a:rPr>
              <a:t> </a:t>
            </a:r>
            <a:r>
              <a:rPr lang="ru-RU" sz="1400" dirty="0" err="1">
                <a:latin typeface="Georgia" pitchFamily="18" charset="0"/>
                <a:ea typeface="Times New Roman" pitchFamily="18" charset="0"/>
                <a:cs typeface="Times New Roman" pitchFamily="18" charset="0"/>
              </a:rPr>
              <a:t>діти</a:t>
            </a:r>
            <a:r>
              <a:rPr lang="ru-RU" sz="1400" dirty="0">
                <a:latin typeface="Georgia" pitchFamily="18" charset="0"/>
                <a:ea typeface="Times New Roman" pitchFamily="18" charset="0"/>
                <a:cs typeface="Times New Roman" pitchFamily="18" charset="0"/>
              </a:rPr>
              <a:t> </a:t>
            </a:r>
            <a:r>
              <a:rPr lang="ru-RU" sz="1400" dirty="0" err="1">
                <a:latin typeface="Georgia" pitchFamily="18" charset="0"/>
                <a:ea typeface="Times New Roman" pitchFamily="18" charset="0"/>
                <a:cs typeface="Times New Roman" pitchFamily="18" charset="0"/>
              </a:rPr>
              <a:t>грали</a:t>
            </a:r>
            <a:r>
              <a:rPr lang="ru-RU" sz="1400" dirty="0">
                <a:latin typeface="Georgia" pitchFamily="18" charset="0"/>
                <a:ea typeface="Times New Roman" pitchFamily="18" charset="0"/>
                <a:cs typeface="Times New Roman" pitchFamily="18" charset="0"/>
              </a:rPr>
              <a:t> увесь день, а </a:t>
            </a:r>
            <a:r>
              <a:rPr lang="ru-RU" sz="1400" dirty="0" err="1">
                <a:latin typeface="Georgia" pitchFamily="18" charset="0"/>
                <a:ea typeface="Times New Roman" pitchFamily="18" charset="0"/>
                <a:cs typeface="Times New Roman" pitchFamily="18" charset="0"/>
              </a:rPr>
              <a:t>увечері</a:t>
            </a:r>
            <a:r>
              <a:rPr lang="ru-RU" sz="1400" dirty="0">
                <a:latin typeface="Georgia" pitchFamily="18" charset="0"/>
                <a:ea typeface="Times New Roman" pitchFamily="18" charset="0"/>
                <a:cs typeface="Times New Roman" pitchFamily="18" charset="0"/>
              </a:rPr>
              <a:t> </a:t>
            </a:r>
            <a:r>
              <a:rPr lang="ru-RU" sz="1400" dirty="0" err="1">
                <a:latin typeface="Georgia" pitchFamily="18" charset="0"/>
                <a:ea typeface="Times New Roman" pitchFamily="18" charset="0"/>
                <a:cs typeface="Times New Roman" pitchFamily="18" charset="0"/>
              </a:rPr>
              <a:t>їх</a:t>
            </a:r>
            <a:r>
              <a:rPr lang="ru-RU" sz="1400" dirty="0">
                <a:latin typeface="Georgia" pitchFamily="18" charset="0"/>
                <a:ea typeface="Times New Roman" pitchFamily="18" charset="0"/>
                <a:cs typeface="Times New Roman" pitchFamily="18" charset="0"/>
              </a:rPr>
              <a:t> </a:t>
            </a:r>
            <a:r>
              <a:rPr lang="ru-RU" sz="1400" dirty="0" err="1">
                <a:latin typeface="Georgia" pitchFamily="18" charset="0"/>
                <a:ea typeface="Times New Roman" pitchFamily="18" charset="0"/>
                <a:cs typeface="Times New Roman" pitchFamily="18" charset="0"/>
              </a:rPr>
              <a:t>з</a:t>
            </a:r>
            <a:r>
              <a:rPr lang="ru-RU" sz="1400" dirty="0" err="1">
                <a:ea typeface="Times New Roman" pitchFamily="18" charset="0"/>
                <a:cs typeface="Times New Roman" pitchFamily="18" charset="0"/>
              </a:rPr>
              <a:t>’</a:t>
            </a:r>
            <a:r>
              <a:rPr lang="ru-RU" sz="1400" dirty="0" err="1">
                <a:latin typeface="Georgia" pitchFamily="18" charset="0"/>
                <a:ea typeface="Times New Roman" pitchFamily="18" charset="0"/>
                <a:cs typeface="Times New Roman" pitchFamily="18" charset="0"/>
              </a:rPr>
              <a:t>їдали</a:t>
            </a:r>
            <a:r>
              <a:rPr lang="ru-RU" sz="1400" dirty="0">
                <a:latin typeface="Georgia" pitchFamily="18" charset="0"/>
                <a:ea typeface="Times New Roman" pitchFamily="18" charset="0"/>
                <a:cs typeface="Times New Roman" pitchFamily="18" charset="0"/>
              </a:rPr>
              <a:t>.</a:t>
            </a:r>
            <a:endParaRPr lang="ru-RU" sz="1400" dirty="0">
              <a:latin typeface="Arial" pitchFamily="34" charset="0"/>
              <a:cs typeface="Arial" pitchFamily="34" charset="0"/>
            </a:endParaRPr>
          </a:p>
        </p:txBody>
      </p:sp>
      <p:sp>
        <p:nvSpPr>
          <p:cNvPr id="7" name="Прямоугольник 6"/>
          <p:cNvSpPr/>
          <p:nvPr/>
        </p:nvSpPr>
        <p:spPr>
          <a:xfrm>
            <a:off x="816483" y="7236296"/>
            <a:ext cx="5269520" cy="738664"/>
          </a:xfrm>
          <a:prstGeom prst="rect">
            <a:avLst/>
          </a:prstGeom>
        </p:spPr>
        <p:txBody>
          <a:bodyPr wrap="square">
            <a:spAutoFit/>
          </a:bodyPr>
          <a:lstStyle/>
          <a:p>
            <a:pPr algn="just"/>
            <a:r>
              <a:rPr lang="uk-UA" sz="1400" i="1" dirty="0" smtClean="0">
                <a:latin typeface="Georgia" pitchFamily="18" charset="0"/>
                <a:cs typeface="Times New Roman" pitchFamily="18" charset="0"/>
              </a:rPr>
              <a:t>Готуючись до свята, на уроці праці учні напекли «жайворонків» та «голубків», а також вивчили </a:t>
            </a:r>
            <a:r>
              <a:rPr lang="uk-UA" sz="1400" i="1" dirty="0" err="1" smtClean="0">
                <a:latin typeface="Georgia" pitchFamily="18" charset="0"/>
                <a:cs typeface="Times New Roman" pitchFamily="18" charset="0"/>
              </a:rPr>
              <a:t>заклички</a:t>
            </a:r>
            <a:r>
              <a:rPr lang="uk-UA" sz="1400" i="1" dirty="0" smtClean="0">
                <a:latin typeface="Georgia" pitchFamily="18" charset="0"/>
                <a:cs typeface="Times New Roman" pitchFamily="18" charset="0"/>
              </a:rPr>
              <a:t>, з якими колись діти запрошували птахів до рідного краю.</a:t>
            </a:r>
            <a:endParaRPr lang="ru-RU" i="1" dirty="0"/>
          </a:p>
        </p:txBody>
      </p:sp>
    </p:spTree>
    <p:extLst>
      <p:ext uri="{BB962C8B-B14F-4D97-AF65-F5344CB8AC3E}">
        <p14:creationId xmlns:p14="http://schemas.microsoft.com/office/powerpoint/2010/main" val="121114221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C:\пташка травомотанка КОНСПЕКТИ\Пташка щастя ФОТО\DSC06289.JPG"/>
          <p:cNvPicPr/>
          <p:nvPr/>
        </p:nvPicPr>
        <p:blipFill rotWithShape="1">
          <a:blip r:embed="rId2" cstate="print"/>
          <a:srcRect t="6977" r="16334"/>
          <a:stretch/>
        </p:blipFill>
        <p:spPr bwMode="auto">
          <a:xfrm>
            <a:off x="4423420" y="6981261"/>
            <a:ext cx="1718486" cy="1408771"/>
          </a:xfrm>
          <a:prstGeom prst="rect">
            <a:avLst/>
          </a:prstGeom>
          <a:noFill/>
          <a:ln w="9525">
            <a:solidFill>
              <a:srgbClr val="5F8E00"/>
            </a:solidFill>
            <a:miter lim="800000"/>
            <a:headEnd/>
            <a:tailEnd/>
          </a:ln>
        </p:spPr>
      </p:pic>
      <p:pic>
        <p:nvPicPr>
          <p:cNvPr id="8" name="Рисунок 7" descr="C:\пташка травомотанка КОНСПЕКТИ\Пташка щастя ФОТО\DSC06290.JPG"/>
          <p:cNvPicPr/>
          <p:nvPr/>
        </p:nvPicPr>
        <p:blipFill rotWithShape="1">
          <a:blip r:embed="rId3" cstate="print"/>
          <a:srcRect l="19261" t="7021" r="5065"/>
          <a:stretch/>
        </p:blipFill>
        <p:spPr bwMode="auto">
          <a:xfrm>
            <a:off x="714356" y="7011874"/>
            <a:ext cx="1729947" cy="1378158"/>
          </a:xfrm>
          <a:prstGeom prst="rect">
            <a:avLst/>
          </a:prstGeom>
          <a:noFill/>
          <a:ln w="9525">
            <a:solidFill>
              <a:srgbClr val="5F8E00"/>
            </a:solidFill>
            <a:miter lim="800000"/>
            <a:headEnd/>
            <a:tailEnd/>
          </a:ln>
        </p:spPr>
      </p:pic>
      <p:sp>
        <p:nvSpPr>
          <p:cNvPr id="1025" name="Rectangle 1"/>
          <p:cNvSpPr>
            <a:spLocks noChangeArrowheads="1"/>
          </p:cNvSpPr>
          <p:nvPr/>
        </p:nvSpPr>
        <p:spPr bwMode="auto">
          <a:xfrm>
            <a:off x="762467" y="1921329"/>
            <a:ext cx="5423564" cy="160043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r>
              <a:rPr lang="ru-RU" sz="1400" dirty="0" smtClean="0">
                <a:latin typeface="Georgia" pitchFamily="18" charset="0"/>
              </a:rPr>
              <a:t>	</a:t>
            </a:r>
            <a:r>
              <a:rPr lang="ru-RU" sz="1400" dirty="0" err="1" smtClean="0">
                <a:latin typeface="Georgia" pitchFamily="18" charset="0"/>
              </a:rPr>
              <a:t>Наші</a:t>
            </a:r>
            <a:r>
              <a:rPr lang="ru-RU" sz="1400" dirty="0" smtClean="0">
                <a:latin typeface="Georgia" pitchFamily="18" charset="0"/>
              </a:rPr>
              <a:t> </a:t>
            </a:r>
            <a:r>
              <a:rPr lang="ru-RU" sz="1400" dirty="0" err="1" smtClean="0">
                <a:latin typeface="Georgia" pitchFamily="18" charset="0"/>
              </a:rPr>
              <a:t>прабабусі</a:t>
            </a:r>
            <a:r>
              <a:rPr lang="ru-RU" sz="1400" dirty="0" smtClean="0">
                <a:latin typeface="Georgia" pitchFamily="18" charset="0"/>
              </a:rPr>
              <a:t> і </a:t>
            </a:r>
            <a:r>
              <a:rPr lang="ru-RU" sz="1400" dirty="0" err="1" smtClean="0">
                <a:latin typeface="Georgia" pitchFamily="18" charset="0"/>
              </a:rPr>
              <a:t>прадідусі</a:t>
            </a:r>
            <a:r>
              <a:rPr lang="ru-RU" sz="1400" dirty="0" smtClean="0">
                <a:latin typeface="Georgia" pitchFamily="18" charset="0"/>
              </a:rPr>
              <a:t> </a:t>
            </a:r>
            <a:r>
              <a:rPr lang="ru-RU" sz="1400" dirty="0" err="1" smtClean="0">
                <a:latin typeface="Georgia" pitchFamily="18" charset="0"/>
              </a:rPr>
              <a:t>вірили</a:t>
            </a:r>
            <a:r>
              <a:rPr lang="ru-RU" sz="1400" dirty="0" smtClean="0">
                <a:latin typeface="Georgia" pitchFamily="18" charset="0"/>
              </a:rPr>
              <a:t>: </a:t>
            </a:r>
            <a:r>
              <a:rPr lang="ru-RU" sz="1400" dirty="0" err="1" smtClean="0">
                <a:latin typeface="Georgia" pitchFamily="18" charset="0"/>
              </a:rPr>
              <a:t>якщо</a:t>
            </a:r>
            <a:r>
              <a:rPr lang="ru-RU" sz="1400" dirty="0" smtClean="0">
                <a:latin typeface="Georgia" pitchFamily="18" charset="0"/>
              </a:rPr>
              <a:t> в будинку під </a:t>
            </a:r>
            <a:r>
              <a:rPr lang="ru-RU" sz="1400" dirty="0" err="1" smtClean="0">
                <a:latin typeface="Georgia" pitchFamily="18" charset="0"/>
              </a:rPr>
              <a:t>стелею</a:t>
            </a:r>
            <a:r>
              <a:rPr lang="ru-RU" sz="1400" dirty="0" smtClean="0">
                <a:latin typeface="Georgia" pitchFamily="18" charset="0"/>
              </a:rPr>
              <a:t> </a:t>
            </a:r>
            <a:r>
              <a:rPr lang="ru-RU" sz="1400" dirty="0" err="1" smtClean="0">
                <a:latin typeface="Georgia" pitchFamily="18" charset="0"/>
              </a:rPr>
              <a:t>почепити</a:t>
            </a:r>
            <a:r>
              <a:rPr lang="ru-RU" sz="1400" dirty="0" smtClean="0">
                <a:latin typeface="Georgia" pitchFamily="18" charset="0"/>
              </a:rPr>
              <a:t> «птаха </a:t>
            </a:r>
            <a:r>
              <a:rPr lang="ru-RU" sz="1400" dirty="0" err="1" smtClean="0">
                <a:latin typeface="Georgia" pitchFamily="18" charset="0"/>
              </a:rPr>
              <a:t>щастя</a:t>
            </a:r>
            <a:r>
              <a:rPr lang="ru-RU" sz="1400" dirty="0" smtClean="0">
                <a:latin typeface="Georgia" pitchFamily="18" charset="0"/>
              </a:rPr>
              <a:t>», значить </a:t>
            </a:r>
            <a:r>
              <a:rPr lang="ru-RU" sz="1400" dirty="0" err="1" smtClean="0">
                <a:latin typeface="Georgia" pitchFamily="18" charset="0"/>
              </a:rPr>
              <a:t>оселя</a:t>
            </a:r>
            <a:r>
              <a:rPr lang="ru-RU" sz="1400" dirty="0" smtClean="0">
                <a:latin typeface="Georgia" pitchFamily="18" charset="0"/>
              </a:rPr>
              <a:t> буде </a:t>
            </a:r>
            <a:r>
              <a:rPr lang="ru-RU" sz="1400" dirty="0" err="1" smtClean="0">
                <a:latin typeface="Georgia" pitchFamily="18" charset="0"/>
              </a:rPr>
              <a:t>захищена</a:t>
            </a:r>
            <a:r>
              <a:rPr lang="ru-RU" sz="1400" dirty="0" smtClean="0">
                <a:latin typeface="Georgia" pitchFamily="18" charset="0"/>
              </a:rPr>
              <a:t> від </a:t>
            </a:r>
            <a:r>
              <a:rPr lang="ru-RU" sz="1400" dirty="0" err="1" smtClean="0">
                <a:latin typeface="Georgia" pitchFamily="18" charset="0"/>
              </a:rPr>
              <a:t>непроханих</a:t>
            </a:r>
            <a:r>
              <a:rPr lang="ru-RU" sz="1400" dirty="0" smtClean="0">
                <a:latin typeface="Georgia" pitchFamily="18" charset="0"/>
              </a:rPr>
              <a:t> гостей та злого ока. </a:t>
            </a:r>
            <a:r>
              <a:rPr lang="ru-RU" sz="1400" dirty="0" err="1" smtClean="0">
                <a:latin typeface="Georgia" pitchFamily="18" charset="0"/>
              </a:rPr>
              <a:t>Однак</a:t>
            </a:r>
            <a:r>
              <a:rPr lang="ru-RU" sz="1400" dirty="0" smtClean="0">
                <a:latin typeface="Georgia" pitchFamily="18" charset="0"/>
              </a:rPr>
              <a:t> </a:t>
            </a:r>
            <a:r>
              <a:rPr lang="ru-RU" sz="1400" dirty="0" err="1" smtClean="0">
                <a:latin typeface="Georgia" pitchFamily="18" charset="0"/>
              </a:rPr>
              <a:t>із</a:t>
            </a:r>
            <a:r>
              <a:rPr lang="ru-RU" sz="1400" dirty="0" smtClean="0">
                <a:latin typeface="Georgia" pitchFamily="18" charset="0"/>
              </a:rPr>
              <a:t> часом </a:t>
            </a:r>
            <a:r>
              <a:rPr lang="ru-RU" sz="1400" dirty="0" err="1" smtClean="0">
                <a:latin typeface="Georgia" pitchFamily="18" charset="0"/>
              </a:rPr>
              <a:t>ця</a:t>
            </a:r>
            <a:r>
              <a:rPr lang="ru-RU" sz="1400" dirty="0" smtClean="0">
                <a:latin typeface="Georgia" pitchFamily="18" charset="0"/>
              </a:rPr>
              <a:t> </a:t>
            </a:r>
            <a:r>
              <a:rPr lang="ru-RU" sz="1400" dirty="0" err="1" smtClean="0">
                <a:latin typeface="Georgia" pitchFamily="18" charset="0"/>
              </a:rPr>
              <a:t>традиція</a:t>
            </a:r>
            <a:r>
              <a:rPr lang="ru-RU" sz="1400" dirty="0" smtClean="0">
                <a:latin typeface="Georgia" pitchFamily="18" charset="0"/>
              </a:rPr>
              <a:t> стала далекою, а </a:t>
            </a:r>
            <a:r>
              <a:rPr lang="ru-RU" sz="1400" dirty="0" err="1" smtClean="0">
                <a:latin typeface="Georgia" pitchFamily="18" charset="0"/>
              </a:rPr>
              <a:t>дерев’яні</a:t>
            </a:r>
            <a:r>
              <a:rPr lang="ru-RU" sz="1400" dirty="0" smtClean="0">
                <a:latin typeface="Georgia" pitchFamily="18" charset="0"/>
              </a:rPr>
              <a:t> птахи – </a:t>
            </a:r>
            <a:r>
              <a:rPr lang="ru-RU" sz="1400" dirty="0" err="1" smtClean="0">
                <a:latin typeface="Georgia" pitchFamily="18" charset="0"/>
              </a:rPr>
              <a:t>рідкістю</a:t>
            </a:r>
            <a:r>
              <a:rPr lang="ru-RU" sz="1400" dirty="0" smtClean="0">
                <a:latin typeface="Georgia" pitchFamily="18" charset="0"/>
              </a:rPr>
              <a:t>. </a:t>
            </a:r>
          </a:p>
          <a:p>
            <a:r>
              <a:rPr lang="ru-RU" sz="1400" dirty="0" smtClean="0">
                <a:latin typeface="Georgia" pitchFamily="18" charset="0"/>
              </a:rPr>
              <a:t>	На  уроках </a:t>
            </a:r>
            <a:r>
              <a:rPr lang="ru-RU" sz="1400" dirty="0" err="1" smtClean="0">
                <a:latin typeface="Georgia" pitchFamily="18" charset="0"/>
              </a:rPr>
              <a:t>праці</a:t>
            </a:r>
            <a:r>
              <a:rPr lang="ru-RU" sz="1400" dirty="0" smtClean="0">
                <a:latin typeface="Georgia" pitchFamily="18" charset="0"/>
              </a:rPr>
              <a:t> </a:t>
            </a:r>
            <a:r>
              <a:rPr lang="ru-RU" sz="1400" dirty="0" err="1" smtClean="0">
                <a:latin typeface="Georgia" pitchFamily="18" charset="0"/>
              </a:rPr>
              <a:t>учні</a:t>
            </a:r>
            <a:r>
              <a:rPr lang="ru-RU" sz="1400" dirty="0" smtClean="0">
                <a:latin typeface="Georgia" pitchFamily="18" charset="0"/>
              </a:rPr>
              <a:t> </a:t>
            </a:r>
            <a:r>
              <a:rPr lang="ru-RU" sz="1400" dirty="0" err="1" smtClean="0">
                <a:latin typeface="Georgia" pitchFamily="18" charset="0"/>
              </a:rPr>
              <a:t>вирішили</a:t>
            </a:r>
            <a:r>
              <a:rPr lang="ru-RU" sz="1400" dirty="0" smtClean="0">
                <a:latin typeface="Georgia" pitchFamily="18" charset="0"/>
              </a:rPr>
              <a:t>  </a:t>
            </a:r>
            <a:r>
              <a:rPr lang="ru-RU" sz="1400" dirty="0" err="1" smtClean="0">
                <a:latin typeface="Georgia" pitchFamily="18" charset="0"/>
              </a:rPr>
              <a:t>відтворити</a:t>
            </a:r>
            <a:r>
              <a:rPr lang="ru-RU" sz="1400" dirty="0" smtClean="0">
                <a:latin typeface="Georgia" pitchFamily="18" charset="0"/>
              </a:rPr>
              <a:t> </a:t>
            </a:r>
            <a:r>
              <a:rPr lang="ru-RU" sz="1400" dirty="0" err="1" smtClean="0">
                <a:latin typeface="Georgia" pitchFamily="18" charset="0"/>
              </a:rPr>
              <a:t>дерев’яну</a:t>
            </a:r>
            <a:r>
              <a:rPr lang="ru-RU" sz="1400" dirty="0" smtClean="0">
                <a:latin typeface="Georgia" pitchFamily="18" charset="0"/>
              </a:rPr>
              <a:t> пташку </a:t>
            </a:r>
            <a:r>
              <a:rPr lang="ru-RU" sz="1400" dirty="0" err="1" smtClean="0">
                <a:latin typeface="Georgia" pitchFamily="18" charset="0"/>
              </a:rPr>
              <a:t>щастя</a:t>
            </a:r>
            <a:r>
              <a:rPr lang="ru-RU" sz="1400" dirty="0" smtClean="0">
                <a:latin typeface="Georgia" pitchFamily="18" charset="0"/>
              </a:rPr>
              <a:t>.</a:t>
            </a:r>
            <a:r>
              <a:rPr lang="ru-RU" sz="1400" dirty="0" smtClean="0"/>
              <a:t/>
            </a:r>
            <a:br>
              <a:rPr lang="ru-RU" sz="1400" dirty="0" smtClean="0"/>
            </a:br>
            <a:endParaRPr kumimoji="0" lang="ru-RU" sz="1400" b="0" i="0" u="none" strike="noStrike" cap="none" normalizeH="0" baseline="0" dirty="0" smtClean="0">
              <a:ln>
                <a:noFill/>
              </a:ln>
              <a:solidFill>
                <a:schemeClr val="tx1"/>
              </a:solidFill>
              <a:effectLst/>
              <a:latin typeface="Georgia" pitchFamily="18" charset="0"/>
              <a:cs typeface="Arial" pitchFamily="34" charset="0"/>
            </a:endParaRPr>
          </a:p>
        </p:txBody>
      </p:sp>
      <p:sp>
        <p:nvSpPr>
          <p:cNvPr id="3" name="Прямоугольник 2"/>
          <p:cNvSpPr/>
          <p:nvPr/>
        </p:nvSpPr>
        <p:spPr>
          <a:xfrm>
            <a:off x="753718" y="3491880"/>
            <a:ext cx="5423564" cy="3323987"/>
          </a:xfrm>
          <a:prstGeom prst="rect">
            <a:avLst/>
          </a:prstGeom>
        </p:spPr>
        <p:txBody>
          <a:bodyPr wrap="square">
            <a:spAutoFit/>
          </a:bodyPr>
          <a:lstStyle/>
          <a:p>
            <a:pPr algn="just"/>
            <a:r>
              <a:rPr lang="ru-RU" sz="1400" dirty="0" smtClean="0">
                <a:latin typeface="Georgia" pitchFamily="18" charset="0"/>
              </a:rPr>
              <a:t>	Для </a:t>
            </a:r>
            <a:r>
              <a:rPr lang="ru-RU" sz="1400" dirty="0" err="1" smtClean="0">
                <a:latin typeface="Georgia" pitchFamily="18" charset="0"/>
              </a:rPr>
              <a:t>виготовлення</a:t>
            </a:r>
            <a:r>
              <a:rPr lang="ru-RU" sz="1400" dirty="0" smtClean="0">
                <a:latin typeface="Georgia" pitchFamily="18" charset="0"/>
              </a:rPr>
              <a:t> птаха </a:t>
            </a:r>
            <a:r>
              <a:rPr lang="ru-RU" sz="1400" dirty="0" err="1" smtClean="0">
                <a:latin typeface="Georgia" pitchFamily="18" charset="0"/>
              </a:rPr>
              <a:t>необхідні</a:t>
            </a:r>
            <a:r>
              <a:rPr lang="ru-RU" sz="1400" dirty="0" smtClean="0">
                <a:latin typeface="Georgia" pitchFamily="18" charset="0"/>
              </a:rPr>
              <a:t> </a:t>
            </a:r>
            <a:r>
              <a:rPr lang="ru-RU" sz="1400" dirty="0" err="1" smtClean="0">
                <a:latin typeface="Georgia" pitchFamily="18" charset="0"/>
              </a:rPr>
              <a:t>такі</a:t>
            </a:r>
            <a:r>
              <a:rPr lang="ru-RU" sz="1400" dirty="0" smtClean="0">
                <a:latin typeface="Georgia" pitchFamily="18" charset="0"/>
              </a:rPr>
              <a:t> </a:t>
            </a:r>
            <a:r>
              <a:rPr lang="ru-RU" sz="1400" dirty="0" err="1" smtClean="0">
                <a:latin typeface="Georgia" pitchFamily="18" charset="0"/>
              </a:rPr>
              <a:t>види</a:t>
            </a:r>
            <a:r>
              <a:rPr lang="ru-RU" sz="1400" dirty="0" smtClean="0">
                <a:latin typeface="Georgia" pitchFamily="18" charset="0"/>
              </a:rPr>
              <a:t> </a:t>
            </a:r>
            <a:r>
              <a:rPr lang="ru-RU" sz="1400" dirty="0" err="1" smtClean="0">
                <a:latin typeface="Georgia" pitchFamily="18" charset="0"/>
              </a:rPr>
              <a:t>порід</a:t>
            </a:r>
            <a:r>
              <a:rPr lang="ru-RU" sz="1400" dirty="0" smtClean="0">
                <a:latin typeface="Georgia" pitchFamily="18" charset="0"/>
              </a:rPr>
              <a:t>, </a:t>
            </a:r>
            <a:r>
              <a:rPr lang="ru-RU" sz="1400" dirty="0" err="1" smtClean="0">
                <a:latin typeface="Georgia" pitchFamily="18" charset="0"/>
              </a:rPr>
              <a:t>які</a:t>
            </a:r>
            <a:r>
              <a:rPr lang="ru-RU" sz="1400" dirty="0" smtClean="0">
                <a:latin typeface="Georgia" pitchFamily="18" charset="0"/>
              </a:rPr>
              <a:t> </a:t>
            </a:r>
            <a:r>
              <a:rPr lang="ru-RU" sz="1400" dirty="0" err="1" smtClean="0">
                <a:latin typeface="Georgia" pitchFamily="18" charset="0"/>
              </a:rPr>
              <a:t>самі</a:t>
            </a:r>
            <a:r>
              <a:rPr lang="ru-RU" sz="1400" dirty="0" smtClean="0">
                <a:latin typeface="Georgia" pitchFamily="18" charset="0"/>
              </a:rPr>
              <a:t> по </a:t>
            </a:r>
            <a:r>
              <a:rPr lang="ru-RU" sz="1400" dirty="0" err="1" smtClean="0">
                <a:latin typeface="Georgia" pitchFamily="18" charset="0"/>
              </a:rPr>
              <a:t>собі</a:t>
            </a:r>
            <a:r>
              <a:rPr lang="ru-RU" sz="1400" dirty="0" smtClean="0">
                <a:latin typeface="Georgia" pitchFamily="18" charset="0"/>
              </a:rPr>
              <a:t> </a:t>
            </a:r>
            <a:r>
              <a:rPr lang="ru-RU" sz="1400" dirty="0" err="1" smtClean="0">
                <a:latin typeface="Georgia" pitchFamily="18" charset="0"/>
              </a:rPr>
              <a:t>вважаються</a:t>
            </a:r>
            <a:r>
              <a:rPr lang="ru-RU" sz="1400" dirty="0" smtClean="0">
                <a:latin typeface="Georgia" pitchFamily="18" charset="0"/>
              </a:rPr>
              <a:t> оберегами – </a:t>
            </a:r>
            <a:r>
              <a:rPr lang="ru-RU" sz="1400" dirty="0" err="1" smtClean="0">
                <a:latin typeface="Georgia" pitchFamily="18" charset="0"/>
              </a:rPr>
              <a:t>осика</a:t>
            </a:r>
            <a:r>
              <a:rPr lang="ru-RU" sz="1400" dirty="0" smtClean="0">
                <a:latin typeface="Georgia" pitchFamily="18" charset="0"/>
              </a:rPr>
              <a:t>, липа. </a:t>
            </a:r>
            <a:r>
              <a:rPr lang="ru-RU" sz="1400" dirty="0" err="1" smtClean="0">
                <a:latin typeface="Georgia" pitchFamily="18" charset="0"/>
              </a:rPr>
              <a:t>Спочатку</a:t>
            </a:r>
            <a:r>
              <a:rPr lang="ru-RU" sz="1400" dirty="0" smtClean="0">
                <a:latin typeface="Georgia" pitchFamily="18" charset="0"/>
              </a:rPr>
              <a:t> </a:t>
            </a:r>
            <a:r>
              <a:rPr lang="ru-RU" sz="1400" dirty="0" err="1" smtClean="0">
                <a:latin typeface="Georgia" pitchFamily="18" charset="0"/>
              </a:rPr>
              <a:t>заготовлюється</a:t>
            </a:r>
            <a:r>
              <a:rPr lang="ru-RU" sz="1400" dirty="0" smtClean="0">
                <a:latin typeface="Georgia" pitchFamily="18" charset="0"/>
              </a:rPr>
              <a:t> </a:t>
            </a:r>
            <a:r>
              <a:rPr lang="ru-RU" sz="1400" dirty="0" err="1" smtClean="0">
                <a:latin typeface="Georgia" pitchFamily="18" charset="0"/>
              </a:rPr>
              <a:t>матеріал</a:t>
            </a:r>
            <a:r>
              <a:rPr lang="ru-RU" sz="1400" dirty="0" smtClean="0">
                <a:latin typeface="Georgia" pitchFamily="18" charset="0"/>
              </a:rPr>
              <a:t> – це </a:t>
            </a:r>
            <a:r>
              <a:rPr lang="ru-RU" sz="1400" dirty="0" err="1" smtClean="0">
                <a:latin typeface="Georgia" pitchFamily="18" charset="0"/>
              </a:rPr>
              <a:t>дерев’яні</a:t>
            </a:r>
            <a:r>
              <a:rPr lang="ru-RU" sz="1400" dirty="0" smtClean="0">
                <a:latin typeface="Georgia" pitchFamily="18" charset="0"/>
              </a:rPr>
              <a:t> дощечки, </a:t>
            </a:r>
            <a:r>
              <a:rPr lang="ru-RU" sz="1400" dirty="0" err="1" smtClean="0">
                <a:latin typeface="Georgia" pitchFamily="18" charset="0"/>
              </a:rPr>
              <a:t>товщина</a:t>
            </a:r>
            <a:r>
              <a:rPr lang="ru-RU" sz="1400" dirty="0" smtClean="0">
                <a:latin typeface="Georgia" pitchFamily="18" charset="0"/>
              </a:rPr>
              <a:t> </a:t>
            </a:r>
            <a:r>
              <a:rPr lang="ru-RU" sz="1400" dirty="0" err="1" smtClean="0">
                <a:latin typeface="Georgia" pitchFamily="18" charset="0"/>
              </a:rPr>
              <a:t>яких</a:t>
            </a:r>
            <a:r>
              <a:rPr lang="ru-RU" sz="1400" dirty="0" smtClean="0">
                <a:latin typeface="Georgia" pitchFamily="18" charset="0"/>
              </a:rPr>
              <a:t> становить 12 </a:t>
            </a:r>
            <a:r>
              <a:rPr lang="ru-RU" sz="1400" dirty="0" err="1" smtClean="0">
                <a:latin typeface="Georgia" pitchFamily="18" charset="0"/>
              </a:rPr>
              <a:t>міліметрів</a:t>
            </a:r>
            <a:r>
              <a:rPr lang="ru-RU" sz="1400" dirty="0" smtClean="0">
                <a:latin typeface="Georgia" pitchFamily="18" charset="0"/>
              </a:rPr>
              <a:t>. </a:t>
            </a:r>
          </a:p>
          <a:p>
            <a:pPr algn="just"/>
            <a:r>
              <a:rPr lang="ru-RU" sz="1400" dirty="0" smtClean="0">
                <a:latin typeface="Georgia" pitchFamily="18" charset="0"/>
              </a:rPr>
              <a:t>	У нас </a:t>
            </a:r>
            <a:r>
              <a:rPr lang="ru-RU" sz="1400" dirty="0" err="1" smtClean="0">
                <a:latin typeface="Georgia" pitchFamily="18" charset="0"/>
              </a:rPr>
              <a:t>є</a:t>
            </a:r>
            <a:r>
              <a:rPr lang="ru-RU" sz="1400" dirty="0" smtClean="0">
                <a:latin typeface="Georgia" pitchFamily="18" charset="0"/>
              </a:rPr>
              <a:t> </a:t>
            </a:r>
            <a:r>
              <a:rPr lang="ru-RU" sz="1400" dirty="0" err="1" smtClean="0">
                <a:latin typeface="Georgia" pitchFamily="18" charset="0"/>
              </a:rPr>
              <a:t>готові</a:t>
            </a:r>
            <a:r>
              <a:rPr lang="ru-RU" sz="1400" dirty="0" smtClean="0">
                <a:latin typeface="Georgia" pitchFamily="18" charset="0"/>
              </a:rPr>
              <a:t> </a:t>
            </a:r>
            <a:r>
              <a:rPr lang="ru-RU" sz="1400" dirty="0" err="1" smtClean="0">
                <a:latin typeface="Georgia" pitchFamily="18" charset="0"/>
              </a:rPr>
              <a:t>трафарети</a:t>
            </a:r>
            <a:r>
              <a:rPr lang="ru-RU" sz="1400" dirty="0" smtClean="0">
                <a:latin typeface="Georgia" pitchFamily="18" charset="0"/>
              </a:rPr>
              <a:t> – на корпус і на </a:t>
            </a:r>
            <a:r>
              <a:rPr lang="ru-RU" sz="1400" dirty="0" err="1" smtClean="0">
                <a:latin typeface="Georgia" pitchFamily="18" charset="0"/>
              </a:rPr>
              <a:t>крила</a:t>
            </a:r>
            <a:r>
              <a:rPr lang="ru-RU" sz="1400" dirty="0" smtClean="0">
                <a:latin typeface="Georgia" pitchFamily="18" charset="0"/>
              </a:rPr>
              <a:t>. </a:t>
            </a:r>
            <a:r>
              <a:rPr lang="ru-RU" sz="1400" dirty="0" err="1" smtClean="0">
                <a:latin typeface="Georgia" pitchFamily="18" charset="0"/>
              </a:rPr>
              <a:t>Спочатку</a:t>
            </a:r>
            <a:r>
              <a:rPr lang="ru-RU" sz="1400" dirty="0" smtClean="0">
                <a:latin typeface="Georgia" pitchFamily="18" charset="0"/>
              </a:rPr>
              <a:t> обводимо </a:t>
            </a:r>
            <a:r>
              <a:rPr lang="ru-RU" sz="1400" dirty="0" err="1" smtClean="0">
                <a:latin typeface="Georgia" pitchFamily="18" charset="0"/>
              </a:rPr>
              <a:t>контури</a:t>
            </a:r>
            <a:r>
              <a:rPr lang="ru-RU" sz="1400" dirty="0" smtClean="0">
                <a:latin typeface="Georgia" pitchFamily="18" charset="0"/>
              </a:rPr>
              <a:t> на дощечках. </a:t>
            </a:r>
            <a:r>
              <a:rPr lang="ru-RU" sz="1400" dirty="0" err="1" smtClean="0">
                <a:latin typeface="Georgia" pitchFamily="18" charset="0"/>
              </a:rPr>
              <a:t>Потім</a:t>
            </a:r>
            <a:r>
              <a:rPr lang="ru-RU" sz="1400" dirty="0" smtClean="0">
                <a:latin typeface="Georgia" pitchFamily="18" charset="0"/>
              </a:rPr>
              <a:t> </a:t>
            </a:r>
            <a:r>
              <a:rPr lang="ru-RU" sz="1400" dirty="0" err="1" smtClean="0">
                <a:latin typeface="Georgia" pitchFamily="18" charset="0"/>
              </a:rPr>
              <a:t>випилюємо</a:t>
            </a:r>
            <a:r>
              <a:rPr lang="ru-RU" sz="1400" dirty="0" smtClean="0">
                <a:latin typeface="Georgia" pitchFamily="18" charset="0"/>
              </a:rPr>
              <a:t> за </a:t>
            </a:r>
            <a:r>
              <a:rPr lang="ru-RU" sz="1400" dirty="0" err="1" smtClean="0">
                <a:latin typeface="Georgia" pitchFamily="18" charset="0"/>
              </a:rPr>
              <a:t>допомогою</a:t>
            </a:r>
            <a:r>
              <a:rPr lang="ru-RU" sz="1400" dirty="0" smtClean="0">
                <a:latin typeface="Georgia" pitchFamily="18" charset="0"/>
              </a:rPr>
              <a:t> </a:t>
            </a:r>
            <a:r>
              <a:rPr lang="ru-RU" sz="1400" dirty="0" err="1" smtClean="0">
                <a:latin typeface="Georgia" pitchFamily="18" charset="0"/>
              </a:rPr>
              <a:t>спеціальних</a:t>
            </a:r>
            <a:r>
              <a:rPr lang="ru-RU" sz="1400" dirty="0" smtClean="0">
                <a:latin typeface="Georgia" pitchFamily="18" charset="0"/>
              </a:rPr>
              <a:t> </a:t>
            </a:r>
            <a:r>
              <a:rPr lang="ru-RU" sz="1400" dirty="0" err="1" smtClean="0">
                <a:latin typeface="Georgia" pitchFamily="18" charset="0"/>
              </a:rPr>
              <a:t>інструментів</a:t>
            </a:r>
            <a:r>
              <a:rPr lang="ru-RU" sz="1400" dirty="0" smtClean="0">
                <a:latin typeface="Georgia" pitchFamily="18" charset="0"/>
              </a:rPr>
              <a:t>. </a:t>
            </a:r>
            <a:r>
              <a:rPr lang="ru-RU" sz="1400" dirty="0" err="1" smtClean="0">
                <a:latin typeface="Georgia" pitchFamily="18" charset="0"/>
              </a:rPr>
              <a:t>Клеїмо</a:t>
            </a:r>
            <a:r>
              <a:rPr lang="ru-RU" sz="1400" dirty="0" smtClean="0">
                <a:latin typeface="Georgia" pitchFamily="18" charset="0"/>
              </a:rPr>
              <a:t> </a:t>
            </a:r>
            <a:r>
              <a:rPr lang="ru-RU" sz="1400" dirty="0" err="1" smtClean="0">
                <a:latin typeface="Georgia" pitchFamily="18" charset="0"/>
              </a:rPr>
              <a:t>крила</a:t>
            </a:r>
            <a:r>
              <a:rPr lang="ru-RU" sz="1400" dirty="0" smtClean="0">
                <a:latin typeface="Georgia" pitchFamily="18" charset="0"/>
              </a:rPr>
              <a:t> до корпусу. І все – птах </a:t>
            </a:r>
            <a:r>
              <a:rPr lang="ru-RU" sz="1400" dirty="0" err="1" smtClean="0">
                <a:latin typeface="Georgia" pitchFamily="18" charset="0"/>
              </a:rPr>
              <a:t>готовий</a:t>
            </a:r>
            <a:r>
              <a:rPr lang="ru-RU" sz="1400" dirty="0" smtClean="0">
                <a:latin typeface="Georgia" pitchFamily="18" charset="0"/>
              </a:rPr>
              <a:t>. </a:t>
            </a:r>
          </a:p>
          <a:p>
            <a:pPr algn="just"/>
            <a:r>
              <a:rPr lang="ru-RU" sz="1400" dirty="0" smtClean="0">
                <a:latin typeface="Georgia" pitchFamily="18" charset="0"/>
              </a:rPr>
              <a:t>	Але </a:t>
            </a:r>
            <a:r>
              <a:rPr lang="ru-RU" sz="1400" dirty="0" err="1" smtClean="0">
                <a:latin typeface="Georgia" pitchFamily="18" charset="0"/>
              </a:rPr>
              <a:t>якщо</a:t>
            </a:r>
            <a:r>
              <a:rPr lang="ru-RU" sz="1400" dirty="0" smtClean="0">
                <a:latin typeface="Georgia" pitchFamily="18" charset="0"/>
              </a:rPr>
              <a:t> </a:t>
            </a:r>
            <a:r>
              <a:rPr lang="ru-RU" sz="1400" dirty="0" err="1" smtClean="0">
                <a:latin typeface="Georgia" pitchFamily="18" charset="0"/>
              </a:rPr>
              <a:t>пофантазувати</a:t>
            </a:r>
            <a:r>
              <a:rPr lang="ru-RU" sz="1400" dirty="0" smtClean="0">
                <a:latin typeface="Georgia" pitchFamily="18" charset="0"/>
              </a:rPr>
              <a:t>, </a:t>
            </a:r>
            <a:r>
              <a:rPr lang="ru-RU" sz="1400" dirty="0" err="1" smtClean="0">
                <a:latin typeface="Georgia" pitchFamily="18" charset="0"/>
              </a:rPr>
              <a:t>можна</a:t>
            </a:r>
            <a:r>
              <a:rPr lang="ru-RU" sz="1400" dirty="0" smtClean="0">
                <a:latin typeface="Georgia" pitchFamily="18" charset="0"/>
              </a:rPr>
              <a:t> </a:t>
            </a:r>
            <a:r>
              <a:rPr lang="ru-RU" sz="1400" dirty="0" err="1" smtClean="0">
                <a:latin typeface="Georgia" pitchFamily="18" charset="0"/>
              </a:rPr>
              <a:t>його</a:t>
            </a:r>
            <a:r>
              <a:rPr lang="ru-RU" sz="1400" dirty="0" smtClean="0">
                <a:latin typeface="Georgia" pitchFamily="18" charset="0"/>
              </a:rPr>
              <a:t> </a:t>
            </a:r>
            <a:r>
              <a:rPr lang="ru-RU" sz="1400" dirty="0" err="1" smtClean="0">
                <a:latin typeface="Georgia" pitchFamily="18" charset="0"/>
              </a:rPr>
              <a:t>зробити</a:t>
            </a:r>
            <a:r>
              <a:rPr lang="ru-RU" sz="1400" dirty="0" smtClean="0">
                <a:latin typeface="Georgia" pitchFamily="18" charset="0"/>
              </a:rPr>
              <a:t> </a:t>
            </a:r>
            <a:r>
              <a:rPr lang="ru-RU" sz="1400" dirty="0" err="1" smtClean="0">
                <a:latin typeface="Georgia" pitchFamily="18" charset="0"/>
              </a:rPr>
              <a:t>кольоровим</a:t>
            </a:r>
            <a:r>
              <a:rPr lang="ru-RU" sz="1400" dirty="0" smtClean="0">
                <a:latin typeface="Georgia" pitchFamily="18" charset="0"/>
              </a:rPr>
              <a:t>, </a:t>
            </a:r>
            <a:r>
              <a:rPr lang="ru-RU" sz="1400" dirty="0" err="1" smtClean="0">
                <a:latin typeface="Georgia" pitchFamily="18" charset="0"/>
              </a:rPr>
              <a:t>із</a:t>
            </a:r>
            <a:r>
              <a:rPr lang="ru-RU" sz="1400" dirty="0" smtClean="0">
                <a:latin typeface="Georgia" pitchFamily="18" charset="0"/>
              </a:rPr>
              <a:t> </a:t>
            </a:r>
            <a:r>
              <a:rPr lang="ru-RU" sz="1400" dirty="0" err="1" smtClean="0">
                <a:latin typeface="Georgia" pitchFamily="18" charset="0"/>
              </a:rPr>
              <a:t>використанням</a:t>
            </a:r>
            <a:r>
              <a:rPr lang="ru-RU" sz="1400" dirty="0" smtClean="0">
                <a:latin typeface="Georgia" pitchFamily="18" charset="0"/>
              </a:rPr>
              <a:t> </a:t>
            </a:r>
            <a:r>
              <a:rPr lang="ru-RU" sz="1400" dirty="0" err="1" smtClean="0">
                <a:latin typeface="Georgia" pitchFamily="18" charset="0"/>
              </a:rPr>
              <a:t>різних</a:t>
            </a:r>
            <a:r>
              <a:rPr lang="ru-RU" sz="1400" dirty="0" smtClean="0">
                <a:latin typeface="Georgia" pitchFamily="18" charset="0"/>
              </a:rPr>
              <a:t> </a:t>
            </a:r>
            <a:r>
              <a:rPr lang="ru-RU" sz="1400" dirty="0" err="1" smtClean="0">
                <a:latin typeface="Georgia" pitchFamily="18" charset="0"/>
              </a:rPr>
              <a:t>орнаментів</a:t>
            </a:r>
            <a:r>
              <a:rPr lang="ru-RU" sz="1400" dirty="0" smtClean="0">
                <a:latin typeface="Georgia" pitchFamily="18" charset="0"/>
              </a:rPr>
              <a:t>. </a:t>
            </a:r>
            <a:r>
              <a:rPr lang="ru-RU" sz="1400" dirty="0" err="1" smtClean="0">
                <a:latin typeface="Georgia" pitchFamily="18" charset="0"/>
              </a:rPr>
              <a:t>Зрозуміло</a:t>
            </a:r>
            <a:r>
              <a:rPr lang="ru-RU" sz="1400" dirty="0" smtClean="0">
                <a:latin typeface="Georgia" pitchFamily="18" charset="0"/>
              </a:rPr>
              <a:t>, </a:t>
            </a:r>
            <a:r>
              <a:rPr lang="ru-RU" sz="1400" dirty="0" err="1" smtClean="0">
                <a:latin typeface="Georgia" pitchFamily="18" charset="0"/>
              </a:rPr>
              <a:t>існує</a:t>
            </a:r>
            <a:r>
              <a:rPr lang="ru-RU" sz="1400" dirty="0" smtClean="0">
                <a:latin typeface="Georgia" pitchFamily="18" charset="0"/>
              </a:rPr>
              <a:t> </a:t>
            </a:r>
            <a:r>
              <a:rPr lang="ru-RU" sz="1400" dirty="0" err="1" smtClean="0">
                <a:latin typeface="Georgia" pitchFamily="18" charset="0"/>
              </a:rPr>
              <a:t>український</a:t>
            </a:r>
            <a:r>
              <a:rPr lang="ru-RU" sz="1400" dirty="0" smtClean="0">
                <a:latin typeface="Georgia" pitchFamily="18" charset="0"/>
              </a:rPr>
              <a:t> канон </a:t>
            </a:r>
            <a:r>
              <a:rPr lang="ru-RU" sz="1400" dirty="0" err="1" smtClean="0">
                <a:latin typeface="Georgia" pitchFamily="18" charset="0"/>
              </a:rPr>
              <a:t>розмальовування</a:t>
            </a:r>
            <a:r>
              <a:rPr lang="ru-RU" sz="1400" dirty="0" smtClean="0">
                <a:latin typeface="Georgia" pitchFamily="18" charset="0"/>
              </a:rPr>
              <a:t>, </a:t>
            </a:r>
            <a:r>
              <a:rPr lang="ru-RU" sz="1400" dirty="0" err="1" smtClean="0">
                <a:latin typeface="Georgia" pitchFamily="18" charset="0"/>
              </a:rPr>
              <a:t>якого</a:t>
            </a:r>
            <a:r>
              <a:rPr lang="ru-RU" sz="1400" dirty="0" smtClean="0">
                <a:latin typeface="Georgia" pitchFamily="18" charset="0"/>
              </a:rPr>
              <a:t> </a:t>
            </a:r>
            <a:r>
              <a:rPr lang="ru-RU" sz="1400" dirty="0" err="1" smtClean="0">
                <a:latin typeface="Georgia" pitchFamily="18" charset="0"/>
              </a:rPr>
              <a:t>потрібно</a:t>
            </a:r>
            <a:r>
              <a:rPr lang="ru-RU" sz="1400" dirty="0" smtClean="0">
                <a:latin typeface="Georgia" pitchFamily="18" charset="0"/>
              </a:rPr>
              <a:t> </a:t>
            </a:r>
            <a:r>
              <a:rPr lang="ru-RU" sz="1400" dirty="0" err="1" smtClean="0">
                <a:latin typeface="Georgia" pitchFamily="18" charset="0"/>
              </a:rPr>
              <a:t>дотримуватися</a:t>
            </a:r>
            <a:r>
              <a:rPr lang="ru-RU" sz="1400" dirty="0" smtClean="0">
                <a:latin typeface="Georgia" pitchFamily="18" charset="0"/>
              </a:rPr>
              <a:t>. Але </a:t>
            </a:r>
            <a:r>
              <a:rPr lang="ru-RU" sz="1400" dirty="0" err="1" smtClean="0">
                <a:latin typeface="Georgia" pitchFamily="18" charset="0"/>
              </a:rPr>
              <a:t>поки</a:t>
            </a:r>
            <a:r>
              <a:rPr lang="ru-RU" sz="1400" dirty="0" smtClean="0">
                <a:latin typeface="Georgia" pitchFamily="18" charset="0"/>
              </a:rPr>
              <a:t> діти </a:t>
            </a:r>
            <a:r>
              <a:rPr lang="ru-RU" sz="1400" dirty="0" err="1" smtClean="0">
                <a:latin typeface="Georgia" pitchFamily="18" charset="0"/>
              </a:rPr>
              <a:t>вчаться</a:t>
            </a:r>
            <a:r>
              <a:rPr lang="ru-RU" sz="1400" dirty="0" smtClean="0">
                <a:latin typeface="Georgia" pitchFamily="18" charset="0"/>
              </a:rPr>
              <a:t>, </a:t>
            </a:r>
            <a:r>
              <a:rPr lang="ru-RU" sz="1400" dirty="0" err="1" smtClean="0">
                <a:latin typeface="Georgia" pitchFamily="18" charset="0"/>
              </a:rPr>
              <a:t>кожен</a:t>
            </a:r>
            <a:r>
              <a:rPr lang="ru-RU" sz="1400" dirty="0" smtClean="0">
                <a:latin typeface="Georgia" pitchFamily="18" charset="0"/>
              </a:rPr>
              <a:t> </a:t>
            </a:r>
            <a:r>
              <a:rPr lang="ru-RU" sz="1400" dirty="0" err="1" smtClean="0">
                <a:latin typeface="Georgia" pitchFamily="18" charset="0"/>
              </a:rPr>
              <a:t>створює</a:t>
            </a:r>
            <a:r>
              <a:rPr lang="ru-RU" sz="1400" dirty="0" smtClean="0">
                <a:latin typeface="Georgia" pitchFamily="18" charset="0"/>
              </a:rPr>
              <a:t>                                пташку такою, </a:t>
            </a:r>
            <a:r>
              <a:rPr lang="ru-RU" sz="1400" dirty="0" err="1" smtClean="0">
                <a:latin typeface="Georgia" pitchFamily="18" charset="0"/>
              </a:rPr>
              <a:t>якою</a:t>
            </a:r>
            <a:r>
              <a:rPr lang="ru-RU" sz="1400" dirty="0" smtClean="0">
                <a:latin typeface="Georgia" pitchFamily="18" charset="0"/>
              </a:rPr>
              <a:t> він її </a:t>
            </a:r>
            <a:r>
              <a:rPr lang="ru-RU" sz="1400" dirty="0" err="1" smtClean="0">
                <a:latin typeface="Georgia" pitchFamily="18" charset="0"/>
              </a:rPr>
              <a:t>бачить</a:t>
            </a:r>
            <a:r>
              <a:rPr lang="ru-RU" sz="1400" dirty="0" smtClean="0">
                <a:latin typeface="Georgia" pitchFamily="18" charset="0"/>
              </a:rPr>
              <a:t>.</a:t>
            </a:r>
            <a:br>
              <a:rPr lang="ru-RU" sz="1400" dirty="0" smtClean="0">
                <a:latin typeface="Georgia" pitchFamily="18" charset="0"/>
              </a:rPr>
            </a:br>
            <a:r>
              <a:rPr lang="ru-RU" sz="1400" dirty="0" smtClean="0">
                <a:latin typeface="Georgia" pitchFamily="18" charset="0"/>
              </a:rPr>
              <a:t>На уроках </a:t>
            </a:r>
            <a:r>
              <a:rPr lang="ru-RU" sz="1400" dirty="0" err="1" smtClean="0">
                <a:latin typeface="Georgia" pitchFamily="18" charset="0"/>
              </a:rPr>
              <a:t>образотворчого</a:t>
            </a:r>
            <a:r>
              <a:rPr lang="ru-RU" sz="1400" dirty="0" smtClean="0">
                <a:latin typeface="Georgia" pitchFamily="18" charset="0"/>
              </a:rPr>
              <a:t> </a:t>
            </a:r>
            <a:r>
              <a:rPr lang="ru-RU" sz="1400" dirty="0" err="1" smtClean="0">
                <a:latin typeface="Georgia" pitchFamily="18" charset="0"/>
              </a:rPr>
              <a:t>мистецтва</a:t>
            </a:r>
            <a:r>
              <a:rPr lang="ru-RU" sz="1400" dirty="0" smtClean="0">
                <a:latin typeface="Georgia" pitchFamily="18" charset="0"/>
              </a:rPr>
              <a:t> та на </a:t>
            </a:r>
            <a:r>
              <a:rPr lang="ru-RU" sz="1400" dirty="0" err="1" smtClean="0">
                <a:latin typeface="Georgia" pitchFamily="18" charset="0"/>
              </a:rPr>
              <a:t>заняттях</a:t>
            </a:r>
            <a:r>
              <a:rPr lang="ru-RU" sz="1400" dirty="0" smtClean="0">
                <a:latin typeface="Georgia" pitchFamily="18" charset="0"/>
              </a:rPr>
              <a:t> </a:t>
            </a:r>
            <a:r>
              <a:rPr lang="ru-RU" sz="1400" dirty="0" err="1" smtClean="0">
                <a:latin typeface="Georgia" pitchFamily="18" charset="0"/>
              </a:rPr>
              <a:t>гуртка</a:t>
            </a:r>
            <a:r>
              <a:rPr lang="ru-RU" sz="1400" dirty="0" smtClean="0">
                <a:latin typeface="Georgia" pitchFamily="18" charset="0"/>
              </a:rPr>
              <a:t> </a:t>
            </a:r>
            <a:r>
              <a:rPr lang="ru-RU" sz="1400" dirty="0" err="1" smtClean="0">
                <a:latin typeface="Georgia" pitchFamily="18" charset="0"/>
              </a:rPr>
              <a:t>діти</a:t>
            </a:r>
            <a:r>
              <a:rPr lang="ru-RU" sz="1400" dirty="0" smtClean="0">
                <a:latin typeface="Georgia" pitchFamily="18" charset="0"/>
              </a:rPr>
              <a:t> </a:t>
            </a:r>
            <a:r>
              <a:rPr lang="ru-RU" sz="1400" dirty="0" err="1" smtClean="0">
                <a:latin typeface="Georgia" pitchFamily="18" charset="0"/>
              </a:rPr>
              <a:t>розфарбували</a:t>
            </a:r>
            <a:r>
              <a:rPr lang="ru-RU" sz="1400" dirty="0" smtClean="0">
                <a:latin typeface="Georgia" pitchFamily="18" charset="0"/>
              </a:rPr>
              <a:t> </a:t>
            </a:r>
            <a:r>
              <a:rPr lang="ru-RU" sz="1400" dirty="0" err="1" smtClean="0">
                <a:latin typeface="Georgia" pitchFamily="18" charset="0"/>
              </a:rPr>
              <a:t>своїх</a:t>
            </a:r>
            <a:r>
              <a:rPr lang="ru-RU" sz="1400" dirty="0" smtClean="0">
                <a:latin typeface="Georgia" pitchFamily="18" charset="0"/>
              </a:rPr>
              <a:t> </a:t>
            </a:r>
            <a:r>
              <a:rPr lang="ru-RU" sz="1400" dirty="0" err="1" smtClean="0">
                <a:latin typeface="Georgia" pitchFamily="18" charset="0"/>
              </a:rPr>
              <a:t>птахів</a:t>
            </a:r>
            <a:r>
              <a:rPr lang="ru-RU" sz="1400" dirty="0" smtClean="0">
                <a:latin typeface="Georgia" pitchFamily="18" charset="0"/>
              </a:rPr>
              <a:t>.</a:t>
            </a:r>
            <a:endParaRPr lang="ru-RU" sz="1400" dirty="0">
              <a:latin typeface="Georgia" pitchFamily="18" charset="0"/>
            </a:endParaRPr>
          </a:p>
        </p:txBody>
      </p:sp>
      <p:sp>
        <p:nvSpPr>
          <p:cNvPr id="4" name="Прямоугольник 3"/>
          <p:cNvSpPr/>
          <p:nvPr/>
        </p:nvSpPr>
        <p:spPr>
          <a:xfrm>
            <a:off x="714356" y="1346642"/>
            <a:ext cx="5423564" cy="523220"/>
          </a:xfrm>
          <a:prstGeom prst="rect">
            <a:avLst/>
          </a:prstGeom>
        </p:spPr>
        <p:txBody>
          <a:bodyPr wrap="square">
            <a:spAutoFit/>
          </a:bodyPr>
          <a:lstStyle/>
          <a:p>
            <a:pPr algn="just"/>
            <a:r>
              <a:rPr lang="ru-RU" sz="1400" dirty="0" smtClean="0">
                <a:latin typeface="Georgia" pitchFamily="18" charset="0"/>
              </a:rPr>
              <a:t>	</a:t>
            </a:r>
            <a:r>
              <a:rPr lang="ru-RU" sz="1400" dirty="0" err="1" smtClean="0">
                <a:latin typeface="Georgia" pitchFamily="18" charset="0"/>
              </a:rPr>
              <a:t>Дерев'яна</a:t>
            </a:r>
            <a:r>
              <a:rPr lang="ru-RU" sz="1400" dirty="0" smtClean="0">
                <a:latin typeface="Georgia" pitchFamily="18" charset="0"/>
              </a:rPr>
              <a:t> </a:t>
            </a:r>
            <a:r>
              <a:rPr lang="ru-RU" sz="1400" dirty="0" err="1" smtClean="0">
                <a:latin typeface="Georgia" pitchFamily="18" charset="0"/>
              </a:rPr>
              <a:t>іграшка</a:t>
            </a:r>
            <a:r>
              <a:rPr lang="ru-RU" sz="1400" dirty="0" smtClean="0">
                <a:latin typeface="Georgia" pitchFamily="18" charset="0"/>
              </a:rPr>
              <a:t> – </a:t>
            </a:r>
            <a:r>
              <a:rPr lang="ru-RU" sz="1400" dirty="0" err="1" smtClean="0">
                <a:latin typeface="Georgia" pitchFamily="18" charset="0"/>
              </a:rPr>
              <a:t>давня</a:t>
            </a:r>
            <a:r>
              <a:rPr lang="ru-RU" sz="1400" dirty="0" smtClean="0">
                <a:latin typeface="Georgia" pitchFamily="18" charset="0"/>
              </a:rPr>
              <a:t> за </a:t>
            </a:r>
            <a:r>
              <a:rPr lang="ru-RU" sz="1400" dirty="0" err="1" smtClean="0">
                <a:latin typeface="Georgia" pitchFamily="18" charset="0"/>
              </a:rPr>
              <a:t>своїм</a:t>
            </a:r>
            <a:r>
              <a:rPr lang="ru-RU" sz="1400" dirty="0" smtClean="0">
                <a:latin typeface="Georgia" pitchFamily="18" charset="0"/>
              </a:rPr>
              <a:t> </a:t>
            </a:r>
            <a:r>
              <a:rPr lang="ru-RU" sz="1400" dirty="0" err="1" smtClean="0">
                <a:latin typeface="Georgia" pitchFamily="18" charset="0"/>
              </a:rPr>
              <a:t>походженням</a:t>
            </a:r>
            <a:r>
              <a:rPr lang="ru-RU" sz="1400" dirty="0" smtClean="0">
                <a:latin typeface="Georgia" pitchFamily="18" charset="0"/>
              </a:rPr>
              <a:t>. В </a:t>
            </a:r>
            <a:r>
              <a:rPr lang="ru-RU" sz="1400" dirty="0" err="1" smtClean="0">
                <a:latin typeface="Georgia" pitchFamily="18" charset="0"/>
              </a:rPr>
              <a:t>ній</a:t>
            </a:r>
            <a:r>
              <a:rPr lang="ru-RU" sz="1400" dirty="0" smtClean="0">
                <a:latin typeface="Georgia" pitchFamily="18" charset="0"/>
              </a:rPr>
              <a:t> </a:t>
            </a:r>
            <a:r>
              <a:rPr lang="ru-RU" sz="1400" dirty="0" err="1" smtClean="0">
                <a:latin typeface="Georgia" pitchFamily="18" charset="0"/>
              </a:rPr>
              <a:t>відображаються</a:t>
            </a:r>
            <a:r>
              <a:rPr lang="ru-RU" sz="1400" dirty="0" smtClean="0">
                <a:latin typeface="Georgia" pitchFamily="18" charset="0"/>
              </a:rPr>
              <a:t> </a:t>
            </a:r>
            <a:r>
              <a:rPr lang="ru-RU" sz="1400" dirty="0" err="1" smtClean="0">
                <a:latin typeface="Georgia" pitchFamily="18" charset="0"/>
              </a:rPr>
              <a:t>цінні</a:t>
            </a:r>
            <a:r>
              <a:rPr lang="ru-RU" sz="1400" dirty="0" smtClean="0">
                <a:latin typeface="Georgia" pitchFamily="18" charset="0"/>
              </a:rPr>
              <a:t> </a:t>
            </a:r>
            <a:r>
              <a:rPr lang="ru-RU" sz="1400" dirty="0" err="1" smtClean="0">
                <a:latin typeface="Georgia" pitchFamily="18" charset="0"/>
              </a:rPr>
              <a:t>традиції</a:t>
            </a:r>
            <a:r>
              <a:rPr lang="ru-RU" sz="1400" dirty="0" smtClean="0">
                <a:latin typeface="Georgia" pitchFamily="18" charset="0"/>
              </a:rPr>
              <a:t> </a:t>
            </a:r>
            <a:r>
              <a:rPr lang="ru-RU" sz="1400" dirty="0" err="1" smtClean="0">
                <a:latin typeface="Georgia" pitchFamily="18" charset="0"/>
              </a:rPr>
              <a:t>різьби</a:t>
            </a:r>
            <a:r>
              <a:rPr lang="ru-RU" sz="1400" dirty="0" smtClean="0">
                <a:latin typeface="Georgia" pitchFamily="18" charset="0"/>
              </a:rPr>
              <a:t> і </a:t>
            </a:r>
            <a:r>
              <a:rPr lang="ru-RU" sz="1400" dirty="0" err="1" smtClean="0">
                <a:latin typeface="Georgia" pitchFamily="18" charset="0"/>
              </a:rPr>
              <a:t>розпису</a:t>
            </a:r>
            <a:r>
              <a:rPr lang="ru-RU" sz="1400" dirty="0" smtClean="0">
                <a:latin typeface="Georgia" pitchFamily="18" charset="0"/>
              </a:rPr>
              <a:t> по дереву. </a:t>
            </a:r>
            <a:endParaRPr lang="ru-RU" sz="1400" dirty="0">
              <a:latin typeface="Georgia" pitchFamily="18" charset="0"/>
            </a:endParaRPr>
          </a:p>
        </p:txBody>
      </p:sp>
      <p:sp>
        <p:nvSpPr>
          <p:cNvPr id="5" name="Прямоугольник 4"/>
          <p:cNvSpPr/>
          <p:nvPr/>
        </p:nvSpPr>
        <p:spPr>
          <a:xfrm>
            <a:off x="23924" y="755576"/>
            <a:ext cx="6858000" cy="338554"/>
          </a:xfrm>
          <a:prstGeom prst="rect">
            <a:avLst/>
          </a:prstGeom>
        </p:spPr>
        <p:txBody>
          <a:bodyPr wrap="square">
            <a:spAutoFit/>
          </a:bodyPr>
          <a:lstStyle/>
          <a:p>
            <a:pPr algn="ctr"/>
            <a:r>
              <a:rPr lang="ru-RU" sz="1600" b="1" dirty="0" err="1" smtClean="0">
                <a:solidFill>
                  <a:srgbClr val="3D5C00"/>
                </a:solidFill>
                <a:latin typeface="Georgia" pitchFamily="18" charset="0"/>
              </a:rPr>
              <a:t>Дерев'яний</a:t>
            </a:r>
            <a:r>
              <a:rPr lang="ru-RU" sz="1600" b="1" dirty="0" smtClean="0">
                <a:solidFill>
                  <a:srgbClr val="3D5C00"/>
                </a:solidFill>
                <a:latin typeface="Georgia" pitchFamily="18" charset="0"/>
              </a:rPr>
              <a:t> птах </a:t>
            </a:r>
            <a:r>
              <a:rPr lang="ru-RU" sz="1600" b="1" dirty="0" err="1" smtClean="0">
                <a:solidFill>
                  <a:srgbClr val="3D5C00"/>
                </a:solidFill>
                <a:latin typeface="Georgia" pitchFamily="18" charset="0"/>
              </a:rPr>
              <a:t>щастя</a:t>
            </a:r>
            <a:endParaRPr lang="ru-RU" sz="1600" b="1" dirty="0">
              <a:solidFill>
                <a:srgbClr val="3D5C00"/>
              </a:solidFill>
            </a:endParaRPr>
          </a:p>
        </p:txBody>
      </p:sp>
      <p:pic>
        <p:nvPicPr>
          <p:cNvPr id="7" name="Рисунок 6" descr="C:\пташка травомотанка КОНСПЕКТИ\Пташка щастя ФОТО\DSC06288.JPG"/>
          <p:cNvPicPr/>
          <p:nvPr/>
        </p:nvPicPr>
        <p:blipFill rotWithShape="1">
          <a:blip r:embed="rId4" cstate="print"/>
          <a:srcRect l="6959" t="7025" r="14306" b="15702"/>
          <a:stretch/>
        </p:blipFill>
        <p:spPr bwMode="auto">
          <a:xfrm>
            <a:off x="2526956" y="7005322"/>
            <a:ext cx="1804087" cy="1384710"/>
          </a:xfrm>
          <a:prstGeom prst="rect">
            <a:avLst/>
          </a:prstGeom>
          <a:noFill/>
          <a:ln w="9525">
            <a:solidFill>
              <a:srgbClr val="5F8E00"/>
            </a:solidFill>
            <a:miter lim="800000"/>
            <a:headEnd/>
            <a:tailEnd/>
          </a:ln>
        </p:spPr>
      </p:pic>
    </p:spTree>
    <p:extLst>
      <p:ext uri="{BB962C8B-B14F-4D97-AF65-F5344CB8AC3E}">
        <p14:creationId xmlns:p14="http://schemas.microsoft.com/office/powerpoint/2010/main" val="232117667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ObuzEGNYVR.jpg"/>
          <p:cNvPicPr/>
          <p:nvPr/>
        </p:nvPicPr>
        <p:blipFill>
          <a:blip r:embed="rId2">
            <a:extLst>
              <a:ext uri="{28A0092B-C50C-407E-A947-70E740481C1C}">
                <a14:useLocalDpi xmlns:a14="http://schemas.microsoft.com/office/drawing/2010/main" val="0"/>
              </a:ext>
            </a:extLst>
          </a:blip>
          <a:srcRect r="8967"/>
          <a:stretch>
            <a:fillRect/>
          </a:stretch>
        </p:blipFill>
        <p:spPr bwMode="auto">
          <a:xfrm>
            <a:off x="3643314" y="1252039"/>
            <a:ext cx="2405057" cy="1643074"/>
          </a:xfrm>
          <a:prstGeom prst="rect">
            <a:avLst/>
          </a:prstGeom>
          <a:noFill/>
          <a:ln>
            <a:solidFill>
              <a:srgbClr val="5F8E00"/>
            </a:solidFill>
          </a:ln>
        </p:spPr>
      </p:pic>
      <p:sp>
        <p:nvSpPr>
          <p:cNvPr id="2" name="Прямоугольник 1"/>
          <p:cNvSpPr/>
          <p:nvPr/>
        </p:nvSpPr>
        <p:spPr>
          <a:xfrm>
            <a:off x="548680" y="597973"/>
            <a:ext cx="5754655" cy="338554"/>
          </a:xfrm>
          <a:prstGeom prst="rect">
            <a:avLst/>
          </a:prstGeom>
        </p:spPr>
        <p:txBody>
          <a:bodyPr wrap="square">
            <a:spAutoFit/>
          </a:bodyPr>
          <a:lstStyle/>
          <a:p>
            <a:pPr algn="ctr"/>
            <a:r>
              <a:rPr lang="uk-UA" sz="1600" b="1" dirty="0">
                <a:solidFill>
                  <a:srgbClr val="3D5C00"/>
                </a:solidFill>
                <a:latin typeface="Georgia" pitchFamily="18" charset="0"/>
              </a:rPr>
              <a:t>Майстер-клас </a:t>
            </a:r>
            <a:r>
              <a:rPr lang="uk-UA" sz="1600" b="1" dirty="0" smtClean="0">
                <a:solidFill>
                  <a:srgbClr val="3D5C00"/>
                </a:solidFill>
                <a:latin typeface="Georgia" pitchFamily="18" charset="0"/>
              </a:rPr>
              <a:t>«</a:t>
            </a:r>
            <a:r>
              <a:rPr lang="ru-RU" sz="1600" b="1" dirty="0" err="1" smtClean="0">
                <a:solidFill>
                  <a:srgbClr val="3D5C00"/>
                </a:solidFill>
                <a:latin typeface="Georgia" pitchFamily="18" charset="0"/>
              </a:rPr>
              <a:t>Паперовий</a:t>
            </a:r>
            <a:r>
              <a:rPr lang="ru-RU" sz="1600" b="1" dirty="0" smtClean="0">
                <a:solidFill>
                  <a:srgbClr val="3D5C00"/>
                </a:solidFill>
                <a:latin typeface="Georgia" pitchFamily="18" charset="0"/>
              </a:rPr>
              <a:t> птах» </a:t>
            </a:r>
            <a:endParaRPr lang="ru-RU" sz="1600" b="1" dirty="0">
              <a:solidFill>
                <a:srgbClr val="3D5C00"/>
              </a:solidFill>
              <a:latin typeface="Georgia" pitchFamily="18" charset="0"/>
            </a:endParaRPr>
          </a:p>
        </p:txBody>
      </p:sp>
      <p:sp>
        <p:nvSpPr>
          <p:cNvPr id="46081" name="Rectangle 1"/>
          <p:cNvSpPr>
            <a:spLocks noChangeArrowheads="1"/>
          </p:cNvSpPr>
          <p:nvPr/>
        </p:nvSpPr>
        <p:spPr bwMode="auto">
          <a:xfrm>
            <a:off x="714380" y="1139769"/>
            <a:ext cx="2928934"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k-UA" sz="12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Матеріали та інструменти:</a:t>
            </a:r>
            <a:endParaRPr kumimoji="0" lang="ru-RU" sz="1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k-UA" sz="12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Шаблон тулуба птаха</a:t>
            </a:r>
            <a:endParaRPr kumimoji="0" lang="ru-RU" sz="1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k-UA" sz="12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Картон</a:t>
            </a:r>
            <a:endParaRPr kumimoji="0" lang="ru-RU" sz="1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k-UA" sz="12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Яскраві серветки</a:t>
            </a:r>
            <a:endParaRPr kumimoji="0" lang="ru-RU" sz="1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k-UA" sz="12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Клей ПВА</a:t>
            </a:r>
            <a:endParaRPr kumimoji="0" lang="ru-RU" sz="1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k-UA" sz="12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Двосторонній кольоровий папір</a:t>
            </a:r>
            <a:endParaRPr kumimoji="0" lang="ru-RU" sz="1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k-UA" sz="12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Ножиці</a:t>
            </a:r>
            <a:endParaRPr kumimoji="0" lang="ru-RU" sz="1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k-UA" sz="12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Канцелярський ножик</a:t>
            </a:r>
            <a:endParaRPr kumimoji="0" lang="uk-UA" sz="1200" b="0" i="0" u="none" strike="noStrike" cap="none" normalizeH="0" baseline="0" dirty="0" smtClean="0">
              <a:ln>
                <a:noFill/>
              </a:ln>
              <a:solidFill>
                <a:schemeClr val="tx1"/>
              </a:solidFill>
              <a:effectLst/>
              <a:latin typeface="Arial" pitchFamily="34" charset="0"/>
              <a:cs typeface="Arial" pitchFamily="34" charset="0"/>
            </a:endParaRPr>
          </a:p>
        </p:txBody>
      </p:sp>
      <p:sp>
        <p:nvSpPr>
          <p:cNvPr id="46082" name="Rectangle 2"/>
          <p:cNvSpPr>
            <a:spLocks noChangeArrowheads="1"/>
          </p:cNvSpPr>
          <p:nvPr/>
        </p:nvSpPr>
        <p:spPr bwMode="auto">
          <a:xfrm>
            <a:off x="701754" y="2915816"/>
            <a:ext cx="5601582"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kumimoji="0" lang="uk-UA" sz="12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1.Обведіть шаблон тулуба птаха на картоні. Виріжте. </a:t>
            </a:r>
            <a:r>
              <a:rPr lang="uk-UA" sz="1200" dirty="0" smtClean="0">
                <a:latin typeface="Georgia" pitchFamily="18" charset="0"/>
              </a:rPr>
              <a:t>2. Нанесіть на деталь тулуба клей ПВА і приклейте на нього яскраву серветку. Повторіть те ж саме з іншої сторони тулуба.</a:t>
            </a:r>
            <a:endParaRPr lang="ru-RU" sz="1200" dirty="0" smtClean="0">
              <a:latin typeface="Georgia"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uk-UA" sz="1800" b="0" i="0" u="none" strike="noStrike" cap="none" normalizeH="0" baseline="0" dirty="0" smtClean="0">
              <a:ln>
                <a:noFill/>
              </a:ln>
              <a:solidFill>
                <a:schemeClr val="tx1"/>
              </a:solidFill>
              <a:effectLst/>
              <a:latin typeface="Georgia" pitchFamily="18" charset="0"/>
              <a:cs typeface="Arial" pitchFamily="34" charset="0"/>
            </a:endParaRPr>
          </a:p>
        </p:txBody>
      </p:sp>
      <p:pic>
        <p:nvPicPr>
          <p:cNvPr id="6" name="Рисунок 5" descr="Как сделать птицу своими руками"/>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1754" y="3670150"/>
            <a:ext cx="1714512" cy="1214446"/>
          </a:xfrm>
          <a:prstGeom prst="rect">
            <a:avLst/>
          </a:prstGeom>
          <a:noFill/>
          <a:ln>
            <a:noFill/>
          </a:ln>
        </p:spPr>
      </p:pic>
      <p:pic>
        <p:nvPicPr>
          <p:cNvPr id="7" name="Рисунок 6" descr="Как сделать птицу своими руками"/>
          <p:cNvPicPr/>
          <p:nvPr/>
        </p:nvPicPr>
        <p:blipFill>
          <a:blip r:embed="rId4" cstate="print">
            <a:extLst>
              <a:ext uri="{28A0092B-C50C-407E-A947-70E740481C1C}">
                <a14:useLocalDpi xmlns:a14="http://schemas.microsoft.com/office/drawing/2010/main" val="0"/>
              </a:ext>
            </a:extLst>
          </a:blip>
          <a:srcRect t="18713"/>
          <a:stretch>
            <a:fillRect/>
          </a:stretch>
        </p:blipFill>
        <p:spPr bwMode="auto">
          <a:xfrm>
            <a:off x="2612729" y="3670150"/>
            <a:ext cx="1357322" cy="1214445"/>
          </a:xfrm>
          <a:prstGeom prst="rect">
            <a:avLst/>
          </a:prstGeom>
          <a:noFill/>
          <a:ln>
            <a:noFill/>
          </a:ln>
        </p:spPr>
      </p:pic>
      <p:pic>
        <p:nvPicPr>
          <p:cNvPr id="8" name="Рисунок 7" descr="Как сделать птицу своими руками"/>
          <p:cNvPicPr/>
          <p:nvPr/>
        </p:nvPicPr>
        <p:blipFill>
          <a:blip r:embed="rId5" cstate="print">
            <a:extLst>
              <a:ext uri="{28A0092B-C50C-407E-A947-70E740481C1C}">
                <a14:useLocalDpi xmlns:a14="http://schemas.microsoft.com/office/drawing/2010/main" val="0"/>
              </a:ext>
            </a:extLst>
          </a:blip>
          <a:srcRect t="10667" r="11400"/>
          <a:stretch>
            <a:fillRect/>
          </a:stretch>
        </p:blipFill>
        <p:spPr bwMode="auto">
          <a:xfrm>
            <a:off x="4293096" y="3598712"/>
            <a:ext cx="1643074" cy="1285883"/>
          </a:xfrm>
          <a:prstGeom prst="rect">
            <a:avLst/>
          </a:prstGeom>
          <a:noFill/>
          <a:ln>
            <a:noFill/>
          </a:ln>
        </p:spPr>
      </p:pic>
      <p:sp>
        <p:nvSpPr>
          <p:cNvPr id="46083" name="Rectangle 3"/>
          <p:cNvSpPr>
            <a:spLocks noChangeArrowheads="1"/>
          </p:cNvSpPr>
          <p:nvPr/>
        </p:nvSpPr>
        <p:spPr bwMode="auto">
          <a:xfrm>
            <a:off x="701754" y="4893290"/>
            <a:ext cx="5429288"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k-UA" sz="12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3.Поки тулуб сохне, робимо крила і хвіст. Беремо кольоровий двосторонній папір. для крил вирізаємо квадрат, для хвоста – прямокутник. Складаємо папір «гармошкою», надрізаємо кінчики, як показано на малюнку. 4. </a:t>
            </a:r>
            <a:r>
              <a:rPr kumimoji="0" lang="uk-UA" sz="1200" b="0" i="0" u="none" strike="noStrike" cap="none" normalizeH="0" baseline="0" dirty="0" err="1" smtClean="0">
                <a:ln>
                  <a:noFill/>
                </a:ln>
                <a:solidFill>
                  <a:schemeClr val="tx1"/>
                </a:solidFill>
                <a:effectLst/>
                <a:latin typeface="Georgia" pitchFamily="18" charset="0"/>
                <a:ea typeface="Times New Roman" pitchFamily="18" charset="0"/>
                <a:cs typeface="Times New Roman" pitchFamily="18" charset="0"/>
              </a:rPr>
              <a:t>“Гармошки”</a:t>
            </a:r>
            <a:r>
              <a:rPr kumimoji="0" lang="uk-UA" sz="12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складаємо пополам.</a:t>
            </a:r>
            <a:endParaRPr kumimoji="0" lang="uk-UA" sz="1800" b="0" i="0" u="none" strike="noStrike" cap="none" normalizeH="0" baseline="0" dirty="0" smtClean="0">
              <a:ln>
                <a:noFill/>
              </a:ln>
              <a:solidFill>
                <a:schemeClr val="tx1"/>
              </a:solidFill>
              <a:effectLst/>
              <a:latin typeface="Georgia" pitchFamily="18" charset="0"/>
              <a:cs typeface="Arial" pitchFamily="34" charset="0"/>
            </a:endParaRPr>
          </a:p>
        </p:txBody>
      </p:sp>
      <p:pic>
        <p:nvPicPr>
          <p:cNvPr id="10" name="Рисунок 9" descr="Как сделать птицу своими руками"/>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85794" y="5857884"/>
            <a:ext cx="1428760" cy="785818"/>
          </a:xfrm>
          <a:prstGeom prst="rect">
            <a:avLst/>
          </a:prstGeom>
          <a:noFill/>
          <a:ln>
            <a:noFill/>
          </a:ln>
        </p:spPr>
      </p:pic>
      <p:pic>
        <p:nvPicPr>
          <p:cNvPr id="11" name="Рисунок 10" descr="Как сделать птицу своими руками"/>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714620" y="5849206"/>
            <a:ext cx="1285884" cy="857256"/>
          </a:xfrm>
          <a:prstGeom prst="rect">
            <a:avLst/>
          </a:prstGeom>
          <a:noFill/>
          <a:ln>
            <a:noFill/>
          </a:ln>
        </p:spPr>
      </p:pic>
      <p:pic>
        <p:nvPicPr>
          <p:cNvPr id="12" name="Рисунок 11" descr="Как сделать птицу своими руками"/>
          <p:cNvPicPr/>
          <p:nvPr/>
        </p:nvPicPr>
        <p:blipFill>
          <a:blip r:embed="rId8">
            <a:extLst>
              <a:ext uri="{28A0092B-C50C-407E-A947-70E740481C1C}">
                <a14:useLocalDpi xmlns:a14="http://schemas.microsoft.com/office/drawing/2010/main" val="0"/>
              </a:ext>
            </a:extLst>
          </a:blip>
          <a:srcRect l="25800" t="23014" r="23400" b="29589"/>
          <a:stretch>
            <a:fillRect/>
          </a:stretch>
        </p:blipFill>
        <p:spPr bwMode="auto">
          <a:xfrm>
            <a:off x="4396548" y="5742049"/>
            <a:ext cx="1643074" cy="1071570"/>
          </a:xfrm>
          <a:prstGeom prst="rect">
            <a:avLst/>
          </a:prstGeom>
          <a:noFill/>
          <a:ln>
            <a:noFill/>
          </a:ln>
        </p:spPr>
      </p:pic>
      <p:sp>
        <p:nvSpPr>
          <p:cNvPr id="46084" name="Rectangle 4"/>
          <p:cNvSpPr>
            <a:spLocks noChangeArrowheads="1"/>
          </p:cNvSpPr>
          <p:nvPr/>
        </p:nvSpPr>
        <p:spPr bwMode="auto">
          <a:xfrm>
            <a:off x="642918" y="6774631"/>
            <a:ext cx="5572164"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k-UA" sz="12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5.В тулубі птаха канцелярським ножем вирізаємо два отвори і протягуємо в них крила та хвіст. Хвіст склеюємо.  Птах готовий!</a:t>
            </a:r>
            <a:endParaRPr kumimoji="0" lang="uk-UA" sz="1800" b="0" i="0" u="none" strike="noStrike" cap="none" normalizeH="0" baseline="0" dirty="0" smtClean="0">
              <a:ln>
                <a:noFill/>
              </a:ln>
              <a:solidFill>
                <a:schemeClr val="tx1"/>
              </a:solidFill>
              <a:effectLst/>
              <a:latin typeface="Georgia" pitchFamily="18" charset="0"/>
              <a:cs typeface="Arial" pitchFamily="34" charset="0"/>
            </a:endParaRPr>
          </a:p>
        </p:txBody>
      </p:sp>
      <p:pic>
        <p:nvPicPr>
          <p:cNvPr id="14" name="Рисунок 13" descr="Как сделать птицу своими руками"/>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416266" y="7236296"/>
            <a:ext cx="1935096" cy="1316664"/>
          </a:xfrm>
          <a:prstGeom prst="rect">
            <a:avLst/>
          </a:prstGeom>
          <a:noFill/>
          <a:ln>
            <a:solidFill>
              <a:srgbClr val="5F8E00"/>
            </a:solidFill>
          </a:ln>
        </p:spPr>
      </p:pic>
    </p:spTree>
    <p:extLst>
      <p:ext uri="{BB962C8B-B14F-4D97-AF65-F5344CB8AC3E}">
        <p14:creationId xmlns:p14="http://schemas.microsoft.com/office/powerpoint/2010/main" val="104274888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одзаголовок 4"/>
          <p:cNvSpPr>
            <a:spLocks noGrp="1"/>
          </p:cNvSpPr>
          <p:nvPr>
            <p:ph type="subTitle" idx="4294967295"/>
          </p:nvPr>
        </p:nvSpPr>
        <p:spPr>
          <a:xfrm>
            <a:off x="570404" y="2123728"/>
            <a:ext cx="5761037" cy="2336800"/>
          </a:xfrm>
        </p:spPr>
        <p:txBody>
          <a:bodyPr/>
          <a:lstStyle/>
          <a:p>
            <a:pPr algn="ctr">
              <a:buNone/>
            </a:pPr>
            <a:r>
              <a:rPr lang="uk-UA" sz="2000" i="1" dirty="0" smtClean="0">
                <a:solidFill>
                  <a:srgbClr val="3D5C00"/>
                </a:solidFill>
                <a:latin typeface="Georgia" pitchFamily="18" charset="0"/>
              </a:rPr>
              <a:t>Тема заходу:</a:t>
            </a:r>
          </a:p>
          <a:p>
            <a:pPr algn="ctr">
              <a:buNone/>
            </a:pPr>
            <a:r>
              <a:rPr lang="uk-UA" sz="4800" b="1" dirty="0" smtClean="0">
                <a:solidFill>
                  <a:srgbClr val="3D5C00"/>
                </a:solidFill>
                <a:latin typeface="Georgia" pitchFamily="18" charset="0"/>
              </a:rPr>
              <a:t>Пташка щастя</a:t>
            </a:r>
            <a:endParaRPr lang="ru-RU" sz="4800" dirty="0" smtClean="0">
              <a:solidFill>
                <a:srgbClr val="3D5C00"/>
              </a:solidFill>
              <a:latin typeface="Georgia" pitchFamily="18" charset="0"/>
            </a:endParaRPr>
          </a:p>
          <a:p>
            <a:endParaRPr lang="ru-RU" dirty="0"/>
          </a:p>
        </p:txBody>
      </p:sp>
      <p:graphicFrame>
        <p:nvGraphicFramePr>
          <p:cNvPr id="3" name="Таблица 2"/>
          <p:cNvGraphicFramePr>
            <a:graphicFrameLocks noGrp="1"/>
          </p:cNvGraphicFramePr>
          <p:nvPr>
            <p:extLst>
              <p:ext uri="{D42A27DB-BD31-4B8C-83A1-F6EECF244321}">
                <p14:modId xmlns:p14="http://schemas.microsoft.com/office/powerpoint/2010/main" val="137949533"/>
              </p:ext>
            </p:extLst>
          </p:nvPr>
        </p:nvGraphicFramePr>
        <p:xfrm>
          <a:off x="714619" y="755576"/>
          <a:ext cx="5472608" cy="935072"/>
        </p:xfrm>
        <a:graphic>
          <a:graphicData uri="http://schemas.openxmlformats.org/drawingml/2006/table">
            <a:tbl>
              <a:tblPr firstRow="1" bandRow="1">
                <a:tableStyleId>{5C22544A-7EE6-4342-B048-85BDC9FD1C3A}</a:tableStyleId>
              </a:tblPr>
              <a:tblGrid>
                <a:gridCol w="5472608"/>
              </a:tblGrid>
              <a:tr h="935072">
                <a:tc>
                  <a:txBody>
                    <a:bodyPr/>
                    <a:lstStyle/>
                    <a:p>
                      <a:pPr algn="ctr"/>
                      <a:r>
                        <a:rPr lang="uk-UA" sz="1800" i="1" dirty="0" smtClean="0">
                          <a:solidFill>
                            <a:srgbClr val="3D5C00"/>
                          </a:solidFill>
                          <a:latin typeface="Georgia" pitchFamily="18" charset="0"/>
                        </a:rPr>
                        <a:t>Виховний захід, майстер-клас з виготовлення </a:t>
                      </a:r>
                      <a:r>
                        <a:rPr lang="uk-UA" sz="1800" i="1" dirty="0" err="1" smtClean="0">
                          <a:solidFill>
                            <a:srgbClr val="3D5C00"/>
                          </a:solidFill>
                          <a:latin typeface="Georgia" pitchFamily="18" charset="0"/>
                        </a:rPr>
                        <a:t>пташки-травомотанки</a:t>
                      </a:r>
                      <a:endParaRPr lang="uk-UA" dirty="0"/>
                    </a:p>
                  </a:txBody>
                  <a:tcPr>
                    <a:solidFill>
                      <a:srgbClr val="FFCCCC"/>
                    </a:solidFill>
                  </a:tcPr>
                </a:tc>
              </a:tr>
            </a:tbl>
          </a:graphicData>
        </a:graphic>
      </p:graphicFrame>
      <p:sp>
        <p:nvSpPr>
          <p:cNvPr id="2" name="Прямоугольник 1"/>
          <p:cNvSpPr/>
          <p:nvPr/>
        </p:nvSpPr>
        <p:spPr>
          <a:xfrm>
            <a:off x="774081" y="3779912"/>
            <a:ext cx="5400600" cy="4247317"/>
          </a:xfrm>
          <a:prstGeom prst="rect">
            <a:avLst/>
          </a:prstGeom>
        </p:spPr>
        <p:txBody>
          <a:bodyPr wrap="square">
            <a:spAutoFit/>
          </a:bodyPr>
          <a:lstStyle/>
          <a:p>
            <a:pPr lvl="0" algn="just" fontAlgn="base">
              <a:spcBef>
                <a:spcPct val="0"/>
              </a:spcBef>
              <a:spcAft>
                <a:spcPct val="0"/>
              </a:spcAft>
            </a:pPr>
            <a:r>
              <a:rPr lang="uk-UA" b="1" dirty="0">
                <a:latin typeface="Georgia" pitchFamily="18" charset="0"/>
                <a:ea typeface="Calibri" pitchFamily="34" charset="0"/>
                <a:cs typeface="Times New Roman" pitchFamily="18" charset="0"/>
              </a:rPr>
              <a:t>Мета:</a:t>
            </a:r>
            <a:r>
              <a:rPr lang="uk-UA" dirty="0">
                <a:latin typeface="Georgia" pitchFamily="18" charset="0"/>
                <a:ea typeface="Calibri" pitchFamily="34" charset="0"/>
                <a:cs typeface="Times New Roman" pitchFamily="18" charset="0"/>
              </a:rPr>
              <a:t> Ознайомити учнів з уявленнями наших пращурів про птахів та з українськими </a:t>
            </a:r>
            <a:r>
              <a:rPr lang="uk-UA" dirty="0" err="1">
                <a:latin typeface="Georgia" pitchFamily="18" charset="0"/>
                <a:ea typeface="Calibri" pitchFamily="34" charset="0"/>
                <a:cs typeface="Times New Roman" pitchFamily="18" charset="0"/>
              </a:rPr>
              <a:t>обрядодіями</a:t>
            </a:r>
            <a:r>
              <a:rPr lang="uk-UA" dirty="0">
                <a:latin typeface="Georgia" pitchFamily="18" charset="0"/>
                <a:ea typeface="Calibri" pitchFamily="34" charset="0"/>
                <a:cs typeface="Times New Roman" pitchFamily="18" charset="0"/>
              </a:rPr>
              <a:t>, пов’язаними із птахами. Зміцнювати почуття любові до рідного краю, рідної природи та традицій нашого народу. Виховувати усвідомлення себе спадкоємцями й продовжувачами духовних надбань українського народу.</a:t>
            </a:r>
          </a:p>
          <a:p>
            <a:pPr lvl="0" algn="just" fontAlgn="base">
              <a:spcBef>
                <a:spcPct val="0"/>
              </a:spcBef>
              <a:spcAft>
                <a:spcPct val="0"/>
              </a:spcAft>
            </a:pPr>
            <a:endParaRPr lang="ru-RU" dirty="0">
              <a:latin typeface="Georgia" pitchFamily="18" charset="0"/>
              <a:cs typeface="Arial" pitchFamily="34" charset="0"/>
            </a:endParaRPr>
          </a:p>
          <a:p>
            <a:pPr lvl="0" algn="just" eaLnBrk="0" fontAlgn="base" hangingPunct="0">
              <a:spcBef>
                <a:spcPct val="0"/>
              </a:spcBef>
              <a:spcAft>
                <a:spcPct val="0"/>
              </a:spcAft>
            </a:pPr>
            <a:r>
              <a:rPr lang="uk-UA" b="1" dirty="0">
                <a:latin typeface="Georgia" pitchFamily="18" charset="0"/>
                <a:ea typeface="Calibri" pitchFamily="34" charset="0"/>
                <a:cs typeface="Times New Roman" pitchFamily="18" charset="0"/>
              </a:rPr>
              <a:t>Обладнання:</a:t>
            </a:r>
            <a:r>
              <a:rPr lang="uk-UA" dirty="0">
                <a:latin typeface="Georgia" pitchFamily="18" charset="0"/>
                <a:ea typeface="Calibri" pitchFamily="34" charset="0"/>
                <a:cs typeface="Times New Roman" pitchFamily="18" charset="0"/>
              </a:rPr>
              <a:t> свято проводиться у  народознавчій кімнаті «Берегиня», кімната прикрашена виготовленими напередодні із тканини, ниток, паперу, соломи та дерева  птахами-оберегами. Діти та вчителі одягнені у вишиванки.</a:t>
            </a:r>
          </a:p>
        </p:txBody>
      </p:sp>
    </p:spTree>
    <p:extLst>
      <p:ext uri="{BB962C8B-B14F-4D97-AF65-F5344CB8AC3E}">
        <p14:creationId xmlns:p14="http://schemas.microsoft.com/office/powerpoint/2010/main" val="104272816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ChangeArrowheads="1"/>
          </p:cNvSpPr>
          <p:nvPr/>
        </p:nvSpPr>
        <p:spPr bwMode="auto">
          <a:xfrm>
            <a:off x="704674" y="897826"/>
            <a:ext cx="5472608" cy="769441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k-UA" sz="1400" b="1"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1.Учениця читає вірш:</a:t>
            </a:r>
            <a:endParaRPr kumimoji="0" lang="ru-RU" sz="600" b="0" i="0" u="none" strike="noStrike" cap="none" normalizeH="0" baseline="0" dirty="0" smtClean="0">
              <a:ln>
                <a:noFill/>
              </a:ln>
              <a:solidFill>
                <a:schemeClr val="tx1"/>
              </a:solidFill>
              <a:effectLst/>
              <a:latin typeface="Georgia"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Встала весна, чорну землю</a:t>
            </a:r>
            <a:b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b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Сонну розбудила,</a:t>
            </a:r>
            <a:b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b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Уквітчала її рястом,</a:t>
            </a:r>
            <a:b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b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Барвінком укрила;</a:t>
            </a:r>
            <a:b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b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І на полі жайворонок,</a:t>
            </a:r>
            <a:b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b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Соловейко в гаї</a:t>
            </a:r>
            <a:b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b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Землю, убрану весною,</a:t>
            </a:r>
            <a:b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b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Вранці зустрічає.</a:t>
            </a:r>
            <a:endParaRPr kumimoji="0" lang="ru-RU" sz="600" b="0" i="0" u="none" strike="noStrike" cap="none" normalizeH="0" baseline="0" dirty="0" smtClean="0">
              <a:ln>
                <a:noFill/>
              </a:ln>
              <a:solidFill>
                <a:schemeClr val="tx1"/>
              </a:solidFill>
              <a:effectLst/>
              <a:latin typeface="Georg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a:r>
            <a:b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br>
            <a:r>
              <a:rPr kumimoji="0" lang="uk-UA" sz="1400" b="1"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2. Вступ.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600" b="0" i="0" u="none" strike="noStrike" cap="none" normalizeH="0" baseline="0" dirty="0" smtClean="0">
              <a:ln>
                <a:noFill/>
              </a:ln>
              <a:solidFill>
                <a:schemeClr val="tx1"/>
              </a:solidFill>
              <a:effectLst/>
              <a:latin typeface="Georgia"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Ці слова Тараса Шевченка перегукуються із народними піснями та легендами, віруваннями та традиціями, які несуть нам мудрість поколінь із сивої слов’янської давнини.</a:t>
            </a:r>
            <a:endParaRPr kumimoji="0" lang="ru-RU" sz="600" b="0" i="0" u="none" strike="noStrike" cap="none" normalizeH="0" baseline="0" dirty="0" smtClean="0">
              <a:ln>
                <a:noFill/>
              </a:ln>
              <a:solidFill>
                <a:schemeClr val="tx1"/>
              </a:solidFill>
              <a:effectLst/>
              <a:latin typeface="Georgia"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Наші пращури-слов’яни завжди були землеробами, жили серед природи, повністю залежали від неї і вважали себе органічною невід’ємною частиною навколишнього світу. Вони не просто вірили, а були переконані, що все навколо має певну магічну силу. Що кожна рослина, звір, птах має свою душу, своє певне, не завжди зрозуміле призначення у світі, має свою  магію.</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ru-RU" sz="600" b="0" i="0" u="none" strike="noStrike" cap="none" normalizeH="0" baseline="0" dirty="0" smtClean="0">
              <a:ln>
                <a:noFill/>
              </a:ln>
              <a:solidFill>
                <a:schemeClr val="tx1"/>
              </a:solidFill>
              <a:effectLst/>
              <a:latin typeface="Georgia"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k-UA" sz="1400" b="1"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3.Сценка «Бабуся та онуки»</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ru-RU" sz="600" b="0" i="0" u="none" strike="noStrike" cap="none" normalizeH="0" baseline="0" dirty="0" smtClean="0">
              <a:ln>
                <a:noFill/>
              </a:ln>
              <a:solidFill>
                <a:schemeClr val="tx1"/>
              </a:solidFill>
              <a:effectLst/>
              <a:latin typeface="Georgia"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k-UA" sz="1400" b="0" i="1"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(Бабуся вишиває на рушнику «Дерево життя», біля неї сидять дівчинка та хлопчик).</a:t>
            </a:r>
            <a:endParaRPr kumimoji="0" lang="ru-RU" sz="600" b="0" i="0" u="none" strike="noStrike" cap="none" normalizeH="0" baseline="0" dirty="0" smtClean="0">
              <a:ln>
                <a:noFill/>
              </a:ln>
              <a:solidFill>
                <a:schemeClr val="tx1"/>
              </a:solidFill>
              <a:effectLst/>
              <a:latin typeface="Georgia"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k-UA" sz="1400" b="0" i="1"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Онука.</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Бабусю, розкажіть,а що Ви вишиваєте на рушнику?</a:t>
            </a:r>
            <a:endParaRPr kumimoji="0" lang="ru-RU" sz="600" b="0" i="0" u="none" strike="noStrike" cap="none" normalizeH="0" baseline="0" dirty="0" smtClean="0">
              <a:ln>
                <a:noFill/>
              </a:ln>
              <a:solidFill>
                <a:schemeClr val="tx1"/>
              </a:solidFill>
              <a:effectLst/>
              <a:latin typeface="Georgia"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k-UA" sz="1400" b="0" i="1"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Бабуся.</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Це дуже старовинний візерунок, називається «Дерево життя». Він виник в сиву давнину, коли наші предки-слов’яни ще були язичниками.</a:t>
            </a:r>
            <a:endParaRPr kumimoji="0" lang="ru-RU" sz="600" b="0" i="0" u="none" strike="noStrike" cap="none" normalizeH="0" baseline="0" dirty="0" smtClean="0">
              <a:ln>
                <a:noFill/>
              </a:ln>
              <a:solidFill>
                <a:schemeClr val="tx1"/>
              </a:solidFill>
              <a:effectLst/>
              <a:latin typeface="Georgia"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k-UA" sz="1400" b="0" i="1"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Онук.</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А що ж це за дивне дерево, що так полюбилося нашому народові?</a:t>
            </a:r>
            <a:endParaRPr kumimoji="0" lang="uk-UA" sz="1400" b="0" i="1" u="none" strike="noStrike" cap="none" normalizeH="0" baseline="0" dirty="0" smtClean="0">
              <a:ln>
                <a:noFill/>
              </a:ln>
              <a:solidFill>
                <a:schemeClr val="tx1"/>
              </a:solidFill>
              <a:effectLst/>
              <a:latin typeface="Georgia" pitchFamily="18" charset="0"/>
              <a:ea typeface="Calibri" pitchFamily="34"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k-UA" sz="1400" b="0" i="1" u="none" strike="noStrike" cap="none" normalizeH="0" baseline="0" dirty="0" err="1" smtClean="0">
                <a:ln>
                  <a:noFill/>
                </a:ln>
                <a:solidFill>
                  <a:schemeClr val="tx1"/>
                </a:solidFill>
                <a:effectLst/>
                <a:latin typeface="Georgia" pitchFamily="18" charset="0"/>
                <a:ea typeface="Calibri" pitchFamily="34" charset="0"/>
                <a:cs typeface="Times New Roman" pitchFamily="18" charset="0"/>
              </a:rPr>
              <a:t>Бабуся.</a:t>
            </a:r>
            <a:r>
              <a:rPr kumimoji="0" lang="uk-UA" sz="1400" b="0" i="0" u="none" strike="noStrike" cap="none" normalizeH="0" baseline="0" dirty="0" err="1" smtClean="0">
                <a:ln>
                  <a:noFill/>
                </a:ln>
                <a:solidFill>
                  <a:schemeClr val="tx1"/>
                </a:solidFill>
                <a:effectLst/>
                <a:latin typeface="Georgia" pitchFamily="18" charset="0"/>
                <a:ea typeface="Calibri" pitchFamily="34" charset="0"/>
                <a:cs typeface="Times New Roman" pitchFamily="18" charset="0"/>
              </a:rPr>
              <a:t>То</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не просто звичайне дерево, квіти, птахи; то відлуння уявлень наших пращурів про світобудову, про </a:t>
            </a:r>
            <a:r>
              <a:rPr kumimoji="0" lang="uk-UA" sz="1400" b="0" i="0" u="none" strike="noStrike" cap="none" normalizeH="0" baseline="0" dirty="0" err="1" smtClean="0">
                <a:ln>
                  <a:noFill/>
                </a:ln>
                <a:solidFill>
                  <a:schemeClr val="tx1"/>
                </a:solidFill>
                <a:effectLst/>
                <a:latin typeface="Georgia" pitchFamily="18" charset="0"/>
                <a:ea typeface="Calibri" pitchFamily="34" charset="0"/>
                <a:cs typeface="Times New Roman" pitchFamily="18" charset="0"/>
              </a:rPr>
              <a:t>Всесвіт.Ось</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послухайте легенду про нього. (Звучить спів птахів, діти сідають на ослінчик,  бабуся розповідає)</a:t>
            </a:r>
            <a:r>
              <a:rPr kumimoji="0" lang="ru-RU" sz="600" b="0" i="0" u="none" strike="noStrike" cap="none" normalizeH="0" baseline="0" dirty="0" smtClean="0">
                <a:ln>
                  <a:noFill/>
                </a:ln>
                <a:solidFill>
                  <a:schemeClr val="tx1"/>
                </a:solidFill>
                <a:effectLst/>
                <a:latin typeface="Georgia" pitchFamily="18" charset="0"/>
                <a:cs typeface="Arial" pitchFamily="34" charset="0"/>
              </a:rPr>
              <a:t> </a:t>
            </a:r>
            <a:endParaRPr kumimoji="0" lang="ru-RU" sz="1800" b="0" i="0" u="none" strike="noStrike" cap="none" normalizeH="0" baseline="0" dirty="0" smtClean="0">
              <a:ln>
                <a:noFill/>
              </a:ln>
              <a:solidFill>
                <a:schemeClr val="tx1"/>
              </a:solidFill>
              <a:effectLst/>
              <a:latin typeface="Georgia" pitchFamily="18" charset="0"/>
              <a:cs typeface="Arial" pitchFamily="34" charset="0"/>
            </a:endParaRPr>
          </a:p>
        </p:txBody>
      </p:sp>
      <p:sp>
        <p:nvSpPr>
          <p:cNvPr id="4" name="Прямоугольник 3"/>
          <p:cNvSpPr/>
          <p:nvPr/>
        </p:nvSpPr>
        <p:spPr>
          <a:xfrm>
            <a:off x="2786058" y="530260"/>
            <a:ext cx="1628972" cy="369332"/>
          </a:xfrm>
          <a:prstGeom prst="rect">
            <a:avLst/>
          </a:prstGeom>
        </p:spPr>
        <p:txBody>
          <a:bodyPr wrap="none">
            <a:spAutoFit/>
          </a:bodyPr>
          <a:lstStyle/>
          <a:p>
            <a:pPr lvl="0" fontAlgn="base">
              <a:spcBef>
                <a:spcPct val="0"/>
              </a:spcBef>
              <a:spcAft>
                <a:spcPct val="0"/>
              </a:spcAft>
            </a:pPr>
            <a:r>
              <a:rPr lang="uk-UA" b="1" dirty="0" smtClean="0">
                <a:solidFill>
                  <a:srgbClr val="3D5C00"/>
                </a:solidFill>
                <a:latin typeface="Georgia" pitchFamily="18" charset="0"/>
                <a:ea typeface="Calibri" pitchFamily="34" charset="0"/>
                <a:cs typeface="Times New Roman" pitchFamily="18" charset="0"/>
              </a:rPr>
              <a:t>Хід заняття</a:t>
            </a:r>
            <a:endParaRPr lang="ru-RU" sz="800" dirty="0" smtClean="0">
              <a:solidFill>
                <a:srgbClr val="3D5C00"/>
              </a:solidFill>
              <a:latin typeface="Georgia" pitchFamily="18" charset="0"/>
              <a:cs typeface="Arial" pitchFamily="34" charset="0"/>
            </a:endParaRPr>
          </a:p>
        </p:txBody>
      </p:sp>
    </p:spTree>
    <p:extLst>
      <p:ext uri="{BB962C8B-B14F-4D97-AF65-F5344CB8AC3E}">
        <p14:creationId xmlns:p14="http://schemas.microsoft.com/office/powerpoint/2010/main" val="218658866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
          <p:cNvSpPr>
            <a:spLocks noChangeArrowheads="1"/>
          </p:cNvSpPr>
          <p:nvPr/>
        </p:nvSpPr>
        <p:spPr bwMode="auto">
          <a:xfrm>
            <a:off x="836711" y="934145"/>
            <a:ext cx="5112569" cy="720197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eaLnBrk="0" fontAlgn="base" hangingPunct="0">
              <a:spcBef>
                <a:spcPct val="0"/>
              </a:spcBef>
              <a:spcAft>
                <a:spcPct val="0"/>
              </a:spcAft>
            </a:pPr>
            <a:r>
              <a:rPr lang="uk-UA" sz="1400" b="1" dirty="0" smtClean="0">
                <a:latin typeface="Georgia" pitchFamily="18" charset="0"/>
                <a:ea typeface="Calibri" pitchFamily="34" charset="0"/>
                <a:cs typeface="Times New Roman" pitchFamily="18" charset="0"/>
              </a:rPr>
              <a:t>Легенда</a:t>
            </a:r>
            <a:r>
              <a:rPr lang="ru-RU" sz="1400" dirty="0" smtClean="0">
                <a:latin typeface="Georgia" pitchFamily="18" charset="0"/>
                <a:cs typeface="Arial" pitchFamily="34" charset="0"/>
              </a:rPr>
              <a:t>. </a:t>
            </a:r>
            <a:r>
              <a:rPr kumimoji="0" lang="uk-UA" sz="1400" b="0" i="0" u="none" strike="noStrike" cap="none" normalizeH="0" baseline="0" dirty="0" smtClean="0">
                <a:ln>
                  <a:noFill/>
                </a:ln>
                <a:effectLst/>
                <a:latin typeface="Georgia" pitchFamily="18" charset="0"/>
                <a:ea typeface="Times New Roman" pitchFamily="18" charset="0"/>
                <a:cs typeface="Times New Roman" pitchFamily="18" charset="0"/>
              </a:rPr>
              <a:t>Десь далеко за морями, знаходиться Вирій - острів у Всесвіті, на якому живуть прадавні боги. Сюди в кінці кожного дня приходить Сонце. Тут царює вічне літо, цвіте вічна зелень,сюди ховається зимою все життя природи і прилітають птиці. У Вирії росте </a:t>
            </a:r>
            <a:r>
              <a:rPr kumimoji="0" lang="uk-UA" sz="1400" b="0" i="0" u="none" strike="noStrike" cap="none" normalizeH="0" baseline="0" dirty="0" err="1" smtClean="0">
                <a:ln>
                  <a:noFill/>
                </a:ln>
                <a:effectLst/>
                <a:latin typeface="Georgia" pitchFamily="18" charset="0"/>
                <a:ea typeface="Times New Roman" pitchFamily="18" charset="0"/>
                <a:cs typeface="Times New Roman" pitchFamily="18" charset="0"/>
              </a:rPr>
              <a:t>Першодерево</a:t>
            </a:r>
            <a:r>
              <a:rPr kumimoji="0" lang="uk-UA" sz="1400" b="0" i="0" u="none" strike="noStrike" cap="none" normalizeH="0" baseline="0" dirty="0" smtClean="0">
                <a:ln>
                  <a:noFill/>
                </a:ln>
                <a:effectLst/>
                <a:latin typeface="Georgia" pitchFamily="18" charset="0"/>
                <a:ea typeface="Times New Roman" pitchFamily="18" charset="0"/>
                <a:cs typeface="Times New Roman" pitchFamily="18" charset="0"/>
              </a:rPr>
              <a:t> світу (світове Дерево життя), яке уособлює поєднання трьох світів — небесного, земного і найглибшого. На ньому ростуть плоди безсмертя. Тут переховується насіння усіх рослин і тварин, що є на землі. </a:t>
            </a:r>
          </a:p>
          <a:p>
            <a:pPr algn="just" eaLnBrk="0" fontAlgn="base" hangingPunct="0">
              <a:spcBef>
                <a:spcPct val="0"/>
              </a:spcBef>
              <a:spcAft>
                <a:spcPct val="0"/>
              </a:spcAft>
            </a:pPr>
            <a:endParaRPr kumimoji="0" lang="uk-UA" sz="1400" b="0" i="0" u="none" strike="noStrike" cap="none" normalizeH="0" baseline="0" dirty="0" smtClean="0">
              <a:ln>
                <a:noFill/>
              </a:ln>
              <a:effectLst/>
              <a:latin typeface="Georgia" pitchFamily="18" charset="0"/>
              <a:ea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lang="uk-UA" sz="1400" dirty="0" smtClean="0">
                <a:latin typeface="Georgia" pitchFamily="18" charset="0"/>
                <a:ea typeface="Times New Roman" pitchFamily="18" charset="0"/>
                <a:cs typeface="Times New Roman" pitchFamily="18" charset="0"/>
              </a:rPr>
              <a:t>	</a:t>
            </a:r>
            <a:r>
              <a:rPr kumimoji="0" lang="uk-UA" sz="1400" b="0" i="0" u="none" strike="noStrike" cap="none" normalizeH="0" baseline="0" dirty="0" smtClean="0">
                <a:ln>
                  <a:noFill/>
                </a:ln>
                <a:effectLst/>
                <a:latin typeface="Georgia" pitchFamily="18" charset="0"/>
                <a:ea typeface="Times New Roman" pitchFamily="18" charset="0"/>
                <a:cs typeface="Times New Roman" pitchFamily="18" charset="0"/>
              </a:rPr>
              <a:t> У верхів'ї Дерева живуть птахи. Люди вважали, що вони -  це душі померлих предків і душі людей, ще ненароджених.. Ось чому щороку птахи  летять у рай, у Вирій,  ближче до того вогню, який у ньому всередині. Від того божественного сакрального потужного вогню вони освячуються, а повертаючись навесні назад, несуть нашому краю цю високу святість, тепло, радість, нові надії та щастя.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uk-UA" sz="1400" b="0" i="0" u="none" strike="noStrike" cap="none" normalizeH="0" baseline="0" dirty="0" smtClean="0">
              <a:ln>
                <a:noFill/>
              </a:ln>
              <a:effectLst/>
              <a:latin typeface="Georgia" pitchFamily="18" charset="0"/>
              <a:ea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lang="uk-UA" sz="1400" dirty="0" smtClean="0">
                <a:latin typeface="Georgia" pitchFamily="18" charset="0"/>
                <a:ea typeface="Times New Roman" pitchFamily="18" charset="0"/>
                <a:cs typeface="Times New Roman" pitchFamily="18" charset="0"/>
              </a:rPr>
              <a:t>	</a:t>
            </a:r>
            <a:r>
              <a:rPr kumimoji="0" lang="uk-UA" sz="1400" b="0" i="0" u="none" strike="noStrike" cap="none" normalizeH="0" baseline="0" dirty="0" smtClean="0">
                <a:ln>
                  <a:noFill/>
                </a:ln>
                <a:effectLst/>
                <a:latin typeface="Georgia" pitchFamily="18" charset="0"/>
                <a:ea typeface="Times New Roman" pitchFamily="18" charset="0"/>
                <a:cs typeface="Times New Roman" pitchFamily="18" charset="0"/>
              </a:rPr>
              <a:t>А ще говорили, що навесні душі померлих в образі птахів повертаються на землю, де й відтворюють нове життя після зими. Тому-то люди завжди раділи, коли біля їх осель поселялися птахи.</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uk-UA" sz="1400" b="0" i="0" u="none" strike="noStrike" cap="none" normalizeH="0" baseline="0" dirty="0" smtClean="0">
              <a:ln>
                <a:noFill/>
              </a:ln>
              <a:effectLst/>
              <a:latin typeface="Georgia"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lang="uk-UA" sz="1400" dirty="0" smtClean="0">
              <a:latin typeface="Georgia"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k-UA" sz="1400" b="0" i="1" u="none" strike="noStrike" cap="none" normalizeH="0" baseline="0" dirty="0" smtClean="0">
                <a:ln>
                  <a:noFill/>
                </a:ln>
                <a:effectLst/>
                <a:latin typeface="Georgia" pitchFamily="18" charset="0"/>
                <a:ea typeface="Times New Roman" pitchFamily="18" charset="0"/>
                <a:cs typeface="Times New Roman" pitchFamily="18" charset="0"/>
              </a:rPr>
              <a:t>Онук .</a:t>
            </a:r>
            <a:r>
              <a:rPr kumimoji="0" lang="uk-UA" sz="1400" b="0" i="0" u="none" strike="noStrike" cap="none" normalizeH="0" baseline="0" dirty="0" smtClean="0">
                <a:ln>
                  <a:noFill/>
                </a:ln>
                <a:effectLst/>
                <a:latin typeface="Georgia" pitchFamily="18" charset="0"/>
                <a:ea typeface="Times New Roman" pitchFamily="18" charset="0"/>
                <a:cs typeface="Times New Roman" pitchFamily="18" charset="0"/>
              </a:rPr>
              <a:t> А мене тато навчив робити іграшку-пташку з дерева. Він казав, що вона не проста, вона приносить щастя.</a:t>
            </a:r>
            <a:endParaRPr kumimoji="0" lang="ru-RU" sz="1400" b="0" i="0" u="none" strike="noStrike" cap="none" normalizeH="0" baseline="0" dirty="0" smtClean="0">
              <a:ln>
                <a:noFill/>
              </a:ln>
              <a:effectLst/>
              <a:latin typeface="Georgia"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uk-UA" sz="1400" b="0" i="1" u="none" strike="noStrike" cap="none" normalizeH="0" baseline="0" dirty="0" smtClean="0">
              <a:ln>
                <a:noFill/>
              </a:ln>
              <a:effectLst/>
              <a:latin typeface="Georgia" pitchFamily="18" charset="0"/>
              <a:ea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k-UA" sz="1400" b="0" i="1" u="none" strike="noStrike" cap="none" normalizeH="0" baseline="0" dirty="0" smtClean="0">
                <a:ln>
                  <a:noFill/>
                </a:ln>
                <a:effectLst/>
                <a:latin typeface="Georgia" pitchFamily="18" charset="0"/>
                <a:ea typeface="Times New Roman" pitchFamily="18" charset="0"/>
                <a:cs typeface="Times New Roman" pitchFamily="18" charset="0"/>
              </a:rPr>
              <a:t>Онучка.</a:t>
            </a:r>
            <a:r>
              <a:rPr kumimoji="0" lang="uk-UA" sz="1400" b="0" i="0" u="none" strike="noStrike" cap="none" normalizeH="0" baseline="0" dirty="0" smtClean="0">
                <a:ln>
                  <a:noFill/>
                </a:ln>
                <a:effectLst/>
                <a:latin typeface="Georgia" pitchFamily="18" charset="0"/>
                <a:ea typeface="Times New Roman" pitchFamily="18" charset="0"/>
                <a:cs typeface="Times New Roman" pitchFamily="18" charset="0"/>
              </a:rPr>
              <a:t> А ми з мамою напекли коржиків – «жайворонків» та «голубів». Побіжимо з дітками на край села закликати птахів, щоб швидше летіли і несли нам на крилах весну, тепло і щастя! </a:t>
            </a:r>
            <a:endParaRPr kumimoji="0" lang="uk-UA" sz="1400" b="0" i="0" u="none" strike="noStrike" cap="none" normalizeH="0" baseline="0" dirty="0" smtClean="0">
              <a:ln>
                <a:noFill/>
              </a:ln>
              <a:effectLst/>
              <a:latin typeface="Georgia" pitchFamily="18" charset="0"/>
              <a:cs typeface="Arial" pitchFamily="34" charset="0"/>
            </a:endParaRPr>
          </a:p>
        </p:txBody>
      </p:sp>
    </p:spTree>
    <p:extLst>
      <p:ext uri="{BB962C8B-B14F-4D97-AF65-F5344CB8AC3E}">
        <p14:creationId xmlns:p14="http://schemas.microsoft.com/office/powerpoint/2010/main" val="59645226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1"/>
          <p:cNvSpPr>
            <a:spLocks noChangeArrowheads="1"/>
          </p:cNvSpPr>
          <p:nvPr/>
        </p:nvSpPr>
        <p:spPr bwMode="auto">
          <a:xfrm>
            <a:off x="404664" y="179512"/>
            <a:ext cx="6120680" cy="8679008"/>
          </a:xfrm>
          <a:prstGeom prst="rect">
            <a:avLst/>
          </a:prstGeom>
          <a:noFill/>
          <a:ln w="9525">
            <a:noFill/>
            <a:miter lim="800000"/>
            <a:headEnd/>
            <a:tailEnd/>
          </a:ln>
          <a:effectLst/>
        </p:spPr>
        <p:txBody>
          <a:bodyPr vert="horz" wrap="square" lIns="457056" tIns="457056" rIns="457056" bIns="457056"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k-UA" sz="1400" b="1"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4. Сценка «Закликання весни»</a:t>
            </a:r>
            <a:endParaRPr kumimoji="0" lang="ru-RU" sz="1400" b="0" i="0" u="none" strike="noStrike" cap="none" normalizeH="0" baseline="0" dirty="0" smtClean="0">
              <a:ln>
                <a:noFill/>
              </a:ln>
              <a:solidFill>
                <a:schemeClr val="tx1"/>
              </a:solidFill>
              <a:effectLst/>
              <a:latin typeface="Georgia"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k-UA" sz="1400" b="0" i="1"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(З’являються інші діти із коржиками в руках, перебігають на іншу сторону кімнати «на край села», піднімають руки з коржиками, промовляють </a:t>
            </a:r>
            <a:r>
              <a:rPr kumimoji="0" lang="uk-UA" sz="1400" b="0" i="1" u="none" strike="noStrike" cap="none" normalizeH="0" baseline="0" dirty="0" err="1" smtClean="0">
                <a:ln>
                  <a:noFill/>
                </a:ln>
                <a:solidFill>
                  <a:schemeClr val="tx1"/>
                </a:solidFill>
                <a:effectLst/>
                <a:latin typeface="Georgia" pitchFamily="18" charset="0"/>
                <a:ea typeface="Times New Roman" pitchFamily="18" charset="0"/>
                <a:cs typeface="Times New Roman" pitchFamily="18" charset="0"/>
              </a:rPr>
              <a:t>заклички</a:t>
            </a:r>
            <a:r>
              <a:rPr kumimoji="0" lang="uk-UA" sz="1400" b="0" i="1"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a:t>
            </a: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Arial" pitchFamily="34" charset="0"/>
              </a:rPr>
              <a:t/>
            </a:r>
            <a:b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Arial" pitchFamily="34" charset="0"/>
              </a:rPr>
            </a:b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Arial" pitchFamily="34" charset="0"/>
              </a:rPr>
              <a:t>                                          </a:t>
            </a: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Із краю-кураю</a:t>
            </a:r>
          </a:p>
          <a:p>
            <a:pPr marL="0" marR="0" lvl="0" indent="0" algn="ctr" defTabSz="914400" rtl="0" eaLnBrk="0" fontAlgn="base" latinLnBrk="0" hangingPunct="0">
              <a:lnSpc>
                <a:spcPct val="100000"/>
              </a:lnSpc>
              <a:spcBef>
                <a:spcPct val="0"/>
              </a:spcBef>
              <a:spcAft>
                <a:spcPct val="0"/>
              </a:spcAft>
              <a:buClrTx/>
              <a:buSzTx/>
              <a:buFontTx/>
              <a:buNone/>
              <a:tabLst/>
            </a:pP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Пташок викликаю:</a:t>
            </a:r>
            <a:endParaRPr kumimoji="0" lang="ru-RU" sz="1400" b="0" i="0" u="none" strike="noStrike" cap="none" normalizeH="0" baseline="0" dirty="0" smtClean="0">
              <a:ln>
                <a:noFill/>
              </a:ln>
              <a:solidFill>
                <a:schemeClr val="tx1"/>
              </a:solidFill>
              <a:effectLst/>
              <a:latin typeface="Georgia"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Летіть жайворонки</a:t>
            </a:r>
          </a:p>
          <a:p>
            <a:pPr marL="0" marR="0" lvl="0" indent="0" algn="ctr" defTabSz="914400" rtl="0" eaLnBrk="0" fontAlgn="base" latinLnBrk="0" hangingPunct="0">
              <a:lnSpc>
                <a:spcPct val="100000"/>
              </a:lnSpc>
              <a:spcBef>
                <a:spcPct val="0"/>
              </a:spcBef>
              <a:spcAft>
                <a:spcPct val="0"/>
              </a:spcAft>
              <a:buClrTx/>
              <a:buSzTx/>
              <a:buFontTx/>
              <a:buNone/>
              <a:tabLst/>
            </a:pP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До нашої сторонки, </a:t>
            </a:r>
            <a:endParaRPr kumimoji="0" lang="ru-RU" sz="1400" b="0" i="0" u="none" strike="noStrike" cap="none" normalizeH="0" baseline="0" dirty="0" smtClean="0">
              <a:ln>
                <a:noFill/>
              </a:ln>
              <a:solidFill>
                <a:schemeClr val="tx1"/>
              </a:solidFill>
              <a:effectLst/>
              <a:latin typeface="Georgia"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Спішіть ластів’ята</a:t>
            </a:r>
          </a:p>
          <a:p>
            <a:pPr marL="0" marR="0" lvl="0" indent="0" algn="ctr" defTabSz="914400" rtl="0" eaLnBrk="0" fontAlgn="base" latinLnBrk="0" hangingPunct="0">
              <a:lnSpc>
                <a:spcPct val="100000"/>
              </a:lnSpc>
              <a:spcBef>
                <a:spcPct val="0"/>
              </a:spcBef>
              <a:spcAft>
                <a:spcPct val="0"/>
              </a:spcAft>
              <a:buClrTx/>
              <a:buSzTx/>
              <a:buFontTx/>
              <a:buNone/>
              <a:tabLst/>
            </a:pP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До нашої хати –</a:t>
            </a:r>
            <a:endParaRPr kumimoji="0" lang="ru-RU" sz="1400" b="0" i="0" u="none" strike="noStrike" cap="none" normalizeH="0" baseline="0" dirty="0" smtClean="0">
              <a:ln>
                <a:noFill/>
              </a:ln>
              <a:solidFill>
                <a:schemeClr val="tx1"/>
              </a:solidFill>
              <a:effectLst/>
              <a:latin typeface="Georgia"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Весну зустрічати, </a:t>
            </a:r>
          </a:p>
          <a:p>
            <a:pPr marL="0" marR="0" lvl="0" indent="0" algn="ctr" defTabSz="914400" rtl="0" eaLnBrk="0" fontAlgn="base" latinLnBrk="0" hangingPunct="0">
              <a:lnSpc>
                <a:spcPct val="100000"/>
              </a:lnSpc>
              <a:spcBef>
                <a:spcPct val="0"/>
              </a:spcBef>
              <a:spcAft>
                <a:spcPct val="0"/>
              </a:spcAft>
              <a:buClrTx/>
              <a:buSzTx/>
              <a:buFontTx/>
              <a:buNone/>
              <a:tabLst/>
            </a:pP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Зиму проводжати</a:t>
            </a:r>
            <a:endPar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k-UA" sz="1400" b="0" i="1"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(Далі діти стають в хоровод  і співають пісню «Щебетала пташечка»)</a:t>
            </a: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Arial" pitchFamily="34" charset="0"/>
              </a:rPr>
              <a:t/>
            </a:r>
            <a:b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Arial" pitchFamily="34" charset="0"/>
              </a:rPr>
            </a:br>
            <a:r>
              <a:rPr lang="ru-RU" sz="1400" dirty="0" smtClean="0">
                <a:latin typeface="Georgia" pitchFamily="18" charset="0"/>
                <a:cs typeface="Arial" pitchFamily="34" charset="0"/>
              </a:rPr>
              <a:t>- </a:t>
            </a: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Понесемо «жайворонків» та «голубів» до сусідів, щоб краще неслись гуси і висиджувалися яйця!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uk-UA" sz="1400" b="0" i="1"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(Діти розходяться).</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uk-UA" sz="1400" b="0" i="1"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endParaRPr>
          </a:p>
          <a:p>
            <a:pPr lvl="0" algn="just" fontAlgn="base">
              <a:spcBef>
                <a:spcPct val="0"/>
              </a:spcBef>
              <a:spcAft>
                <a:spcPct val="0"/>
              </a:spcAft>
            </a:pPr>
            <a:r>
              <a:rPr lang="uk-UA" sz="1400" b="1" dirty="0">
                <a:latin typeface="Georgia" pitchFamily="18" charset="0"/>
                <a:ea typeface="Times New Roman" pitchFamily="18" charset="0"/>
                <a:cs typeface="Times New Roman" pitchFamily="18" charset="0"/>
              </a:rPr>
              <a:t>5. Легенда  про пташку </a:t>
            </a:r>
            <a:r>
              <a:rPr lang="uk-UA" sz="1400" b="1" dirty="0" smtClean="0">
                <a:latin typeface="Georgia" pitchFamily="18" charset="0"/>
                <a:ea typeface="Times New Roman" pitchFamily="18" charset="0"/>
                <a:cs typeface="Times New Roman" pitchFamily="18" charset="0"/>
              </a:rPr>
              <a:t>щастя</a:t>
            </a:r>
            <a:endParaRPr lang="ru-RU" sz="1400" dirty="0">
              <a:latin typeface="Georgia" pitchFamily="18" charset="0"/>
              <a:cs typeface="Arial" pitchFamily="34" charset="0"/>
            </a:endParaRPr>
          </a:p>
          <a:p>
            <a:pPr lvl="0" algn="just" eaLnBrk="0" fontAlgn="base" hangingPunct="0">
              <a:spcBef>
                <a:spcPct val="0"/>
              </a:spcBef>
              <a:spcAft>
                <a:spcPct val="0"/>
              </a:spcAft>
            </a:pPr>
            <a:r>
              <a:rPr lang="uk-UA" sz="1400" i="1" dirty="0">
                <a:latin typeface="Georgia" pitchFamily="18" charset="0"/>
                <a:ea typeface="Times New Roman" pitchFamily="18" charset="0"/>
                <a:cs typeface="Times New Roman" pitchFamily="18" charset="0"/>
              </a:rPr>
              <a:t>Вчитель</a:t>
            </a:r>
            <a:r>
              <a:rPr lang="uk-UA" sz="1400" dirty="0">
                <a:latin typeface="Georgia" pitchFamily="18" charset="0"/>
                <a:ea typeface="Times New Roman" pitchFamily="18" charset="0"/>
                <a:cs typeface="Times New Roman" pitchFamily="18" charset="0"/>
              </a:rPr>
              <a:t>. Як бачите, птахів наші пращури дуже любили шанували. Ким вони вважали птахів? (душами померлих і ненароджених людей). </a:t>
            </a:r>
            <a:endParaRPr lang="ru-RU" sz="1400" dirty="0">
              <a:latin typeface="Georgia" pitchFamily="18" charset="0"/>
              <a:cs typeface="Arial" pitchFamily="34" charset="0"/>
            </a:endParaRPr>
          </a:p>
          <a:p>
            <a:pPr lvl="0" algn="just" eaLnBrk="0" fontAlgn="base" hangingPunct="0">
              <a:spcBef>
                <a:spcPct val="0"/>
              </a:spcBef>
              <a:spcAft>
                <a:spcPct val="0"/>
              </a:spcAft>
            </a:pPr>
            <a:r>
              <a:rPr lang="uk-UA" sz="1400" dirty="0">
                <a:latin typeface="Georgia" pitchFamily="18" charset="0"/>
                <a:ea typeface="Times New Roman" pitchFamily="18" charset="0"/>
                <a:cs typeface="Times New Roman" pitchFamily="18" charset="0"/>
              </a:rPr>
              <a:t>Стародавні слов’янські легенди розповідають про ще одну дивовижну птицю –« пташку щастя», </a:t>
            </a:r>
            <a:r>
              <a:rPr lang="uk-UA" sz="1400" dirty="0">
                <a:latin typeface="Georgia" pitchFamily="18" charset="0"/>
                <a:ea typeface="Calibri" pitchFamily="34" charset="0"/>
                <a:cs typeface="Times New Roman" pitchFamily="18" charset="0"/>
              </a:rPr>
              <a:t>яка вважалася берегинею сімейного щастя і благополуччя. </a:t>
            </a:r>
            <a:r>
              <a:rPr lang="uk-UA" sz="1400" dirty="0">
                <a:latin typeface="Georgia" pitchFamily="18" charset="0"/>
                <a:ea typeface="Times New Roman" pitchFamily="18" charset="0"/>
                <a:cs typeface="Times New Roman" pitchFamily="18" charset="0"/>
              </a:rPr>
              <a:t>І </a:t>
            </a:r>
            <a:r>
              <a:rPr lang="uk-UA" sz="1400" dirty="0" err="1">
                <a:latin typeface="Georgia" pitchFamily="18" charset="0"/>
                <a:ea typeface="Times New Roman" pitchFamily="18" charset="0"/>
                <a:cs typeface="Times New Roman" pitchFamily="18" charset="0"/>
              </a:rPr>
              <a:t>посьогодні</a:t>
            </a:r>
            <a:r>
              <a:rPr lang="uk-UA" sz="1400" dirty="0">
                <a:latin typeface="Georgia" pitchFamily="18" charset="0"/>
                <a:ea typeface="Times New Roman" pitchFamily="18" charset="0"/>
                <a:cs typeface="Times New Roman" pitchFamily="18" charset="0"/>
              </a:rPr>
              <a:t> народні майстри виготовляють «Пташок щастя», обереги, які захищають дім та його мешканців.</a:t>
            </a:r>
            <a:r>
              <a:rPr lang="uk-UA" sz="1400" dirty="0">
                <a:latin typeface="Georgia" pitchFamily="18" charset="0"/>
                <a:ea typeface="Calibri" pitchFamily="34" charset="0"/>
                <a:cs typeface="Times New Roman" pitchFamily="18" charset="0"/>
              </a:rPr>
              <a:t> Такий оберіг висів у кожній хаті, поміщали його зазвичай під стелею в передпокої, щоб кожен вхідний пройшов під ним. Робилося це спеціально, що оберіг забрав усе негативне, з чим людина може прийти в будинок і пропускає в будинок тільки хороше</a:t>
            </a:r>
            <a:r>
              <a:rPr lang="uk-UA" sz="1400" dirty="0" smtClean="0">
                <a:latin typeface="Georgia" pitchFamily="18" charset="0"/>
                <a:ea typeface="Calibri" pitchFamily="34" charset="0"/>
                <a:cs typeface="Times New Roman" pitchFamily="18" charset="0"/>
              </a:rPr>
              <a:t>.</a:t>
            </a:r>
          </a:p>
          <a:p>
            <a:pPr lvl="0" algn="just" eaLnBrk="0" fontAlgn="base" hangingPunct="0">
              <a:spcBef>
                <a:spcPct val="0"/>
              </a:spcBef>
              <a:spcAft>
                <a:spcPct val="0"/>
              </a:spcAft>
            </a:pPr>
            <a:endParaRPr lang="uk-UA" sz="1400" dirty="0" smtClean="0">
              <a:latin typeface="Georgia" pitchFamily="18" charset="0"/>
              <a:ea typeface="Calibri" pitchFamily="34" charset="0"/>
              <a:cs typeface="Times New Roman" pitchFamily="18" charset="0"/>
            </a:endParaRPr>
          </a:p>
          <a:p>
            <a:pPr algn="just" eaLnBrk="0" fontAlgn="base" hangingPunct="0">
              <a:spcBef>
                <a:spcPct val="0"/>
              </a:spcBef>
              <a:spcAft>
                <a:spcPct val="0"/>
              </a:spcAft>
            </a:pPr>
            <a:r>
              <a:rPr lang="uk-UA" sz="1400" i="1" dirty="0">
                <a:latin typeface="Georgia" pitchFamily="18" charset="0"/>
                <a:ea typeface="Calibri" pitchFamily="34" charset="0"/>
                <a:cs typeface="Times New Roman" pitchFamily="18" charset="0"/>
              </a:rPr>
              <a:t>(Виступи дітей, які розповідають, що вони протягом цього тижня на заняттях виготовляли птахів з різних матеріалів, демонструють свої вироби, якими прикрашене приміщення</a:t>
            </a:r>
            <a:r>
              <a:rPr lang="uk-UA" sz="1400" i="1" dirty="0" smtClean="0">
                <a:latin typeface="Georgia" pitchFamily="18" charset="0"/>
                <a:ea typeface="Calibri" pitchFamily="34" charset="0"/>
                <a:cs typeface="Times New Roman" pitchFamily="18" charset="0"/>
              </a:rPr>
              <a:t>.)</a:t>
            </a:r>
            <a:endParaRPr lang="uk-UA" sz="1400" dirty="0">
              <a:latin typeface="Georgia" pitchFamily="18" charset="0"/>
              <a:cs typeface="Arial" pitchFamily="34" charset="0"/>
            </a:endParaRPr>
          </a:p>
        </p:txBody>
      </p:sp>
    </p:spTree>
    <p:extLst>
      <p:ext uri="{BB962C8B-B14F-4D97-AF65-F5344CB8AC3E}">
        <p14:creationId xmlns:p14="http://schemas.microsoft.com/office/powerpoint/2010/main" val="391086744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1"/>
          <p:cNvSpPr>
            <a:spLocks noChangeArrowheads="1"/>
          </p:cNvSpPr>
          <p:nvPr/>
        </p:nvSpPr>
        <p:spPr bwMode="auto">
          <a:xfrm>
            <a:off x="728291" y="323528"/>
            <a:ext cx="5218039" cy="677108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uk-UA" sz="1400" b="1"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uk-UA" sz="1400" b="1"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6. Оголошення теми практичної роботи</a:t>
            </a:r>
            <a:endParaRPr kumimoji="0" lang="ru-RU" sz="1400" b="0" i="0" u="none" strike="noStrike" cap="none" normalizeH="0" baseline="0" dirty="0" smtClean="0">
              <a:ln>
                <a:noFill/>
              </a:ln>
              <a:solidFill>
                <a:schemeClr val="tx1"/>
              </a:solidFill>
              <a:effectLst/>
              <a:latin typeface="Georgia"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Я думаю, що нашим учасникам свята та гостям теж буде цікаво було виготовити власноруч пташку-оберіг - символ щастя. </a:t>
            </a:r>
            <a:endParaRPr kumimoji="0" lang="ru-RU" sz="1400" b="0" i="0" u="none" strike="noStrike" cap="none" normalizeH="0" baseline="0" dirty="0" smtClean="0">
              <a:ln>
                <a:noFill/>
              </a:ln>
              <a:solidFill>
                <a:schemeClr val="tx1"/>
              </a:solidFill>
              <a:effectLst/>
              <a:latin typeface="Georgia"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Сьогодні ми навчимося робити пташку </a:t>
            </a:r>
            <a:r>
              <a:rPr kumimoji="0" lang="uk-UA" sz="1400" b="0" i="0" u="none" strike="noStrike" cap="none" normalizeH="0" baseline="0" dirty="0" err="1" smtClean="0">
                <a:ln>
                  <a:noFill/>
                </a:ln>
                <a:solidFill>
                  <a:schemeClr val="tx1"/>
                </a:solidFill>
                <a:effectLst/>
                <a:latin typeface="Georgia" pitchFamily="18" charset="0"/>
                <a:ea typeface="Calibri" pitchFamily="34" charset="0"/>
                <a:cs typeface="Times New Roman" pitchFamily="18" charset="0"/>
              </a:rPr>
              <a:t>травомотанку</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із сіна.  Цей матеріал в українців є символом добробуту. Трава за літо ввібрала в себе всю силу природи: сонця і вітру;  а тепер, перетворившись в птаха, буде віддавати силу рідної землі нам.</a:t>
            </a:r>
          </a:p>
          <a:p>
            <a:pPr marL="0" marR="0" lvl="0" indent="0" algn="just" defTabSz="914400" rtl="0" eaLnBrk="0" fontAlgn="base" latinLnBrk="0" hangingPunct="0">
              <a:lnSpc>
                <a:spcPct val="100000"/>
              </a:lnSpc>
              <a:spcBef>
                <a:spcPct val="0"/>
              </a:spcBef>
              <a:spcAft>
                <a:spcPct val="0"/>
              </a:spcAft>
              <a:buClrTx/>
              <a:buSzTx/>
              <a:buFontTx/>
              <a:buNone/>
              <a:tabLst/>
            </a:pPr>
            <a:endParaRPr lang="uk-UA" sz="1400" dirty="0" smtClean="0">
              <a:latin typeface="Georgia" pitchFamily="18" charset="0"/>
              <a:cs typeface="Times New Roman" pitchFamily="18" charset="0"/>
            </a:endParaRPr>
          </a:p>
          <a:p>
            <a:pPr lvl="0" algn="just" fontAlgn="base">
              <a:spcBef>
                <a:spcPct val="0"/>
              </a:spcBef>
              <a:spcAft>
                <a:spcPct val="0"/>
              </a:spcAft>
            </a:pPr>
            <a:r>
              <a:rPr lang="uk-UA" sz="1400" i="1" dirty="0" smtClean="0">
                <a:latin typeface="Georgia" pitchFamily="18" charset="0"/>
                <a:ea typeface="Calibri" pitchFamily="34" charset="0"/>
                <a:cs typeface="Times New Roman" pitchFamily="18" charset="0"/>
              </a:rPr>
              <a:t>Пояснення техніки виконання пташки.</a:t>
            </a:r>
          </a:p>
          <a:p>
            <a:pPr lvl="0" algn="just" fontAlgn="base">
              <a:spcBef>
                <a:spcPct val="0"/>
              </a:spcBef>
              <a:spcAft>
                <a:spcPct val="0"/>
              </a:spcAft>
            </a:pPr>
            <a:endParaRPr lang="ru-RU" sz="1400" dirty="0" smtClean="0">
              <a:latin typeface="Georgia" pitchFamily="18" charset="0"/>
              <a:cs typeface="Arial" pitchFamily="34" charset="0"/>
            </a:endParaRPr>
          </a:p>
          <a:p>
            <a:pPr lvl="0" algn="just" fontAlgn="base">
              <a:spcBef>
                <a:spcPct val="0"/>
              </a:spcBef>
              <a:spcAft>
                <a:spcPct val="0"/>
              </a:spcAft>
            </a:pPr>
            <a:r>
              <a:rPr lang="uk-UA" sz="1400" dirty="0" smtClean="0">
                <a:latin typeface="Georgia" pitchFamily="18" charset="0"/>
                <a:ea typeface="Calibri" pitchFamily="34" charset="0"/>
                <a:cs typeface="Times New Roman" pitchFamily="18" charset="0"/>
              </a:rPr>
              <a:t>Беремо жмут сіна. Уявляємо, де буде голова, а де – хвостик. Трохи загинаємо, потовщуємо голівку птахи. Тоді беремо нитку зеленого кольору починаємо обмотувати, починаючи з голови. Трошечки притискаємо на рівні шийки. Там, де животик, нитку намотуємо слабше. Вигинаємо тільце, тісненько обмотуємо початок хвостика. Можна ще раз обмотати птаха, пригладжуючи та примотуючи травинки, щоб не стирчали. Закінчивши обмотувати, розпушуємо хвостик, підрівнюємо ножицями. Прикрашаємо стрічками. Для крил беремо колосочки , гілочки, будь-які злаки і вставляємо їх у тільце.</a:t>
            </a:r>
            <a:endParaRPr lang="ru-RU" sz="1400" dirty="0" smtClean="0">
              <a:latin typeface="Georgia" pitchFamily="18" charset="0"/>
              <a:cs typeface="Arial" pitchFamily="34" charset="0"/>
            </a:endParaRPr>
          </a:p>
          <a:p>
            <a:pPr lvl="0" algn="just" eaLnBrk="0" fontAlgn="base" hangingPunct="0">
              <a:spcBef>
                <a:spcPct val="0"/>
              </a:spcBef>
              <a:spcAft>
                <a:spcPct val="0"/>
              </a:spcAft>
            </a:pPr>
            <a:endParaRPr lang="uk-UA" sz="1400" i="1" dirty="0" smtClean="0">
              <a:latin typeface="Georgia" pitchFamily="18" charset="0"/>
              <a:ea typeface="Calibri" pitchFamily="34" charset="0"/>
              <a:cs typeface="Times New Roman" pitchFamily="18" charset="0"/>
            </a:endParaRPr>
          </a:p>
          <a:p>
            <a:pPr lvl="0" algn="just" eaLnBrk="0" fontAlgn="base" hangingPunct="0">
              <a:spcBef>
                <a:spcPct val="0"/>
              </a:spcBef>
              <a:spcAft>
                <a:spcPct val="0"/>
              </a:spcAft>
            </a:pPr>
            <a:r>
              <a:rPr lang="uk-UA" sz="1400" i="1" dirty="0" smtClean="0">
                <a:latin typeface="Georgia" pitchFamily="18" charset="0"/>
                <a:ea typeface="Calibri" pitchFamily="34" charset="0"/>
                <a:cs typeface="Times New Roman" pitchFamily="18" charset="0"/>
              </a:rPr>
              <a:t>Діти та дорослі виготовляють птаха за вчителем. Йому допомагають навчені раніше старші учні, вихованці гуртка «Берегиня». </a:t>
            </a:r>
          </a:p>
          <a:p>
            <a:pPr lvl="0" algn="just" eaLnBrk="0" fontAlgn="base" hangingPunct="0">
              <a:spcBef>
                <a:spcPct val="0"/>
              </a:spcBef>
              <a:spcAft>
                <a:spcPct val="0"/>
              </a:spcAft>
            </a:pPr>
            <a:endParaRPr lang="uk-UA" sz="1400" dirty="0" smtClean="0">
              <a:latin typeface="Georgia" pitchFamily="18" charset="0"/>
              <a:cs typeface="Arial" pitchFamily="34" charset="0"/>
            </a:endParaRPr>
          </a:p>
          <a:p>
            <a:pPr marL="285750" lvl="0" indent="-285750" algn="just" eaLnBrk="0" fontAlgn="base" hangingPunct="0">
              <a:spcBef>
                <a:spcPct val="0"/>
              </a:spcBef>
              <a:spcAft>
                <a:spcPct val="0"/>
              </a:spcAft>
              <a:buFontTx/>
              <a:buChar char="-"/>
            </a:pPr>
            <a:endParaRPr lang="uk-UA" sz="1400" dirty="0" smtClean="0">
              <a:latin typeface="Georgia" pitchFamily="18" charset="0"/>
              <a:ea typeface="Calibri" pitchFamily="34"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uk-UA" sz="1400" b="0" i="0" u="none" strike="noStrike" cap="none" normalizeH="0" baseline="0" dirty="0" smtClean="0">
              <a:ln>
                <a:noFill/>
              </a:ln>
              <a:solidFill>
                <a:schemeClr val="tx1"/>
              </a:solidFill>
              <a:effectLst/>
              <a:latin typeface="Georgia" pitchFamily="18" charset="0"/>
              <a:cs typeface="Arial" pitchFamily="34" charset="0"/>
            </a:endParaRPr>
          </a:p>
        </p:txBody>
      </p:sp>
      <p:sp>
        <p:nvSpPr>
          <p:cNvPr id="2" name="Прямоугольник 1"/>
          <p:cNvSpPr/>
          <p:nvPr/>
        </p:nvSpPr>
        <p:spPr>
          <a:xfrm>
            <a:off x="737419" y="6444208"/>
            <a:ext cx="3429000" cy="2031325"/>
          </a:xfrm>
          <a:prstGeom prst="rect">
            <a:avLst/>
          </a:prstGeom>
        </p:spPr>
        <p:txBody>
          <a:bodyPr>
            <a:spAutoFit/>
          </a:bodyPr>
          <a:lstStyle/>
          <a:p>
            <a:pPr lvl="0" algn="just" fontAlgn="base">
              <a:spcBef>
                <a:spcPct val="0"/>
              </a:spcBef>
              <a:spcAft>
                <a:spcPct val="0"/>
              </a:spcAft>
            </a:pPr>
            <a:r>
              <a:rPr lang="uk-UA" sz="1400" b="1" dirty="0">
                <a:latin typeface="Georgia" pitchFamily="18" charset="0"/>
                <a:ea typeface="Calibri" pitchFamily="34" charset="0"/>
                <a:cs typeface="Times New Roman" pitchFamily="18" charset="0"/>
              </a:rPr>
              <a:t>7. Завершення             заходу.</a:t>
            </a:r>
          </a:p>
          <a:p>
            <a:pPr lvl="0" algn="just" fontAlgn="base">
              <a:spcBef>
                <a:spcPct val="0"/>
              </a:spcBef>
              <a:spcAft>
                <a:spcPct val="0"/>
              </a:spcAft>
            </a:pPr>
            <a:endParaRPr lang="ru-RU" sz="1400" dirty="0">
              <a:latin typeface="Georgia" pitchFamily="18" charset="0"/>
              <a:cs typeface="Arial" pitchFamily="34" charset="0"/>
            </a:endParaRPr>
          </a:p>
          <a:p>
            <a:pPr marL="285750" lvl="0" indent="-285750" algn="just" eaLnBrk="0" fontAlgn="base" hangingPunct="0">
              <a:spcBef>
                <a:spcPct val="0"/>
              </a:spcBef>
              <a:spcAft>
                <a:spcPct val="0"/>
              </a:spcAft>
              <a:buFontTx/>
              <a:buChar char="-"/>
            </a:pPr>
            <a:r>
              <a:rPr lang="uk-UA" sz="1400" dirty="0">
                <a:latin typeface="Georgia" pitchFamily="18" charset="0"/>
                <a:ea typeface="Calibri" pitchFamily="34" charset="0"/>
                <a:cs typeface="Times New Roman" pitchFamily="18" charset="0"/>
              </a:rPr>
              <a:t>Ось ми і зробили чудову птаху, яка буде оберігати нашу оселю, приносити щастя і радість. </a:t>
            </a:r>
          </a:p>
          <a:p>
            <a:pPr lvl="0" algn="just" eaLnBrk="0" fontAlgn="base" hangingPunct="0">
              <a:spcBef>
                <a:spcPct val="0"/>
              </a:spcBef>
              <a:spcAft>
                <a:spcPct val="0"/>
              </a:spcAft>
            </a:pPr>
            <a:endParaRPr lang="uk-UA" sz="1400" dirty="0">
              <a:latin typeface="Georgia" pitchFamily="18" charset="0"/>
              <a:ea typeface="Calibri" pitchFamily="34" charset="0"/>
              <a:cs typeface="Times New Roman" pitchFamily="18" charset="0"/>
            </a:endParaRPr>
          </a:p>
          <a:p>
            <a:pPr algn="just" eaLnBrk="0" fontAlgn="base" hangingPunct="0">
              <a:spcBef>
                <a:spcPct val="0"/>
              </a:spcBef>
              <a:spcAft>
                <a:spcPct val="0"/>
              </a:spcAft>
            </a:pPr>
            <a:r>
              <a:rPr lang="uk-UA" sz="1400" i="1" dirty="0">
                <a:latin typeface="Georgia" pitchFamily="18" charset="0"/>
                <a:ea typeface="Calibri" pitchFamily="34" charset="0"/>
                <a:cs typeface="Times New Roman" pitchFamily="18" charset="0"/>
              </a:rPr>
              <a:t>(Учасники демонструють свої вироби. Звучить пісня «Пташка щастя»)</a:t>
            </a:r>
            <a:endParaRPr lang="uk-UA" sz="1400" dirty="0">
              <a:latin typeface="Georgia" pitchFamily="18" charset="0"/>
              <a:cs typeface="Arial" pitchFamily="34" charset="0"/>
            </a:endParaRPr>
          </a:p>
        </p:txBody>
      </p:sp>
      <p:pic>
        <p:nvPicPr>
          <p:cNvPr id="7" name="Рисунок 6" descr="C:\пташка травомотанка КОНСПЕКТИ\Пташка щастя ФОТО\DSC06281.JPG"/>
          <p:cNvPicPr/>
          <p:nvPr/>
        </p:nvPicPr>
        <p:blipFill rotWithShape="1">
          <a:blip r:embed="rId2" cstate="print"/>
          <a:srcRect l="75693" t="44551" r="14382" b="43195"/>
          <a:stretch/>
        </p:blipFill>
        <p:spPr bwMode="auto">
          <a:xfrm>
            <a:off x="4293097" y="6444208"/>
            <a:ext cx="1653234" cy="1901741"/>
          </a:xfrm>
          <a:prstGeom prst="rect">
            <a:avLst/>
          </a:prstGeom>
          <a:noFill/>
          <a:ln w="9525">
            <a:solidFill>
              <a:srgbClr val="5F8E00"/>
            </a:solidFill>
            <a:miter lim="800000"/>
            <a:headEnd/>
            <a:tailEnd/>
          </a:ln>
          <a:effectLst>
            <a:softEdge rad="127000"/>
          </a:effectLst>
        </p:spPr>
      </p:pic>
      <p:pic>
        <p:nvPicPr>
          <p:cNvPr id="8" name="Рисунок 7" descr="C:\пташка травомотанка КОНСПЕКТИ\Пташка щастя ФОТО\DSC06281.JPG"/>
          <p:cNvPicPr/>
          <p:nvPr/>
        </p:nvPicPr>
        <p:blipFill rotWithShape="1">
          <a:blip r:embed="rId2" cstate="print"/>
          <a:srcRect l="31018" t="23509" r="59640" b="66627"/>
          <a:stretch/>
        </p:blipFill>
        <p:spPr bwMode="auto">
          <a:xfrm>
            <a:off x="4446010" y="2267744"/>
            <a:ext cx="1347407" cy="936104"/>
          </a:xfrm>
          <a:prstGeom prst="rect">
            <a:avLst/>
          </a:prstGeom>
          <a:noFill/>
          <a:ln w="9525">
            <a:solidFill>
              <a:srgbClr val="5F8E00"/>
            </a:solidFill>
            <a:miter lim="800000"/>
            <a:headEnd/>
            <a:tailEnd/>
          </a:ln>
          <a:effectLst>
            <a:softEdge rad="127000"/>
          </a:effectLst>
        </p:spPr>
      </p:pic>
    </p:spTree>
    <p:extLst>
      <p:ext uri="{BB962C8B-B14F-4D97-AF65-F5344CB8AC3E}">
        <p14:creationId xmlns:p14="http://schemas.microsoft.com/office/powerpoint/2010/main" val="268327648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1"/>
          <p:cNvSpPr>
            <a:spLocks noChangeArrowheads="1"/>
          </p:cNvSpPr>
          <p:nvPr/>
        </p:nvSpPr>
        <p:spPr bwMode="auto">
          <a:xfrm>
            <a:off x="764704" y="462622"/>
            <a:ext cx="5328592" cy="766363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k-UA" sz="1600" b="1" i="0" u="none" strike="noStrike" cap="none" normalizeH="0" baseline="0" dirty="0" smtClean="0">
                <a:ln>
                  <a:noFill/>
                </a:ln>
                <a:solidFill>
                  <a:srgbClr val="3D5C00"/>
                </a:solidFill>
                <a:effectLst/>
                <a:latin typeface="Georgia" pitchFamily="18" charset="0"/>
                <a:ea typeface="Calibri" pitchFamily="34" charset="0"/>
                <a:cs typeface="Times New Roman" pitchFamily="18" charset="0"/>
              </a:rPr>
              <a:t>Висновки</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400" b="0" i="0" u="none" strike="noStrike" cap="none" normalizeH="0" baseline="0" dirty="0" smtClean="0">
              <a:ln>
                <a:noFill/>
              </a:ln>
              <a:solidFill>
                <a:schemeClr val="tx1"/>
              </a:solidFill>
              <a:effectLst/>
              <a:latin typeface="Georgia"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a:t>
            </a:r>
            <a:r>
              <a:rPr lang="uk-UA" sz="1400" dirty="0" smtClean="0">
                <a:latin typeface="Georgia" pitchFamily="18" charset="0"/>
                <a:ea typeface="Calibri" pitchFamily="34" charset="0"/>
                <a:cs typeface="Times New Roman" pitchFamily="18" charset="0"/>
              </a:rPr>
              <a:t>Робота над проектом </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це цілий ряд </a:t>
            </a:r>
            <a:r>
              <a:rPr lang="uk-UA" sz="1400" dirty="0" smtClean="0">
                <a:latin typeface="Georgia" pitchFamily="18" charset="0"/>
                <a:ea typeface="Calibri" pitchFamily="34" charset="0"/>
                <a:cs typeface="Times New Roman" pitchFamily="18" charset="0"/>
              </a:rPr>
              <a:t>занять</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позакласних заходів, самостійної пошукової діяльності учнів.  Це ряд маленьких відкриттів в галузі народознавства  та творчих досягнень у декоративно-прикладній діяльності.</a:t>
            </a:r>
            <a:endParaRPr kumimoji="0" lang="ru-RU" sz="1400" b="0" i="0" u="none" strike="noStrike" cap="none" normalizeH="0" baseline="0" dirty="0" smtClean="0">
              <a:ln>
                <a:noFill/>
              </a:ln>
              <a:solidFill>
                <a:schemeClr val="tx1"/>
              </a:solidFill>
              <a:effectLst/>
              <a:latin typeface="Georgia" pitchFamily="18" charset="0"/>
              <a:cs typeface="Arial" pitchFamily="34" charset="0"/>
            </a:endParaRPr>
          </a:p>
          <a:p>
            <a:pPr lvl="0" algn="just" eaLnBrk="0" fontAlgn="base" hangingPunct="0">
              <a:spcBef>
                <a:spcPct val="0"/>
              </a:spcBef>
              <a:spcAft>
                <a:spcPct val="0"/>
              </a:spcAft>
            </a:pP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В</a:t>
            </a:r>
            <a:r>
              <a:rPr kumimoji="0" lang="uk-UA" sz="1400" b="0" i="0" u="none" strike="noStrike" cap="none" normalizeH="0" dirty="0" smtClean="0">
                <a:ln>
                  <a:noFill/>
                </a:ln>
                <a:solidFill>
                  <a:schemeClr val="tx1"/>
                </a:solidFill>
                <a:effectLst/>
                <a:latin typeface="Georgia" pitchFamily="18" charset="0"/>
                <a:ea typeface="Calibri" pitchFamily="34" charset="0"/>
                <a:cs typeface="Times New Roman" pitchFamily="18" charset="0"/>
              </a:rPr>
              <a:t> роботі</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ніби переплелися минуле і сучасне, сакральне та повсякденне, духовне та буденне. Переплелися різні види народного мистецтва. Виготовляючи власними руками традиційні птахи-обереги та знайомлячись із їхнім сакральним змістом, діти долучалися до духовного світу наших пращурів, вчилися розуміти та продовжувати національні традиції. Заняття проводилися в інтегрованій формі: мудре слово легенд, приказок поєднувалося із прикладною діяльністю, зі співом та відтворенням звичаїв та обрядів. І все це крутилося навколо однієї теми – </a:t>
            </a:r>
            <a:r>
              <a:rPr kumimoji="0" lang="uk-UA" sz="1400" b="0" i="0" u="none" strike="noStrike" cap="none" normalizeH="0" baseline="0" dirty="0" err="1" smtClean="0">
                <a:ln>
                  <a:noFill/>
                </a:ln>
                <a:solidFill>
                  <a:schemeClr val="tx1"/>
                </a:solidFill>
                <a:effectLst/>
                <a:latin typeface="Georgia" pitchFamily="18" charset="0"/>
                <a:ea typeface="Calibri" pitchFamily="34" charset="0"/>
                <a:cs typeface="Times New Roman" pitchFamily="18" charset="0"/>
              </a:rPr>
              <a:t>теми</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птаха в уявленнях наших пращурів. Енергетика слова, магічного символу поєднувалася із енергетикою природи, адже діти працювали з природними матеріалами – так як їх давні предки.</a:t>
            </a:r>
            <a:endParaRPr kumimoji="0" lang="ru-RU" sz="1400" b="0" i="0" u="none" strike="noStrike" cap="none" normalizeH="0" baseline="0" dirty="0" smtClean="0">
              <a:ln>
                <a:noFill/>
              </a:ln>
              <a:solidFill>
                <a:schemeClr val="tx1"/>
              </a:solidFill>
              <a:effectLst/>
              <a:latin typeface="Georgia"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Всі учні працювали з великим ентузіазмом та інтересом, брали активну участь у заходах проекту. Вони мали можливість самостійно обирати матеріал та техніку виконання власного птаха – дерево, джгут, папір чи тканина. Деякі  виготовили кілька різних птахів, вивчивши при цьому або пісню, або легенду, або приказку чи </a:t>
            </a:r>
            <a:r>
              <a:rPr kumimoji="0" lang="uk-UA" sz="1400" b="0" i="0" u="none" strike="noStrike" cap="none" normalizeH="0" baseline="0" dirty="0" err="1" smtClean="0">
                <a:ln>
                  <a:noFill/>
                </a:ln>
                <a:solidFill>
                  <a:schemeClr val="tx1"/>
                </a:solidFill>
                <a:effectLst/>
                <a:latin typeface="Georgia" pitchFamily="18" charset="0"/>
                <a:ea typeface="Calibri" pitchFamily="34" charset="0"/>
                <a:cs typeface="Times New Roman" pitchFamily="18" charset="0"/>
              </a:rPr>
              <a:t>закличку</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про птахів. Із захопленням готувалися до виховного заходу. </a:t>
            </a:r>
            <a:endParaRPr kumimoji="0" lang="ru-RU" sz="1400" b="0" i="0" u="none" strike="noStrike" cap="none" normalizeH="0" baseline="0" dirty="0" smtClean="0">
              <a:ln>
                <a:noFill/>
              </a:ln>
              <a:solidFill>
                <a:schemeClr val="tx1"/>
              </a:solidFill>
              <a:effectLst/>
              <a:latin typeface="Georgia"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На заключному етапі</a:t>
            </a:r>
            <a:r>
              <a:rPr kumimoji="0" lang="uk-UA" sz="1400" b="0" i="0" u="none" strike="noStrike" cap="none" normalizeH="0" dirty="0" smtClean="0">
                <a:ln>
                  <a:noFill/>
                </a:ln>
                <a:solidFill>
                  <a:schemeClr val="tx1"/>
                </a:solidFill>
                <a:effectLst/>
                <a:latin typeface="Georgia" pitchFamily="18" charset="0"/>
                <a:ea typeface="Calibri" pitchFamily="34" charset="0"/>
                <a:cs typeface="Times New Roman" pitchFamily="18" charset="0"/>
              </a:rPr>
              <a:t> роботи</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 рефлексії та оцінці власної діяльності учні висловили власні думки та враження. Кожен із них поніс додому разом із птахом частинку  народної мудрості.</a:t>
            </a:r>
            <a:endParaRPr kumimoji="0" lang="ru-RU" sz="1400" b="0" i="0" u="none" strike="noStrike" cap="none" normalizeH="0" baseline="0" dirty="0" smtClean="0">
              <a:ln>
                <a:noFill/>
              </a:ln>
              <a:solidFill>
                <a:schemeClr val="tx1"/>
              </a:solidFill>
              <a:effectLst/>
              <a:latin typeface="Georgia"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Усі учасники</a:t>
            </a:r>
            <a:r>
              <a:rPr lang="uk-UA" sz="1400" dirty="0">
                <a:latin typeface="Georgia" pitchFamily="18" charset="0"/>
                <a:ea typeface="Calibri" pitchFamily="34" charset="0"/>
                <a:cs typeface="Times New Roman" pitchFamily="18" charset="0"/>
              </a:rPr>
              <a:t> </a:t>
            </a:r>
            <a:r>
              <a:rPr lang="uk-UA" sz="1400" dirty="0" smtClean="0">
                <a:latin typeface="Georgia" pitchFamily="18" charset="0"/>
                <a:ea typeface="Calibri" pitchFamily="34" charset="0"/>
                <a:cs typeface="Times New Roman" pitchFamily="18" charset="0"/>
              </a:rPr>
              <a:t>проекту</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 і дорослі, і діти - долучилися до величезного пласту національної духовності нашого народу, яка сягає своїм корінням в сиву давнину.</a:t>
            </a:r>
            <a:endParaRPr kumimoji="0" lang="uk-UA" sz="1400" b="0" i="0" u="none" strike="noStrike" cap="none" normalizeH="0" baseline="0" dirty="0" smtClean="0">
              <a:ln>
                <a:noFill/>
              </a:ln>
              <a:solidFill>
                <a:schemeClr val="tx1"/>
              </a:solidFill>
              <a:effectLst/>
              <a:latin typeface="Georgia" pitchFamily="18" charset="0"/>
              <a:cs typeface="Arial" pitchFamily="34" charset="0"/>
            </a:endParaRPr>
          </a:p>
        </p:txBody>
      </p:sp>
    </p:spTree>
    <p:extLst>
      <p:ext uri="{BB962C8B-B14F-4D97-AF65-F5344CB8AC3E}">
        <p14:creationId xmlns:p14="http://schemas.microsoft.com/office/powerpoint/2010/main" val="391650387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764704" y="378053"/>
            <a:ext cx="5328592" cy="80945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k-UA" sz="1600" b="1" i="0" u="none" strike="noStrike" cap="none" normalizeH="0" baseline="0" dirty="0" smtClean="0">
                <a:ln>
                  <a:noFill/>
                </a:ln>
                <a:solidFill>
                  <a:srgbClr val="3D5C00"/>
                </a:solidFill>
                <a:effectLst/>
                <a:latin typeface="Georgia" pitchFamily="18" charset="0"/>
                <a:ea typeface="Calibri" pitchFamily="34" charset="0"/>
                <a:cs typeface="Times New Roman" pitchFamily="18" charset="0"/>
              </a:rPr>
              <a:t>Література</a:t>
            </a:r>
          </a:p>
          <a:p>
            <a:pPr marL="0" marR="0" lvl="0" indent="0" defTabSz="914400" rtl="0" eaLnBrk="1" fontAlgn="base" latinLnBrk="0" hangingPunct="1">
              <a:lnSpc>
                <a:spcPct val="100000"/>
              </a:lnSpc>
              <a:spcBef>
                <a:spcPct val="0"/>
              </a:spcBef>
              <a:spcAft>
                <a:spcPct val="0"/>
              </a:spcAft>
              <a:buClrTx/>
              <a:buSzTx/>
              <a:buFontTx/>
              <a:buNone/>
              <a:tabLst/>
            </a:pPr>
            <a:endParaRPr kumimoji="0" lang="ru-RU"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Борисенко</a:t>
            </a: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a:t>
            </a:r>
            <a:r>
              <a:rPr kumimoji="0" lang="ru-RU"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В. </a:t>
            </a:r>
            <a:r>
              <a:rPr kumimoji="0" lang="ru-RU" sz="1400" b="0" i="0" u="none" strike="noStrike" cap="none" normalizeH="0" baseline="0" dirty="0" err="1" smtClean="0">
                <a:ln>
                  <a:noFill/>
                </a:ln>
                <a:solidFill>
                  <a:schemeClr val="tx1"/>
                </a:solidFill>
                <a:effectLst/>
                <a:latin typeface="Georgia" pitchFamily="18" charset="0"/>
                <a:ea typeface="Times New Roman" pitchFamily="18" charset="0"/>
                <a:cs typeface="Times New Roman" pitchFamily="18" charset="0"/>
              </a:rPr>
              <a:t>Традиції</a:t>
            </a:r>
            <a:r>
              <a:rPr kumimoji="0" lang="ru-RU"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і </a:t>
            </a:r>
            <a:r>
              <a:rPr kumimoji="0" lang="ru-RU" sz="1400" b="0" i="0" u="none" strike="noStrike" cap="none" normalizeH="0" baseline="0" dirty="0" err="1" smtClean="0">
                <a:ln>
                  <a:noFill/>
                </a:ln>
                <a:solidFill>
                  <a:schemeClr val="tx1"/>
                </a:solidFill>
                <a:effectLst/>
                <a:latin typeface="Georgia" pitchFamily="18" charset="0"/>
                <a:ea typeface="Times New Roman" pitchFamily="18" charset="0"/>
                <a:cs typeface="Times New Roman" pitchFamily="18" charset="0"/>
              </a:rPr>
              <a:t>життєдіяльність</a:t>
            </a:r>
            <a:r>
              <a:rPr kumimoji="0" lang="ru-RU"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a:t>
            </a:r>
            <a:r>
              <a:rPr kumimoji="0" lang="ru-RU" sz="1400" b="0" i="0" u="none" strike="noStrike" cap="none" normalizeH="0" baseline="0" dirty="0" err="1" smtClean="0">
                <a:ln>
                  <a:noFill/>
                </a:ln>
                <a:solidFill>
                  <a:schemeClr val="tx1"/>
                </a:solidFill>
                <a:effectLst/>
                <a:latin typeface="Georgia" pitchFamily="18" charset="0"/>
                <a:ea typeface="Times New Roman" pitchFamily="18" charset="0"/>
                <a:cs typeface="Times New Roman" pitchFamily="18" charset="0"/>
              </a:rPr>
              <a:t>етносу</a:t>
            </a:r>
            <a:r>
              <a:rPr kumimoji="0" lang="ru-RU"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На </a:t>
            </a:r>
            <a:r>
              <a:rPr kumimoji="0" lang="ru-RU" sz="1400" b="0" i="0" u="none" strike="noStrike" cap="none" normalizeH="0" baseline="0" dirty="0" err="1" smtClean="0">
                <a:ln>
                  <a:noFill/>
                </a:ln>
                <a:solidFill>
                  <a:schemeClr val="tx1"/>
                </a:solidFill>
                <a:effectLst/>
                <a:latin typeface="Georgia" pitchFamily="18" charset="0"/>
                <a:ea typeface="Times New Roman" pitchFamily="18" charset="0"/>
                <a:cs typeface="Times New Roman" pitchFamily="18" charset="0"/>
              </a:rPr>
              <a:t>матеріалах</a:t>
            </a:r>
            <a:r>
              <a:rPr kumimoji="0" lang="ru-RU"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a:t>
            </a:r>
            <a:r>
              <a:rPr kumimoji="0" lang="ru-RU" sz="1400" b="0" i="0" u="none" strike="noStrike" cap="none" normalizeH="0" baseline="0" dirty="0" err="1" smtClean="0">
                <a:ln>
                  <a:noFill/>
                </a:ln>
                <a:solidFill>
                  <a:schemeClr val="tx1"/>
                </a:solidFill>
                <a:effectLst/>
                <a:latin typeface="Georgia" pitchFamily="18" charset="0"/>
                <a:ea typeface="Times New Roman" pitchFamily="18" charset="0"/>
                <a:cs typeface="Times New Roman" pitchFamily="18" charset="0"/>
              </a:rPr>
              <a:t>святково-обрядової</a:t>
            </a:r>
            <a:r>
              <a:rPr kumimoji="0" lang="ru-RU"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a:t>
            </a:r>
            <a:r>
              <a:rPr kumimoji="0" lang="ru-RU" sz="1400" b="0" i="0" u="none" strike="noStrike" cap="none" normalizeH="0" baseline="0" dirty="0" err="1" smtClean="0">
                <a:ln>
                  <a:noFill/>
                </a:ln>
                <a:solidFill>
                  <a:schemeClr val="tx1"/>
                </a:solidFill>
                <a:effectLst/>
                <a:latin typeface="Georgia" pitchFamily="18" charset="0"/>
                <a:ea typeface="Times New Roman" pitchFamily="18" charset="0"/>
                <a:cs typeface="Times New Roman" pitchFamily="18" charset="0"/>
              </a:rPr>
              <a:t>культури</a:t>
            </a:r>
            <a:r>
              <a:rPr kumimoji="0" lang="ru-RU"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a:t>
            </a: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a:t>
            </a:r>
            <a:r>
              <a:rPr kumimoji="0" lang="ru-RU" sz="1400" b="0" i="0" u="none" strike="noStrike" cap="none" normalizeH="0" baseline="0" dirty="0" err="1" smtClean="0">
                <a:ln>
                  <a:noFill/>
                </a:ln>
                <a:solidFill>
                  <a:schemeClr val="tx1"/>
                </a:solidFill>
                <a:effectLst/>
                <a:latin typeface="Georgia" pitchFamily="18" charset="0"/>
                <a:ea typeface="Times New Roman" pitchFamily="18" charset="0"/>
                <a:cs typeface="Times New Roman" pitchFamily="18" charset="0"/>
              </a:rPr>
              <a:t>українців</a:t>
            </a:r>
            <a:r>
              <a:rPr kumimoji="0" lang="ru-RU"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a:t>
            </a:r>
            <a:r>
              <a:rPr kumimoji="0" lang="ru-RU" sz="14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ru-RU"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К., 2000</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ru-RU"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Войтович </a:t>
            </a:r>
            <a:r>
              <a:rPr kumimoji="0" lang="ru-RU" sz="1400" b="0" i="0" u="none" strike="noStrike" cap="none" normalizeH="0" baseline="0" dirty="0" err="1" smtClean="0">
                <a:ln>
                  <a:noFill/>
                </a:ln>
                <a:solidFill>
                  <a:schemeClr val="tx1"/>
                </a:solidFill>
                <a:effectLst/>
                <a:latin typeface="Georgia" pitchFamily="18" charset="0"/>
                <a:ea typeface="Times New Roman" pitchFamily="18" charset="0"/>
                <a:cs typeface="Times New Roman" pitchFamily="18" charset="0"/>
              </a:rPr>
              <a:t>Валерій</a:t>
            </a:r>
            <a:r>
              <a:rPr kumimoji="0" lang="ru-RU"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a:t>
            </a:r>
            <a:r>
              <a:rPr kumimoji="0" lang="ru-RU" sz="1400" b="0" i="0" u="none" strike="noStrike" cap="none" normalizeH="0" baseline="0" dirty="0" err="1" smtClean="0">
                <a:ln>
                  <a:noFill/>
                </a:ln>
                <a:solidFill>
                  <a:schemeClr val="tx1"/>
                </a:solidFill>
                <a:effectLst/>
                <a:latin typeface="Georgia" pitchFamily="18" charset="0"/>
                <a:ea typeface="Times New Roman" pitchFamily="18" charset="0"/>
                <a:cs typeface="Times New Roman" pitchFamily="18" charset="0"/>
              </a:rPr>
              <a:t>Миколайович</a:t>
            </a: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a:t>
            </a:r>
            <a:r>
              <a:rPr kumimoji="0" lang="ru-RU"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a:t>
            </a:r>
            <a:r>
              <a:rPr kumimoji="0" lang="ru-RU" sz="1400" b="0" i="0" u="none" strike="noStrike" cap="none" normalizeH="0" baseline="0" dirty="0" err="1" smtClean="0">
                <a:ln>
                  <a:noFill/>
                </a:ln>
                <a:solidFill>
                  <a:schemeClr val="tx1"/>
                </a:solidFill>
                <a:effectLst/>
                <a:latin typeface="Georgia" pitchFamily="18" charset="0"/>
                <a:ea typeface="Times New Roman" pitchFamily="18" charset="0"/>
                <a:cs typeface="Times New Roman" pitchFamily="18" charset="0"/>
              </a:rPr>
              <a:t>Міфи</a:t>
            </a:r>
            <a:r>
              <a:rPr kumimoji="0" lang="ru-RU"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та </a:t>
            </a:r>
            <a:r>
              <a:rPr kumimoji="0" lang="ru-RU" sz="1400" b="0" i="0" u="none" strike="noStrike" cap="none" normalizeH="0" baseline="0" dirty="0" err="1" smtClean="0">
                <a:ln>
                  <a:noFill/>
                </a:ln>
                <a:solidFill>
                  <a:schemeClr val="tx1"/>
                </a:solidFill>
                <a:effectLst/>
                <a:latin typeface="Georgia" pitchFamily="18" charset="0"/>
                <a:ea typeface="Times New Roman" pitchFamily="18" charset="0"/>
                <a:cs typeface="Times New Roman" pitchFamily="18" charset="0"/>
              </a:rPr>
              <a:t>легенди</a:t>
            </a:r>
            <a:r>
              <a:rPr kumimoji="0" lang="ru-RU"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a:t>
            </a:r>
            <a:r>
              <a:rPr kumimoji="0" lang="ru-RU" sz="1400" b="0" i="0" u="none" strike="noStrike" cap="none" normalizeH="0" baseline="0" dirty="0" err="1" smtClean="0">
                <a:ln>
                  <a:noFill/>
                </a:ln>
                <a:solidFill>
                  <a:schemeClr val="tx1"/>
                </a:solidFill>
                <a:effectLst/>
                <a:latin typeface="Georgia" pitchFamily="18" charset="0"/>
                <a:ea typeface="Times New Roman" pitchFamily="18" charset="0"/>
                <a:cs typeface="Times New Roman" pitchFamily="18" charset="0"/>
              </a:rPr>
              <a:t>давньої</a:t>
            </a:r>
            <a:r>
              <a:rPr kumimoji="0" lang="ru-RU"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a:t>
            </a:r>
            <a:r>
              <a:rPr kumimoji="0" lang="ru-RU" sz="1400" b="0" i="0" u="none" strike="noStrike" cap="none" normalizeH="0" baseline="0" dirty="0" err="1" smtClean="0">
                <a:ln>
                  <a:noFill/>
                </a:ln>
                <a:solidFill>
                  <a:schemeClr val="tx1"/>
                </a:solidFill>
                <a:effectLst/>
                <a:latin typeface="Georgia" pitchFamily="18" charset="0"/>
                <a:ea typeface="Times New Roman" pitchFamily="18" charset="0"/>
                <a:cs typeface="Times New Roman" pitchFamily="18" charset="0"/>
              </a:rPr>
              <a:t>України</a:t>
            </a:r>
            <a:r>
              <a:rPr kumimoji="0" lang="ru-RU"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a:t>
            </a:r>
            <a:r>
              <a:rPr kumimoji="0" lang="ru-RU" sz="14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ru-RU"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a:t>
            </a:r>
            <a:r>
              <a:rPr kumimoji="0" lang="ru-RU" sz="1400" b="0" i="0" u="none" strike="noStrike" cap="none" normalizeH="0" baseline="0" dirty="0" err="1" smtClean="0">
                <a:ln>
                  <a:noFill/>
                </a:ln>
                <a:solidFill>
                  <a:schemeClr val="tx1"/>
                </a:solidFill>
                <a:effectLst/>
                <a:latin typeface="Georgia" pitchFamily="18" charset="0"/>
                <a:ea typeface="Times New Roman" pitchFamily="18" charset="0"/>
                <a:cs typeface="Times New Roman" pitchFamily="18" charset="0"/>
              </a:rPr>
              <a:t>Тернопіль</a:t>
            </a:r>
            <a:r>
              <a:rPr kumimoji="0" lang="ru-RU"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a:t>
            </a:r>
            <a:r>
              <a:rPr kumimoji="0" lang="ru-RU" sz="1400" b="0" i="0" u="none" strike="noStrike" cap="none" normalizeH="0" baseline="0" dirty="0" err="1" smtClean="0">
                <a:ln>
                  <a:noFill/>
                </a:ln>
                <a:solidFill>
                  <a:schemeClr val="tx1"/>
                </a:solidFill>
                <a:effectLst/>
                <a:latin typeface="Georgia" pitchFamily="18" charset="0"/>
                <a:ea typeface="Times New Roman" pitchFamily="18" charset="0"/>
                <a:cs typeface="Times New Roman" pitchFamily="18" charset="0"/>
              </a:rPr>
              <a:t>Навчальна</a:t>
            </a:r>
            <a:r>
              <a:rPr kumimoji="0" lang="ru-RU"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книга </a:t>
            </a:r>
            <a:r>
              <a:rPr kumimoji="0" lang="ru-RU" sz="14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ru-RU"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Богдан. 2005. </a:t>
            </a:r>
            <a:r>
              <a:rPr kumimoji="0" lang="ru-RU" sz="14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ru-RU"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392 с.</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ru-RU"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k-UA" sz="1400" b="0" i="0" u="none" strike="noStrike" cap="none" normalizeH="0" baseline="0" dirty="0" err="1" smtClean="0">
                <a:ln>
                  <a:noFill/>
                </a:ln>
                <a:solidFill>
                  <a:schemeClr val="tx1"/>
                </a:solidFill>
                <a:effectLst/>
                <a:latin typeface="Georgia" pitchFamily="18" charset="0"/>
                <a:ea typeface="Times New Roman" pitchFamily="18" charset="0"/>
                <a:cs typeface="Times New Roman" pitchFamily="18" charset="0"/>
              </a:rPr>
              <a:t>Войтович</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В.М. </a:t>
            </a: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Українська міфологія.</a:t>
            </a:r>
            <a:r>
              <a:rPr kumimoji="0" lang="ru-RU" sz="1400" b="0" i="0" u="none" strike="noStrike" cap="none" normalizeH="0" baseline="0" dirty="0" smtClean="0">
                <a:ln>
                  <a:noFill/>
                </a:ln>
                <a:solidFill>
                  <a:schemeClr val="tx1"/>
                </a:solidFill>
                <a:effectLst/>
                <a:latin typeface="Calibri"/>
                <a:ea typeface="Times New Roman" pitchFamily="18" charset="0"/>
                <a:cs typeface="Times New Roman" pitchFamily="18" charset="0"/>
              </a:rPr>
              <a:t> </a:t>
            </a:r>
            <a:r>
              <a:rPr kumimoji="0" lang="uk-UA" sz="14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К.: Либідь, 2005 </a:t>
            </a:r>
            <a:r>
              <a:rPr kumimoji="0" lang="ru-RU"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ISBN</a:t>
            </a: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966-06-0363-0</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ru-RU"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Гнатюк В. Нарис української </a:t>
            </a:r>
            <a:r>
              <a:rPr kumimoji="0" lang="uk-UA" sz="1400" b="0" i="0" u="none" strike="noStrike" cap="none" normalizeH="0" baseline="0" dirty="0" err="1" smtClean="0">
                <a:ln>
                  <a:noFill/>
                </a:ln>
                <a:solidFill>
                  <a:schemeClr val="tx1"/>
                </a:solidFill>
                <a:effectLst/>
                <a:latin typeface="Georgia" pitchFamily="18" charset="0"/>
                <a:ea typeface="Times New Roman" pitchFamily="18" charset="0"/>
                <a:cs typeface="Times New Roman" pitchFamily="18" charset="0"/>
              </a:rPr>
              <a:t>міфології.</a:t>
            </a:r>
            <a:r>
              <a:rPr kumimoji="0" lang="uk-UA" sz="1400" b="0" i="0" u="none" strike="noStrike" cap="none" normalizeH="0" baseline="0" dirty="0" err="1" smtClean="0">
                <a:ln>
                  <a:noFill/>
                </a:ln>
                <a:solidFill>
                  <a:schemeClr val="tx1"/>
                </a:solidFill>
                <a:effectLst/>
                <a:latin typeface="Calibri"/>
                <a:ea typeface="Times New Roman" pitchFamily="18" charset="0"/>
                <a:cs typeface="Times New Roman" pitchFamily="18" charset="0"/>
              </a:rPr>
              <a:t>—</a:t>
            </a: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Наукове видання. </a:t>
            </a:r>
            <a:r>
              <a:rPr kumimoji="0" lang="ru-RU" sz="1400" b="0" i="0" u="none" strike="noStrike" cap="none" normalizeH="0" baseline="0" dirty="0" err="1" smtClean="0">
                <a:ln>
                  <a:noFill/>
                </a:ln>
                <a:solidFill>
                  <a:schemeClr val="tx1"/>
                </a:solidFill>
                <a:effectLst/>
                <a:latin typeface="Georgia" pitchFamily="18" charset="0"/>
                <a:ea typeface="Times New Roman" pitchFamily="18" charset="0"/>
                <a:cs typeface="Times New Roman" pitchFamily="18" charset="0"/>
              </a:rPr>
              <a:t>Інститут</a:t>
            </a:r>
            <a:r>
              <a:rPr kumimoji="0" lang="ru-RU"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a:t>
            </a:r>
            <a:r>
              <a:rPr kumimoji="0" lang="ru-RU" sz="1400" b="0" i="0" u="none" strike="noStrike" cap="none" normalizeH="0" baseline="0" dirty="0" err="1" smtClean="0">
                <a:ln>
                  <a:noFill/>
                </a:ln>
                <a:solidFill>
                  <a:schemeClr val="tx1"/>
                </a:solidFill>
                <a:effectLst/>
                <a:latin typeface="Georgia" pitchFamily="18" charset="0"/>
                <a:ea typeface="Times New Roman" pitchFamily="18" charset="0"/>
                <a:cs typeface="Times New Roman" pitchFamily="18" charset="0"/>
              </a:rPr>
              <a:t>народознавства</a:t>
            </a:r>
            <a:r>
              <a:rPr kumimoji="0" lang="ru-RU"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НАН </a:t>
            </a:r>
            <a:r>
              <a:rPr kumimoji="0" lang="ru-RU" sz="1400" b="0" i="0" u="none" strike="noStrike" cap="none" normalizeH="0" baseline="0" dirty="0" err="1" smtClean="0">
                <a:ln>
                  <a:noFill/>
                </a:ln>
                <a:solidFill>
                  <a:schemeClr val="tx1"/>
                </a:solidFill>
                <a:effectLst/>
                <a:latin typeface="Georgia" pitchFamily="18" charset="0"/>
                <a:ea typeface="Times New Roman" pitchFamily="18" charset="0"/>
                <a:cs typeface="Times New Roman" pitchFamily="18" charset="0"/>
              </a:rPr>
              <a:t>України</a:t>
            </a:r>
            <a:r>
              <a:rPr kumimoji="0" lang="ru-RU"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a:t>
            </a:r>
            <a:r>
              <a:rPr kumimoji="0" lang="ru-RU" sz="1400" b="0" i="0" u="none" strike="noStrike" cap="none" normalizeH="0" baseline="0" dirty="0" err="1" smtClean="0">
                <a:ln>
                  <a:noFill/>
                </a:ln>
                <a:solidFill>
                  <a:schemeClr val="tx1"/>
                </a:solidFill>
                <a:effectLst/>
                <a:latin typeface="Georgia" pitchFamily="18" charset="0"/>
                <a:ea typeface="Times New Roman" pitchFamily="18" charset="0"/>
                <a:cs typeface="Times New Roman" pitchFamily="18" charset="0"/>
              </a:rPr>
              <a:t>Львів</a:t>
            </a:r>
            <a:r>
              <a:rPr kumimoji="0" lang="ru-RU"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2000 ISBN 966-02-1460-Х. с.-264</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ru-RU"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k-UA" sz="1400" b="0" i="0" u="none" strike="noStrike" cap="none" normalizeH="0" baseline="0" dirty="0" err="1" smtClean="0">
                <a:ln>
                  <a:noFill/>
                </a:ln>
                <a:solidFill>
                  <a:schemeClr val="tx1"/>
                </a:solidFill>
                <a:effectLst/>
                <a:latin typeface="Calibri"/>
                <a:ea typeface="Calibri" pitchFamily="34" charset="0"/>
                <a:cs typeface="Times New Roman" pitchFamily="18" charset="0"/>
              </a:rPr>
              <a:t>“</a:t>
            </a:r>
            <a:r>
              <a:rPr kumimoji="0" lang="uk-UA" sz="1400" b="0" i="0" u="none" strike="noStrike" cap="none" normalizeH="0" baseline="0" dirty="0" err="1" smtClean="0">
                <a:ln>
                  <a:noFill/>
                </a:ln>
                <a:solidFill>
                  <a:schemeClr val="tx1"/>
                </a:solidFill>
                <a:effectLst/>
                <a:latin typeface="Georgia" pitchFamily="18" charset="0"/>
                <a:ea typeface="Calibri" pitchFamily="34" charset="0"/>
                <a:cs typeface="Times New Roman" pitchFamily="18" charset="0"/>
              </a:rPr>
              <a:t>Дзиґа</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Українські дитячі й молодечі народні ігри та </a:t>
            </a:r>
            <a:r>
              <a:rPr kumimoji="0" lang="uk-UA" sz="1400" b="0" i="0" u="none" strike="noStrike" cap="none" normalizeH="0" baseline="0" dirty="0" err="1" smtClean="0">
                <a:ln>
                  <a:noFill/>
                </a:ln>
                <a:solidFill>
                  <a:schemeClr val="tx1"/>
                </a:solidFill>
                <a:effectLst/>
                <a:latin typeface="Georgia" pitchFamily="18" charset="0"/>
                <a:ea typeface="Calibri" pitchFamily="34" charset="0"/>
                <a:cs typeface="Times New Roman" pitchFamily="18" charset="0"/>
              </a:rPr>
              <a:t>розваги</a:t>
            </a:r>
            <a:r>
              <a:rPr kumimoji="0" lang="uk-UA" sz="1400" b="0" i="0" u="none" strike="noStrike" cap="none" normalizeH="0" baseline="0" dirty="0" err="1" smtClean="0">
                <a:ln>
                  <a:noFill/>
                </a:ln>
                <a:solidFill>
                  <a:schemeClr val="tx1"/>
                </a:solidFill>
                <a:effectLst/>
                <a:latin typeface="Calibri"/>
                <a:ea typeface="Calibri" pitchFamily="34" charset="0"/>
                <a:cs typeface="Times New Roman" pitchFamily="18" charset="0"/>
              </a:rPr>
              <a:t>”</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a:t>
            </a:r>
            <a:r>
              <a:rPr kumimoji="0" lang="ru-RU" sz="1400" b="0" i="0" u="none" strike="noStrike" cap="none" normalizeH="0" baseline="0" dirty="0" err="1" smtClean="0">
                <a:ln>
                  <a:noFill/>
                </a:ln>
                <a:solidFill>
                  <a:schemeClr val="tx1"/>
                </a:solidFill>
                <a:effectLst/>
                <a:latin typeface="Georgia" pitchFamily="18" charset="0"/>
                <a:ea typeface="Calibri" pitchFamily="34" charset="0"/>
                <a:cs typeface="Times New Roman" pitchFamily="18" charset="0"/>
              </a:rPr>
              <a:t>Харків</a:t>
            </a:r>
            <a:r>
              <a:rPr kumimoji="0" lang="ru-RU"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a:t>
            </a:r>
            <a:r>
              <a:rPr kumimoji="0" lang="ru-RU" sz="14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ru-RU" sz="1400" b="0" i="0" u="none" strike="noStrike" cap="none" normalizeH="0" baseline="0" dirty="0" err="1" smtClean="0">
                <a:ln>
                  <a:noFill/>
                </a:ln>
                <a:solidFill>
                  <a:schemeClr val="tx1"/>
                </a:solidFill>
                <a:effectLst/>
                <a:latin typeface="Georgia" pitchFamily="18" charset="0"/>
                <a:ea typeface="Calibri" pitchFamily="34" charset="0"/>
                <a:cs typeface="Times New Roman" pitchFamily="18" charset="0"/>
              </a:rPr>
              <a:t>Друк</a:t>
            </a:r>
            <a:r>
              <a:rPr kumimoji="0" lang="ru-RU" sz="14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ru-RU"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1999.</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uk-UA" sz="1400" b="0" i="0" u="none" strike="noStrike" cap="none" normalizeH="0" baseline="0" dirty="0" smtClean="0">
              <a:ln>
                <a:noFill/>
              </a:ln>
              <a:solidFill>
                <a:schemeClr val="tx1"/>
              </a:solidFill>
              <a:effectLst/>
              <a:latin typeface="Arial" pitchFamily="34" charset="0"/>
              <a:cs typeface="Arial" pitchFamily="34" charset="0"/>
            </a:endParaRPr>
          </a:p>
          <a:p>
            <a:pPr algn="just" eaLnBrk="0" fontAlgn="base" hangingPunct="0">
              <a:spcBef>
                <a:spcPct val="0"/>
              </a:spcBef>
              <a:spcAft>
                <a:spcPct val="0"/>
              </a:spcAft>
            </a:pPr>
            <a:r>
              <a:rPr lang="uk-UA" sz="1400" dirty="0" smtClean="0">
                <a:latin typeface="Georgia" pitchFamily="18" charset="0"/>
              </a:rPr>
              <a:t>Дмитренко М., Іванникова Л., </a:t>
            </a:r>
            <a:r>
              <a:rPr lang="uk-UA" sz="1400" dirty="0" err="1" smtClean="0">
                <a:latin typeface="Georgia" pitchFamily="18" charset="0"/>
              </a:rPr>
              <a:t>Лозко</a:t>
            </a:r>
            <a:r>
              <a:rPr lang="uk-UA" sz="1400" dirty="0" smtClean="0">
                <a:latin typeface="Georgia" pitchFamily="18" charset="0"/>
              </a:rPr>
              <a:t> Г., Музиченько Я., </a:t>
            </a:r>
            <a:r>
              <a:rPr lang="uk-UA" sz="1400" dirty="0" err="1" smtClean="0">
                <a:latin typeface="Georgia" pitchFamily="18" charset="0"/>
              </a:rPr>
              <a:t>Шалак</a:t>
            </a:r>
            <a:r>
              <a:rPr lang="uk-UA" sz="1400" dirty="0" smtClean="0">
                <a:latin typeface="Georgia" pitchFamily="18" charset="0"/>
              </a:rPr>
              <a:t> О. Українські символи. - Київ: Народознавство, 1994. - 140 с.</a:t>
            </a:r>
            <a:endParaRPr lang="ru-RU" sz="1400" dirty="0" smtClean="0">
              <a:latin typeface="Georgia"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ru-RU"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err="1" smtClean="0">
                <a:ln>
                  <a:noFill/>
                </a:ln>
                <a:solidFill>
                  <a:schemeClr val="tx1"/>
                </a:solidFill>
                <a:effectLst/>
                <a:latin typeface="Georgia" pitchFamily="18" charset="0"/>
                <a:ea typeface="Calibri" pitchFamily="34" charset="0"/>
                <a:cs typeface="Times New Roman" pitchFamily="18" charset="0"/>
              </a:rPr>
              <a:t>Кримський</a:t>
            </a:r>
            <a:r>
              <a:rPr kumimoji="0" lang="ru-RU"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А.Г. </a:t>
            </a:r>
            <a:r>
              <a:rPr kumimoji="0" lang="ru-RU" sz="1400" b="0" i="0" u="none" strike="noStrike" cap="none" normalizeH="0" baseline="0" dirty="0" err="1" smtClean="0">
                <a:ln>
                  <a:noFill/>
                </a:ln>
                <a:solidFill>
                  <a:schemeClr val="tx1"/>
                </a:solidFill>
                <a:effectLst/>
                <a:latin typeface="Georgia" pitchFamily="18" charset="0"/>
                <a:ea typeface="Calibri" pitchFamily="34" charset="0"/>
                <a:cs typeface="Times New Roman" pitchFamily="18" charset="0"/>
              </a:rPr>
              <a:t>Звенигородщина</a:t>
            </a:r>
            <a:r>
              <a:rPr kumimoji="0" lang="ru-RU"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Шевченкова </a:t>
            </a:r>
            <a:r>
              <a:rPr kumimoji="0" lang="ru-RU" sz="1400" b="0" i="0" u="none" strike="noStrike" cap="none" normalizeH="0" baseline="0" dirty="0" err="1" smtClean="0">
                <a:ln>
                  <a:noFill/>
                </a:ln>
                <a:solidFill>
                  <a:schemeClr val="tx1"/>
                </a:solidFill>
                <a:effectLst/>
                <a:latin typeface="Georgia" pitchFamily="18" charset="0"/>
                <a:ea typeface="Calibri" pitchFamily="34" charset="0"/>
                <a:cs typeface="Times New Roman" pitchFamily="18" charset="0"/>
              </a:rPr>
              <a:t>батьківщина</a:t>
            </a:r>
            <a:r>
              <a:rPr kumimoji="0" lang="ru-RU"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з </a:t>
            </a:r>
            <a:r>
              <a:rPr kumimoji="0" lang="ru-RU" sz="1400" b="0" i="0" u="none" strike="noStrike" cap="none" normalizeH="0" baseline="0" dirty="0" err="1" smtClean="0">
                <a:ln>
                  <a:noFill/>
                </a:ln>
                <a:solidFill>
                  <a:schemeClr val="tx1"/>
                </a:solidFill>
                <a:effectLst/>
                <a:latin typeface="Georgia" pitchFamily="18" charset="0"/>
                <a:ea typeface="Calibri" pitchFamily="34" charset="0"/>
                <a:cs typeface="Times New Roman" pitchFamily="18" charset="0"/>
              </a:rPr>
              <a:t>погляду</a:t>
            </a:r>
            <a:r>
              <a:rPr kumimoji="0" lang="ru-RU"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a:t>
            </a:r>
            <a:r>
              <a:rPr kumimoji="0" lang="ru-RU" sz="1400" b="0" i="0" u="none" strike="noStrike" cap="none" normalizeH="0" baseline="0" dirty="0" err="1" smtClean="0">
                <a:ln>
                  <a:noFill/>
                </a:ln>
                <a:solidFill>
                  <a:schemeClr val="tx1"/>
                </a:solidFill>
                <a:effectLst/>
                <a:latin typeface="Georgia" pitchFamily="18" charset="0"/>
                <a:ea typeface="Calibri" pitchFamily="34" charset="0"/>
                <a:cs typeface="Times New Roman" pitchFamily="18" charset="0"/>
              </a:rPr>
              <a:t>етнографічного</a:t>
            </a:r>
            <a:r>
              <a:rPr kumimoji="0" lang="ru-RU"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та </a:t>
            </a:r>
            <a:r>
              <a:rPr kumimoji="0" lang="ru-RU" sz="1400" b="0" i="0" u="none" strike="noStrike" cap="none" normalizeH="0" baseline="0" dirty="0" err="1" smtClean="0">
                <a:ln>
                  <a:noFill/>
                </a:ln>
                <a:solidFill>
                  <a:schemeClr val="tx1"/>
                </a:solidFill>
                <a:effectLst/>
                <a:latin typeface="Georgia" pitchFamily="18" charset="0"/>
                <a:ea typeface="Calibri" pitchFamily="34" charset="0"/>
                <a:cs typeface="Times New Roman" pitchFamily="18" charset="0"/>
              </a:rPr>
              <a:t>діалектичного</a:t>
            </a:r>
            <a:r>
              <a:rPr kumimoji="0" lang="ru-RU"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a:t>
            </a:r>
            <a:r>
              <a:rPr kumimoji="0" lang="ru-RU" sz="1400" b="0" i="0" u="none" strike="noStrike" cap="none" normalizeH="0" baseline="0" dirty="0" err="1" smtClean="0">
                <a:ln>
                  <a:noFill/>
                </a:ln>
                <a:solidFill>
                  <a:schemeClr val="tx1"/>
                </a:solidFill>
                <a:effectLst/>
                <a:latin typeface="Georgia" pitchFamily="18" charset="0"/>
                <a:ea typeface="Calibri" pitchFamily="34" charset="0"/>
                <a:cs typeface="Times New Roman" pitchFamily="18" charset="0"/>
              </a:rPr>
              <a:t>відтворення</a:t>
            </a:r>
            <a:r>
              <a:rPr kumimoji="0" lang="ru-RU"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з </a:t>
            </a:r>
            <a:r>
              <a:rPr kumimoji="0" lang="ru-RU" sz="1400" b="0" i="0" u="none" strike="noStrike" cap="none" normalizeH="0" baseline="0" dirty="0" err="1" smtClean="0">
                <a:ln>
                  <a:noFill/>
                </a:ln>
                <a:solidFill>
                  <a:schemeClr val="tx1"/>
                </a:solidFill>
                <a:effectLst/>
                <a:latin typeface="Georgia" pitchFamily="18" charset="0"/>
                <a:ea typeface="Calibri" pitchFamily="34" charset="0"/>
                <a:cs typeface="Times New Roman" pitchFamily="18" charset="0"/>
              </a:rPr>
              <a:t>авторського</a:t>
            </a:r>
            <a:r>
              <a:rPr kumimoji="0" lang="ru-RU"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макету 1930. </a:t>
            </a:r>
            <a:r>
              <a:rPr kumimoji="0" lang="ru-RU" sz="1400" b="0" i="0" u="none" strike="noStrike" cap="none" normalizeH="0" baseline="0" dirty="0" err="1" smtClean="0">
                <a:ln>
                  <a:noFill/>
                </a:ln>
                <a:solidFill>
                  <a:schemeClr val="tx1"/>
                </a:solidFill>
                <a:effectLst/>
                <a:latin typeface="Georgia" pitchFamily="18" charset="0"/>
                <a:ea typeface="Calibri" pitchFamily="34" charset="0"/>
                <a:cs typeface="Times New Roman" pitchFamily="18" charset="0"/>
              </a:rPr>
              <a:t>Черкаси</a:t>
            </a:r>
            <a:r>
              <a:rPr kumimoji="0" lang="ru-RU"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Вертикаль, 2009</a:t>
            </a: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a:t>
            </a:r>
            <a:endParaRPr kumimoji="0" lang="ru-RU"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err="1" smtClean="0">
                <a:ln>
                  <a:noFill/>
                </a:ln>
                <a:solidFill>
                  <a:schemeClr val="tx1"/>
                </a:solidFill>
                <a:effectLst/>
                <a:latin typeface="Georgia" pitchFamily="18" charset="0"/>
                <a:ea typeface="Times New Roman" pitchFamily="18" charset="0"/>
                <a:cs typeface="Times New Roman" pitchFamily="18" charset="0"/>
              </a:rPr>
              <a:t>Плачинда</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С.</a:t>
            </a:r>
            <a:r>
              <a:rPr kumimoji="0" lang="uk-UA"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a:t>
            </a:r>
            <a:r>
              <a:rPr kumimoji="0" lang="ru-RU"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Словник </a:t>
            </a:r>
            <a:r>
              <a:rPr kumimoji="0" lang="ru-RU" sz="1400" b="0" i="0" u="none" strike="noStrike" cap="none" normalizeH="0" baseline="0" dirty="0" err="1" smtClean="0">
                <a:ln>
                  <a:noFill/>
                </a:ln>
                <a:solidFill>
                  <a:schemeClr val="tx1"/>
                </a:solidFill>
                <a:effectLst/>
                <a:latin typeface="Georgia" pitchFamily="18" charset="0"/>
                <a:ea typeface="Times New Roman" pitchFamily="18" charset="0"/>
                <a:cs typeface="Times New Roman" pitchFamily="18" charset="0"/>
              </a:rPr>
              <a:t>давньоукраїнської</a:t>
            </a:r>
            <a:r>
              <a:rPr kumimoji="0" lang="ru-RU"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a:t>
            </a:r>
            <a:r>
              <a:rPr kumimoji="0" lang="ru-RU" sz="1400" b="0" i="0" u="none" strike="noStrike" cap="none" normalizeH="0" baseline="0" dirty="0" err="1" smtClean="0">
                <a:ln>
                  <a:noFill/>
                </a:ln>
                <a:solidFill>
                  <a:schemeClr val="tx1"/>
                </a:solidFill>
                <a:effectLst/>
                <a:latin typeface="Georgia" pitchFamily="18" charset="0"/>
                <a:ea typeface="Times New Roman" pitchFamily="18" charset="0"/>
                <a:cs typeface="Times New Roman" pitchFamily="18" charset="0"/>
              </a:rPr>
              <a:t>міфологіії</a:t>
            </a:r>
            <a:r>
              <a:rPr kumimoji="0" lang="ru-RU"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a:t>
            </a:r>
            <a:r>
              <a:rPr kumimoji="0" lang="ru-RU" sz="14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ru-RU"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К.: </a:t>
            </a:r>
            <a:r>
              <a:rPr kumimoji="0" lang="ru-RU" sz="1400" b="0" i="0" u="none" strike="noStrike" cap="none" normalizeH="0" baseline="0" dirty="0" err="1" smtClean="0">
                <a:ln>
                  <a:noFill/>
                </a:ln>
                <a:solidFill>
                  <a:schemeClr val="tx1"/>
                </a:solidFill>
                <a:effectLst/>
                <a:latin typeface="Georgia" pitchFamily="18" charset="0"/>
                <a:ea typeface="Times New Roman" pitchFamily="18" charset="0"/>
                <a:cs typeface="Times New Roman" pitchFamily="18" charset="0"/>
              </a:rPr>
              <a:t>Український</a:t>
            </a:r>
            <a:r>
              <a:rPr kumimoji="0" lang="ru-RU"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a:t>
            </a:r>
            <a:r>
              <a:rPr kumimoji="0" lang="ru-RU" sz="1400" b="0" i="0" u="none" strike="noStrike" cap="none" normalizeH="0" baseline="0" dirty="0" err="1" smtClean="0">
                <a:ln>
                  <a:noFill/>
                </a:ln>
                <a:solidFill>
                  <a:schemeClr val="tx1"/>
                </a:solidFill>
                <a:effectLst/>
                <a:latin typeface="Georgia" pitchFamily="18" charset="0"/>
                <a:ea typeface="Times New Roman" pitchFamily="18" charset="0"/>
                <a:cs typeface="Times New Roman" pitchFamily="18" charset="0"/>
              </a:rPr>
              <a:t>письменник</a:t>
            </a:r>
            <a:r>
              <a:rPr kumimoji="0" lang="ru-RU" sz="1400" b="0"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1993. ISBN 5-333-01275-X</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ru-RU"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err="1" smtClean="0">
                <a:ln>
                  <a:noFill/>
                </a:ln>
                <a:solidFill>
                  <a:schemeClr val="tx1"/>
                </a:solidFill>
                <a:effectLst/>
                <a:latin typeface="Georgia" pitchFamily="18" charset="0"/>
                <a:ea typeface="Calibri" pitchFamily="34" charset="0"/>
                <a:cs typeface="Times New Roman" pitchFamily="18" charset="0"/>
              </a:rPr>
              <a:t>Садова</a:t>
            </a:r>
            <a:r>
              <a:rPr kumimoji="0" lang="ru-RU"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Р.</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a:t>
            </a:r>
            <a:r>
              <a:rPr kumimoji="0" lang="ru-RU"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Священна сила </a:t>
            </a:r>
            <a:r>
              <a:rPr kumimoji="0" lang="ru-RU" sz="1400" b="0" i="0" u="none" strike="noStrike" cap="none" normalizeH="0" baseline="0" dirty="0" err="1" smtClean="0">
                <a:ln>
                  <a:noFill/>
                </a:ln>
                <a:solidFill>
                  <a:schemeClr val="tx1"/>
                </a:solidFill>
                <a:effectLst/>
                <a:latin typeface="Georgia" pitchFamily="18" charset="0"/>
                <a:ea typeface="Calibri" pitchFamily="34" charset="0"/>
                <a:cs typeface="Times New Roman" pitchFamily="18" charset="0"/>
              </a:rPr>
              <a:t>травомотанки</a:t>
            </a:r>
            <a:r>
              <a:rPr kumimoji="0" lang="ru-RU"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a:t>
            </a:r>
            <a:r>
              <a:rPr kumimoji="0" lang="ru-RU" sz="1400" b="0" i="0" u="none" strike="noStrike" cap="none" normalizeH="0" baseline="0" dirty="0" smtClean="0">
                <a:ln>
                  <a:noFill/>
                </a:ln>
                <a:solidFill>
                  <a:schemeClr val="tx1"/>
                </a:solidFill>
                <a:effectLst/>
                <a:latin typeface="Calibri"/>
                <a:ea typeface="Calibri" pitchFamily="34" charset="0"/>
                <a:cs typeface="Times New Roman" pitchFamily="18" charset="0"/>
              </a:rPr>
              <a:t> </a:t>
            </a:r>
            <a:r>
              <a:rPr kumimoji="0" lang="ru-RU"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Р.</a:t>
            </a:r>
            <a:r>
              <a:rPr kumimoji="0" lang="ru-RU" sz="1400" b="0" i="0" u="none" strike="noStrike" cap="none" normalizeH="0" baseline="0" dirty="0" smtClean="0">
                <a:ln>
                  <a:noFill/>
                </a:ln>
                <a:solidFill>
                  <a:schemeClr val="tx1"/>
                </a:solidFill>
                <a:effectLst/>
                <a:latin typeface="Calibri"/>
                <a:ea typeface="Calibri" pitchFamily="34" charset="0"/>
                <a:cs typeface="Times New Roman" pitchFamily="18" charset="0"/>
              </a:rPr>
              <a:t> </a:t>
            </a:r>
            <a:r>
              <a:rPr kumimoji="0" lang="ru-RU" sz="1400" b="0" i="0" u="none" strike="noStrike" cap="none" normalizeH="0" baseline="0" dirty="0" err="1" smtClean="0">
                <a:ln>
                  <a:noFill/>
                </a:ln>
                <a:solidFill>
                  <a:schemeClr val="tx1"/>
                </a:solidFill>
                <a:effectLst/>
                <a:latin typeface="Georgia" pitchFamily="18" charset="0"/>
                <a:ea typeface="Calibri" pitchFamily="34" charset="0"/>
                <a:cs typeface="Times New Roman" pitchFamily="18" charset="0"/>
              </a:rPr>
              <a:t>Садова</a:t>
            </a:r>
            <a:r>
              <a:rPr kumimoji="0" lang="ru-RU"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a:r>
            <a:br>
              <a:rPr kumimoji="0" lang="ru-RU"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br>
            <a:r>
              <a:rPr kumimoji="0" lang="ru-RU" sz="1400" b="0" i="0" u="none" strike="noStrike" cap="none" normalizeH="0" baseline="0" dirty="0" smtClean="0">
                <a:ln>
                  <a:noFill/>
                </a:ln>
                <a:solidFill>
                  <a:schemeClr val="tx1"/>
                </a:solidFill>
                <a:effectLst/>
                <a:latin typeface="Calibri"/>
                <a:ea typeface="Calibri" pitchFamily="34" charset="0"/>
                <a:cs typeface="Times New Roman" pitchFamily="18" charset="0"/>
              </a:rPr>
              <a:t>    </a:t>
            </a:r>
            <a:r>
              <a:rPr kumimoji="0" lang="ru-RU"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АРТКЛАС.</a:t>
            </a:r>
            <a:r>
              <a:rPr kumimoji="0" lang="ru-RU" sz="1400" b="0" i="0" u="none" strike="noStrike" cap="none" normalizeH="0" baseline="0" dirty="0" smtClean="0">
                <a:ln>
                  <a:noFill/>
                </a:ln>
                <a:solidFill>
                  <a:schemeClr val="tx1"/>
                </a:solidFill>
                <a:effectLst/>
                <a:latin typeface="Calibri"/>
                <a:ea typeface="Calibri" pitchFamily="34" charset="0"/>
                <a:cs typeface="Times New Roman" pitchFamily="18" charset="0"/>
              </a:rPr>
              <a:t> –</a:t>
            </a:r>
            <a:r>
              <a:rPr kumimoji="0" lang="ru-RU"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2008.</a:t>
            </a:r>
            <a:r>
              <a:rPr kumimoji="0" lang="ru-RU" sz="1400" b="0" i="0" u="none" strike="noStrike" cap="none" normalizeH="0" baseline="0" dirty="0" smtClean="0">
                <a:ln>
                  <a:noFill/>
                </a:ln>
                <a:solidFill>
                  <a:schemeClr val="tx1"/>
                </a:solidFill>
                <a:effectLst/>
                <a:latin typeface="Calibri"/>
                <a:ea typeface="Calibri" pitchFamily="34" charset="0"/>
                <a:cs typeface="Times New Roman" pitchFamily="18" charset="0"/>
              </a:rPr>
              <a:t> –</a:t>
            </a:r>
            <a:r>
              <a:rPr kumimoji="0" lang="ru-RU"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 3/4.</a:t>
            </a:r>
            <a:r>
              <a:rPr kumimoji="0" lang="ru-RU" sz="1400" b="0" i="0" u="none" strike="noStrike" cap="none" normalizeH="0" baseline="0" dirty="0" smtClean="0">
                <a:ln>
                  <a:noFill/>
                </a:ln>
                <a:solidFill>
                  <a:schemeClr val="tx1"/>
                </a:solidFill>
                <a:effectLst/>
                <a:latin typeface="Calibri"/>
                <a:ea typeface="Calibri" pitchFamily="34" charset="0"/>
                <a:cs typeface="Times New Roman" pitchFamily="18" charset="0"/>
              </a:rPr>
              <a:t> –</a:t>
            </a:r>
            <a:r>
              <a:rPr kumimoji="0" lang="ru-RU" sz="1400" b="0" i="0"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 С. 88-101.</a:t>
            </a:r>
          </a:p>
          <a:p>
            <a:pPr marL="0" marR="0" lvl="0" indent="0" algn="ctr" defTabSz="914400" rtl="0" eaLnBrk="0" fontAlgn="base" latinLnBrk="0" hangingPunct="0">
              <a:lnSpc>
                <a:spcPct val="100000"/>
              </a:lnSpc>
              <a:spcBef>
                <a:spcPct val="0"/>
              </a:spcBef>
              <a:spcAft>
                <a:spcPct val="0"/>
              </a:spcAft>
              <a:buClrTx/>
              <a:buSzTx/>
              <a:buFontTx/>
              <a:buNone/>
              <a:tabLst/>
            </a:pPr>
            <a:r>
              <a:rPr kumimoji="0" lang="uk-UA" sz="1400" b="1" i="0" u="none" strike="noStrike" cap="none" normalizeH="0" baseline="0" dirty="0" smtClean="0">
                <a:ln>
                  <a:noFill/>
                </a:ln>
                <a:solidFill>
                  <a:srgbClr val="3D5C00"/>
                </a:solidFill>
                <a:effectLst/>
                <a:latin typeface="Georgia" pitchFamily="18" charset="0"/>
                <a:ea typeface="Times New Roman" pitchFamily="18" charset="0"/>
                <a:cs typeface="Times New Roman" pitchFamily="18" charset="0"/>
              </a:rPr>
              <a:t>Ресурси :</a:t>
            </a:r>
          </a:p>
          <a:p>
            <a:pPr marL="0" marR="0" lvl="0" indent="0" defTabSz="914400" rtl="0" eaLnBrk="0" fontAlgn="base" latinLnBrk="0" hangingPunct="0">
              <a:lnSpc>
                <a:spcPct val="100000"/>
              </a:lnSpc>
              <a:spcBef>
                <a:spcPct val="0"/>
              </a:spcBef>
              <a:spcAft>
                <a:spcPct val="0"/>
              </a:spcAft>
              <a:buClrTx/>
              <a:buSzTx/>
              <a:buFontTx/>
              <a:buNone/>
              <a:tabLst/>
            </a:pPr>
            <a:endParaRPr kumimoji="0" lang="ru-RU"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err="1" smtClean="0">
                <a:ln>
                  <a:noFill/>
                </a:ln>
                <a:solidFill>
                  <a:schemeClr val="tx1"/>
                </a:solidFill>
                <a:effectLst/>
                <a:latin typeface="Georgia" pitchFamily="18" charset="0"/>
                <a:ea typeface="Calibri" pitchFamily="34" charset="0"/>
                <a:cs typeface="Arial" pitchFamily="34" charset="0"/>
              </a:rPr>
              <a:t>aratta</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Arial" pitchFamily="34" charset="0"/>
              </a:rPr>
              <a:t>-</a:t>
            </a:r>
            <a:r>
              <a:rPr kumimoji="0" lang="ru-RU" sz="1400" b="0" i="0" u="none" strike="noStrike" cap="none" normalizeH="0" baseline="0" dirty="0" err="1" smtClean="0">
                <a:ln>
                  <a:noFill/>
                </a:ln>
                <a:solidFill>
                  <a:schemeClr val="tx1"/>
                </a:solidFill>
                <a:effectLst/>
                <a:latin typeface="Georgia" pitchFamily="18" charset="0"/>
                <a:ea typeface="Calibri" pitchFamily="34" charset="0"/>
                <a:cs typeface="Arial" pitchFamily="34" charset="0"/>
              </a:rPr>
              <a:t>ukraine</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Arial" pitchFamily="34" charset="0"/>
              </a:rPr>
              <a:t>.</a:t>
            </a:r>
            <a:r>
              <a:rPr kumimoji="0" lang="ru-RU" sz="1400" b="0" i="0" u="none" strike="noStrike" cap="none" normalizeH="0" baseline="0" dirty="0" err="1" smtClean="0">
                <a:ln>
                  <a:noFill/>
                </a:ln>
                <a:solidFill>
                  <a:schemeClr val="tx1"/>
                </a:solidFill>
                <a:effectLst/>
                <a:latin typeface="Georgia" pitchFamily="18" charset="0"/>
                <a:ea typeface="Calibri" pitchFamily="34" charset="0"/>
                <a:cs typeface="Arial" pitchFamily="34" charset="0"/>
              </a:rPr>
              <a:t>com</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Arial" pitchFamily="34" charset="0"/>
              </a:rPr>
              <a:t/>
            </a:r>
            <a:br>
              <a:rPr kumimoji="0" lang="uk-UA" sz="1400" b="0" i="0" u="none" strike="noStrike" cap="none" normalizeH="0" baseline="0" dirty="0" smtClean="0">
                <a:ln>
                  <a:noFill/>
                </a:ln>
                <a:solidFill>
                  <a:schemeClr val="tx1"/>
                </a:solidFill>
                <a:effectLst/>
                <a:latin typeface="Georgia" pitchFamily="18" charset="0"/>
                <a:ea typeface="Calibri" pitchFamily="34" charset="0"/>
                <a:cs typeface="Arial" pitchFamily="34" charset="0"/>
              </a:rPr>
            </a:br>
            <a:r>
              <a:rPr kumimoji="0" lang="ru-RU" sz="1400" b="0" i="0" u="none" strike="noStrike" cap="none" normalizeH="0" baseline="0" dirty="0" err="1" smtClean="0">
                <a:ln>
                  <a:noFill/>
                </a:ln>
                <a:solidFill>
                  <a:schemeClr val="tx1"/>
                </a:solidFill>
                <a:effectLst/>
                <a:latin typeface="Georgia" pitchFamily="18" charset="0"/>
                <a:ea typeface="Calibri" pitchFamily="34" charset="0"/>
                <a:cs typeface="Arial" pitchFamily="34" charset="0"/>
              </a:rPr>
              <a:t>xutir</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Arial" pitchFamily="34" charset="0"/>
              </a:rPr>
              <a:t>-</a:t>
            </a:r>
            <a:r>
              <a:rPr kumimoji="0" lang="ru-RU" sz="1400" b="0" i="0" u="none" strike="noStrike" cap="none" normalizeH="0" baseline="0" dirty="0" err="1" smtClean="0">
                <a:ln>
                  <a:noFill/>
                </a:ln>
                <a:solidFill>
                  <a:schemeClr val="tx1"/>
                </a:solidFill>
                <a:effectLst/>
                <a:latin typeface="Georgia" pitchFamily="18" charset="0"/>
                <a:ea typeface="Calibri" pitchFamily="34" charset="0"/>
                <a:cs typeface="Arial" pitchFamily="34" charset="0"/>
              </a:rPr>
              <a:t>savky</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Arial" pitchFamily="34" charset="0"/>
              </a:rPr>
              <a:t>.</a:t>
            </a:r>
            <a:r>
              <a:rPr kumimoji="0" lang="ru-RU" sz="1400" b="0" i="0" u="none" strike="noStrike" cap="none" normalizeH="0" baseline="0" dirty="0" err="1" smtClean="0">
                <a:ln>
                  <a:noFill/>
                </a:ln>
                <a:solidFill>
                  <a:schemeClr val="tx1"/>
                </a:solidFill>
                <a:effectLst/>
                <a:latin typeface="Georgia" pitchFamily="18" charset="0"/>
                <a:ea typeface="Calibri" pitchFamily="34" charset="0"/>
                <a:cs typeface="Arial" pitchFamily="34" charset="0"/>
              </a:rPr>
              <a:t>com</a:t>
            </a:r>
            <a:r>
              <a:rPr kumimoji="0" lang="uk-UA" sz="1400" b="0" i="0" u="none" strike="noStrike" cap="none" normalizeH="0" baseline="0" dirty="0" smtClean="0">
                <a:ln>
                  <a:noFill/>
                </a:ln>
                <a:solidFill>
                  <a:schemeClr val="tx1"/>
                </a:solidFill>
                <a:effectLst/>
                <a:latin typeface="Georgia" pitchFamily="18" charset="0"/>
                <a:ea typeface="Calibri" pitchFamily="34" charset="0"/>
                <a:cs typeface="Arial" pitchFamily="34" charset="0"/>
              </a:rPr>
              <a:t>.</a:t>
            </a:r>
            <a:r>
              <a:rPr kumimoji="0" lang="ru-RU" sz="1400" b="0" i="0" u="none" strike="noStrike" cap="none" normalizeH="0" baseline="0" dirty="0" err="1" smtClean="0">
                <a:ln>
                  <a:noFill/>
                </a:ln>
                <a:solidFill>
                  <a:schemeClr val="tx1"/>
                </a:solidFill>
                <a:effectLst/>
                <a:latin typeface="Georgia" pitchFamily="18" charset="0"/>
                <a:ea typeface="Calibri" pitchFamily="34" charset="0"/>
                <a:cs typeface="Arial" pitchFamily="34" charset="0"/>
              </a:rPr>
              <a:t>ua</a:t>
            </a:r>
            <a:endParaRPr kumimoji="0" lang="ru-RU" sz="1400" b="0" i="0" u="none" strike="noStrike" cap="none" normalizeH="0" baseline="0" dirty="0" smtClean="0">
              <a:ln>
                <a:noFill/>
              </a:ln>
              <a:solidFill>
                <a:schemeClr val="tx1"/>
              </a:solidFill>
              <a:effectLst/>
              <a:latin typeface="Arial" pitchFamily="34" charset="0"/>
              <a:cs typeface="Arial" pitchFamily="34" charset="0"/>
            </a:endParaRPr>
          </a:p>
        </p:txBody>
      </p:sp>
      <p:sp>
        <p:nvSpPr>
          <p:cNvPr id="2" name="Прямоугольник 1"/>
          <p:cNvSpPr/>
          <p:nvPr/>
        </p:nvSpPr>
        <p:spPr>
          <a:xfrm>
            <a:off x="3158188" y="7884368"/>
            <a:ext cx="2808312" cy="523220"/>
          </a:xfrm>
          <a:prstGeom prst="rect">
            <a:avLst/>
          </a:prstGeom>
        </p:spPr>
        <p:txBody>
          <a:bodyPr wrap="square">
            <a:spAutoFit/>
          </a:bodyPr>
          <a:lstStyle/>
          <a:p>
            <a:pPr lvl="0" eaLnBrk="0" fontAlgn="base" hangingPunct="0">
              <a:spcBef>
                <a:spcPct val="0"/>
              </a:spcBef>
              <a:spcAft>
                <a:spcPct val="0"/>
              </a:spcAft>
            </a:pPr>
            <a:r>
              <a:rPr lang="uk-UA" sz="1400" dirty="0">
                <a:latin typeface="Georgia" pitchFamily="18" charset="0"/>
                <a:ea typeface="Calibri" pitchFamily="34" charset="0"/>
                <a:cs typeface="Times New Roman" pitchFamily="18" charset="0"/>
              </a:rPr>
              <a:t>https://honchar.org.ua/</a:t>
            </a:r>
            <a:endParaRPr lang="ru-RU" sz="1400" dirty="0">
              <a:latin typeface="Arial" pitchFamily="34" charset="0"/>
              <a:cs typeface="Arial" pitchFamily="34" charset="0"/>
            </a:endParaRPr>
          </a:p>
          <a:p>
            <a:pPr lvl="0" eaLnBrk="0" fontAlgn="base" hangingPunct="0">
              <a:spcBef>
                <a:spcPct val="0"/>
              </a:spcBef>
              <a:spcAft>
                <a:spcPct val="0"/>
              </a:spcAft>
            </a:pPr>
            <a:r>
              <a:rPr lang="uk-UA" sz="1400" dirty="0">
                <a:latin typeface="Georgia" pitchFamily="18" charset="0"/>
                <a:ea typeface="Calibri" pitchFamily="34" charset="0"/>
                <a:cs typeface="Times New Roman" pitchFamily="18" charset="0"/>
              </a:rPr>
              <a:t>https://rukotvory.com.ua/</a:t>
            </a:r>
            <a:endParaRPr lang="uk-UA" sz="1400" dirty="0">
              <a:latin typeface="Arial" pitchFamily="34" charset="0"/>
              <a:cs typeface="Arial" pitchFamily="34" charset="0"/>
            </a:endParaRPr>
          </a:p>
        </p:txBody>
      </p:sp>
    </p:spTree>
    <p:extLst>
      <p:ext uri="{BB962C8B-B14F-4D97-AF65-F5344CB8AC3E}">
        <p14:creationId xmlns:p14="http://schemas.microsoft.com/office/powerpoint/2010/main" val="771410942"/>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1522</TotalTime>
  <Words>1108</Words>
  <Application>Microsoft Office PowerPoint</Application>
  <PresentationFormat>Экран (4:3)</PresentationFormat>
  <Paragraphs>194</Paragraphs>
  <Slides>16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16</vt:i4>
      </vt:variant>
    </vt:vector>
  </HeadingPairs>
  <TitlesOfParts>
    <vt:vector size="17" baseType="lpstr">
      <vt:lpstr>Тема Office</vt:lpstr>
      <vt:lpstr>Презентация PowerPoint</vt:lpstr>
      <vt:lpstr>Презентация PowerPoint</vt:lpstr>
      <vt:lpstr>Презентация PowerPoint</vt:lpstr>
      <vt:lpstr>Презентация PowerPoint</vt:lpstr>
      <vt:lpstr>Актуальність проекту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Зоя</dc:creator>
  <cp:lastModifiedBy>User</cp:lastModifiedBy>
  <cp:revision>416</cp:revision>
  <dcterms:created xsi:type="dcterms:W3CDTF">2017-08-29T18:39:47Z</dcterms:created>
  <dcterms:modified xsi:type="dcterms:W3CDTF">2019-02-04T18:47:32Z</dcterms:modified>
</cp:coreProperties>
</file>