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8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>
        <p:scale>
          <a:sx n="80" d="100"/>
          <a:sy n="80" d="100"/>
        </p:scale>
        <p:origin x="-32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4/25/2019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4/25/2019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4/25/2019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4/25/2019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67797" y="1201785"/>
            <a:ext cx="8834740" cy="692330"/>
          </a:xfrm>
        </p:spPr>
        <p:txBody>
          <a:bodyPr anchor="ctr">
            <a:noAutofit/>
          </a:bodyPr>
          <a:lstStyle/>
          <a:p>
            <a:r>
              <a:rPr lang="ru-RU" sz="2500" dirty="0" err="1"/>
              <a:t>Літературознавча</a:t>
            </a:r>
            <a:r>
              <a:rPr lang="ru-RU" sz="2500" dirty="0"/>
              <a:t> </a:t>
            </a:r>
            <a:r>
              <a:rPr lang="ru-RU" sz="2500" dirty="0" err="1"/>
              <a:t>вікторина</a:t>
            </a:r>
            <a:r>
              <a:rPr lang="ru-RU" sz="2500" dirty="0"/>
              <a:t> за </a:t>
            </a:r>
            <a:r>
              <a:rPr lang="ru-RU" sz="2500" dirty="0" err="1"/>
              <a:t>творчістю</a:t>
            </a:r>
            <a:r>
              <a:rPr lang="ru-RU" sz="2500" dirty="0"/>
              <a:t> Тараса </a:t>
            </a:r>
            <a:r>
              <a:rPr lang="ru-RU" sz="2500" dirty="0" err="1"/>
              <a:t>Шевченка</a:t>
            </a:r>
            <a:endParaRPr lang="ru-RU" sz="2500" dirty="0"/>
          </a:p>
        </p:txBody>
      </p:sp>
      <p:pic>
        <p:nvPicPr>
          <p:cNvPr id="1030" name="Picture 6" descr="https://png2.kisspng.com/sh/b38e1f392b4f60957567bc1e441dcce2/L0KzQYm3V8A2N6d2R91yc4Pzfri0lPFzaaRmReVxZYbmeLb1iB8uapD6hNdBYYLnPb72kwlvfKRuRexqcHB5ecW0jPVoaZQyTdQ8ZUG8crfrWck6aWMzUKYCOEm5QYG4VcMxP2o7TKkEOEm0Q3B3jvc=/kisspng-tarasa-shevchenko-boulevard-moryntsi-zapovit-legac-5b3e19bfd999a2.84789610153079647989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569" y="1423851"/>
            <a:ext cx="5679196" cy="44240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676230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III </a:t>
            </a:r>
            <a:r>
              <a:rPr lang="ru-RU" dirty="0" smtClean="0"/>
              <a:t>тур “</a:t>
            </a:r>
            <a:r>
              <a:rPr lang="ru-RU" dirty="0" err="1" smtClean="0"/>
              <a:t>Найкращий</a:t>
            </a:r>
            <a:r>
              <a:rPr lang="ru-RU" dirty="0" smtClean="0"/>
              <a:t> </a:t>
            </a:r>
            <a:r>
              <a:rPr lang="ru-RU" dirty="0" err="1"/>
              <a:t>читець</a:t>
            </a:r>
            <a:r>
              <a:rPr lang="ru-RU" dirty="0" smtClean="0"/>
              <a:t>”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-35803" y="6335486"/>
            <a:ext cx="12227803" cy="522514"/>
            <a:chOff x="-35803" y="6335486"/>
            <a:chExt cx="12227803" cy="522514"/>
          </a:xfrm>
        </p:grpSpPr>
        <p:pic>
          <p:nvPicPr>
            <p:cNvPr id="2052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5289" b="8997"/>
            <a:stretch/>
          </p:blipFill>
          <p:spPr bwMode="auto">
            <a:xfrm>
              <a:off x="1828748" y="6335486"/>
              <a:ext cx="8534400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10327449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-35803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6" descr="ÐÐ°ÑÑÐ¸Ð½ÐºÐ¸ Ð¿Ð¾ Ð·Ð°Ð¿ÑÐ¾ÑÑ Ð³Ð°Ð»Ð¾ÑÐºÐ° Ð¿Ð½Ð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131" y="6426336"/>
            <a:ext cx="340814" cy="3408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ÐÐ°ÑÑÐ¸Ð½ÐºÐ¸ Ð¿Ð¾ Ð·Ð°Ð¿ÑÐ¾ÑÑ ÑÐ°ÑÐ¸ÐºÐ¾ Ð³Ð¸Ñ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212" y="2038382"/>
            <a:ext cx="7315090" cy="32433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ÐÐ°ÑÑÐ¸Ð½ÐºÐ¸ Ð¿Ð¾ Ð·Ð°Ð¿ÑÐ¾ÑÑ Ð±ÑÑÑ Ð¸Ð»Ð¸ Ð½Ðµ Ð±ÑÑÑ Ð³Ð¸Ñ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405" y="2038382"/>
            <a:ext cx="3885309" cy="32433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flipH="1">
            <a:off x="10325649" y="2003556"/>
            <a:ext cx="150653" cy="326077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flipH="1">
            <a:off x="1666405" y="2038382"/>
            <a:ext cx="150653" cy="326077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flipH="1">
            <a:off x="5401061" y="2029675"/>
            <a:ext cx="150653" cy="326077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83962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IV </a:t>
            </a:r>
            <a:r>
              <a:rPr lang="ru-RU" dirty="0" smtClean="0"/>
              <a:t>тур “</a:t>
            </a:r>
            <a:r>
              <a:rPr lang="ru-RU" dirty="0" err="1" smtClean="0"/>
              <a:t>Юні</a:t>
            </a:r>
            <a:r>
              <a:rPr lang="ru-RU" dirty="0" smtClean="0"/>
              <a:t> </a:t>
            </a:r>
            <a:r>
              <a:rPr lang="ru-RU" dirty="0" err="1"/>
              <a:t>режисери</a:t>
            </a:r>
            <a:r>
              <a:rPr lang="ru-RU" dirty="0"/>
              <a:t>”</a:t>
            </a:r>
          </a:p>
        </p:txBody>
      </p:sp>
      <p:pic>
        <p:nvPicPr>
          <p:cNvPr id="2052" name="Picture 4" descr="ÐÐ°ÑÑÐ¸Ð½ÐºÐ¸ Ð¿Ð¾ Ð·Ð°Ð¿ÑÐ¾ÑÑ ÑÑÐ¾Ð²Ð½Ð¸ ÑÐ»Ð¾Ð¶Ð½Ð¾ÑÑÐ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5289" b="8997"/>
          <a:stretch/>
        </p:blipFill>
        <p:spPr bwMode="auto">
          <a:xfrm>
            <a:off x="1828748" y="6335486"/>
            <a:ext cx="8534400" cy="5225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ÐÐ°ÑÑÐ¸Ð½ÐºÐ¸ Ð¿Ð¾ Ð·Ð°Ð¿ÑÐ¾ÑÑ ÑÑÐ¾Ð²Ð½Ð¸ ÑÐ»Ð¾Ð¶Ð½Ð¾ÑÑÐ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2704" t="86479" b="8997"/>
          <a:stretch/>
        </p:blipFill>
        <p:spPr bwMode="auto">
          <a:xfrm>
            <a:off x="10327449" y="6335486"/>
            <a:ext cx="1864551" cy="5225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ÐÐ°ÑÑÐ¸Ð½ÐºÐ¸ Ð¿Ð¾ Ð·Ð°Ð¿ÑÐ¾ÑÑ ÑÑÐ¾Ð²Ð½Ð¸ ÑÐ»Ð¾Ð¶Ð½Ð¾ÑÑÐ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2704" t="86479" b="8997"/>
          <a:stretch/>
        </p:blipFill>
        <p:spPr bwMode="auto">
          <a:xfrm>
            <a:off x="-35803" y="6335486"/>
            <a:ext cx="1864551" cy="5225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ÐÐ°ÑÑÐ¸Ð½ÐºÐ¸ Ð¿Ð¾ Ð·Ð°Ð¿ÑÐ¾ÑÑ Ð³Ð°Ð»Ð¾ÑÐºÐ° Ð¿Ð½Ð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810" y="6426336"/>
            <a:ext cx="340814" cy="3408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Ð¤Ð¸Ð»ÑÐ¼Ñ. 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878" y="2040187"/>
            <a:ext cx="7488557" cy="32143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ÐÐ°ÑÑÐ¸Ð½ÐºÐ¸ Ð¿Ð¾ Ð·Ð°Ð¿ÑÐ¾ÑÑ ÑÐµÐ¶Ð¸ÑÑÐµÑ Ð³Ð¸Ñ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985" y="2040186"/>
            <a:ext cx="4285796" cy="32143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 flipH="1">
            <a:off x="1666405" y="2038382"/>
            <a:ext cx="150653" cy="326077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5794128" y="2038382"/>
            <a:ext cx="150653" cy="326077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10327449" y="2038382"/>
            <a:ext cx="150653" cy="326077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/>
          <a:srcRect l="39246" t="35463" r="56491" b="29384"/>
          <a:stretch/>
        </p:blipFill>
        <p:spPr>
          <a:xfrm>
            <a:off x="10293531" y="2032000"/>
            <a:ext cx="1569904" cy="41286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604464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V </a:t>
            </a:r>
            <a:r>
              <a:rPr lang="ru-RU" dirty="0" smtClean="0"/>
              <a:t>тур “</a:t>
            </a:r>
            <a:r>
              <a:rPr lang="ru-RU" dirty="0" err="1" smtClean="0"/>
              <a:t>Слабка</a:t>
            </a:r>
            <a:r>
              <a:rPr lang="ru-RU" dirty="0" smtClean="0"/>
              <a:t> </a:t>
            </a:r>
            <a:r>
              <a:rPr lang="ru-RU" dirty="0"/>
              <a:t>ланка”</a:t>
            </a:r>
          </a:p>
        </p:txBody>
      </p:sp>
      <p:pic>
        <p:nvPicPr>
          <p:cNvPr id="2052" name="Picture 4" descr="ÐÐ°ÑÑÐ¸Ð½ÐºÐ¸ Ð¿Ð¾ Ð·Ð°Ð¿ÑÐ¾ÑÑ ÑÑÐ¾Ð²Ð½Ð¸ ÑÐ»Ð¾Ð¶Ð½Ð¾ÑÑÐ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5289" b="8997"/>
          <a:stretch/>
        </p:blipFill>
        <p:spPr bwMode="auto">
          <a:xfrm>
            <a:off x="1828748" y="6335486"/>
            <a:ext cx="8534400" cy="5225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ÐÐ°ÑÑÐ¸Ð½ÐºÐ¸ Ð¿Ð¾ Ð·Ð°Ð¿ÑÐ¾ÑÑ ÑÑÐ¾Ð²Ð½Ð¸ ÑÐ»Ð¾Ð¶Ð½Ð¾ÑÑÐ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2704" t="86479" b="8997"/>
          <a:stretch/>
        </p:blipFill>
        <p:spPr bwMode="auto">
          <a:xfrm>
            <a:off x="10327449" y="6335486"/>
            <a:ext cx="1864551" cy="5225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ÐÐ°ÑÑÐ¸Ð½ÐºÐ¸ Ð¿Ð¾ Ð·Ð°Ð¿ÑÐ¾ÑÑ ÑÑÐ¾Ð²Ð½Ð¸ ÑÐ»Ð¾Ð¶Ð½Ð¾ÑÑÐ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2704" t="86479" b="8997"/>
          <a:stretch/>
        </p:blipFill>
        <p:spPr bwMode="auto">
          <a:xfrm>
            <a:off x="-35803" y="6335486"/>
            <a:ext cx="1864551" cy="5225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ÐÐ°ÑÑÐ¸Ð½ÐºÐ¸ Ð¿Ð¾ Ð·Ð°Ð¿ÑÐ¾ÑÑ Ð³Ð°Ð»Ð¾ÑÐºÐ° Ð¿Ð½Ð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420" y="6426336"/>
            <a:ext cx="340814" cy="3408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ÐÐ°ÑÑÐ¸Ð½ÐºÐ¸ Ð¿Ð¾ Ð·Ð°Ð¿ÑÐ¾ÑÑ ÑÐ»Ð°Ð±ÑÐ¹ Ð³Ð¸Ñ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629" y="2020969"/>
            <a:ext cx="5751930" cy="32325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916902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V</a:t>
            </a:r>
            <a:r>
              <a:rPr lang="fr-FR" dirty="0" smtClean="0"/>
              <a:t> </a:t>
            </a:r>
            <a:r>
              <a:rPr lang="ru-RU" dirty="0"/>
              <a:t>тур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5803" y="6335486"/>
            <a:ext cx="12227803" cy="522514"/>
            <a:chOff x="-35803" y="6335486"/>
            <a:chExt cx="12227803" cy="522514"/>
          </a:xfrm>
        </p:grpSpPr>
        <p:pic>
          <p:nvPicPr>
            <p:cNvPr id="2052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5289" b="8997"/>
            <a:stretch/>
          </p:blipFill>
          <p:spPr bwMode="auto">
            <a:xfrm>
              <a:off x="1828748" y="6335486"/>
              <a:ext cx="8534400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10327449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-35803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658981" y="1933189"/>
            <a:ext cx="8873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+mj-lt"/>
              </a:rPr>
              <a:t>“...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пізнав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...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свого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сина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, та не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хоче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  <a:latin typeface="+mj-lt"/>
              </a:rPr>
              <a:t>взяти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?”</a:t>
            </a:r>
            <a:endParaRPr lang="ru-R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3721" y="3588603"/>
            <a:ext cx="67446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solidFill>
                  <a:schemeClr val="bg1"/>
                </a:solidFill>
                <a:latin typeface="+mj-lt"/>
              </a:rPr>
              <a:t>(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Москаль-офіцер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із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поеми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 ”Катерина”)</a:t>
            </a:r>
            <a:endParaRPr lang="ru-RU" sz="3600" i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Picture 6" descr="ÐÐ°ÑÑÐ¸Ð½ÐºÐ¸ Ð¿Ð¾ Ð·Ð°Ð¿ÑÐ¾ÑÑ Ð³Ð°Ð»Ð¾ÑÐºÐ° Ð¿Ð½Ð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420" y="6426336"/>
            <a:ext cx="340814" cy="3408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Картинки по запросу москаль офіцер катери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48" y="2553195"/>
            <a:ext cx="2024973" cy="27171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045344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096" y="3057071"/>
            <a:ext cx="1603220" cy="2263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V</a:t>
            </a:r>
            <a:r>
              <a:rPr lang="fr-FR" dirty="0" smtClean="0"/>
              <a:t> </a:t>
            </a:r>
            <a:r>
              <a:rPr lang="ru-RU" dirty="0"/>
              <a:t>тур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5803" y="6335486"/>
            <a:ext cx="12227803" cy="522514"/>
            <a:chOff x="-35803" y="6335486"/>
            <a:chExt cx="12227803" cy="522514"/>
          </a:xfrm>
        </p:grpSpPr>
        <p:pic>
          <p:nvPicPr>
            <p:cNvPr id="2052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5289" b="8997"/>
            <a:stretch/>
          </p:blipFill>
          <p:spPr bwMode="auto">
            <a:xfrm>
              <a:off x="1828748" y="6335486"/>
              <a:ext cx="8534400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10327449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-35803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660526" y="1931902"/>
            <a:ext cx="88723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+mj-lt"/>
              </a:rPr>
              <a:t>“...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рубав дрова, носив воду школярам, 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а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  <a:latin typeface="+mj-lt"/>
              </a:rPr>
              <a:t>вибравши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вільну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  <a:latin typeface="+mj-lt"/>
              </a:rPr>
              <a:t>хвилину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,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читав книжки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і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вчився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малювати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?</a:t>
            </a:r>
            <a:r>
              <a:rPr lang="ru-RU" sz="3600" i="1" dirty="0" smtClean="0">
                <a:solidFill>
                  <a:prstClr val="white"/>
                </a:solidFill>
                <a:latin typeface="Calibri Light" panose="020F0302020204030204"/>
              </a:rPr>
              <a:t>”</a:t>
            </a:r>
            <a:endParaRPr lang="ru-R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13216" y="4027161"/>
            <a:ext cx="72196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solidFill>
                  <a:schemeClr val="bg1"/>
                </a:solidFill>
                <a:latin typeface="+mj-lt"/>
              </a:rPr>
              <a:t>(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Малий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 Шевченко 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з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поезії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“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Якби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ви</a:t>
            </a:r>
            <a:endParaRPr lang="ru-RU" sz="3600" i="1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ru-RU" sz="3600" i="1" dirty="0">
                <a:solidFill>
                  <a:schemeClr val="bg1"/>
                </a:solidFill>
                <a:latin typeface="+mj-lt"/>
              </a:rPr>
              <a:t>знали, 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паничі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…”)</a:t>
            </a:r>
            <a:endParaRPr lang="ru-RU" sz="3600" i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Picture 6" descr="ÐÐ°ÑÑÐ¸Ð½ÐºÐ¸ Ð¿Ð¾ Ð·Ð°Ð¿ÑÐ¾ÑÑ Ð³Ð°Ð»Ð¾ÑÐºÐ° Ð¿Ð½Ð³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420" y="6426336"/>
            <a:ext cx="340814" cy="3408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Картинки по запросу Малий Шевченко з “Якби ви знали, паничі”)"/>
          <p:cNvSpPr>
            <a:spLocks noChangeAspect="1" noChangeArrowheads="1"/>
          </p:cNvSpPr>
          <p:nvPr/>
        </p:nvSpPr>
        <p:spPr bwMode="auto">
          <a:xfrm>
            <a:off x="155575" y="-1684338"/>
            <a:ext cx="2400300" cy="35147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4" descr="Картинки по запросу Малий Шевченко з “Якби ви знали, паничі”)"/>
          <p:cNvSpPr>
            <a:spLocks noChangeAspect="1" noChangeArrowheads="1"/>
          </p:cNvSpPr>
          <p:nvPr/>
        </p:nvSpPr>
        <p:spPr bwMode="auto">
          <a:xfrm>
            <a:off x="307975" y="-1531938"/>
            <a:ext cx="2400300" cy="35147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6" descr="Картинки по запросу Малий Шевченко з “Якби ви знали, паничі”)"/>
          <p:cNvSpPr>
            <a:spLocks noChangeAspect="1" noChangeArrowheads="1"/>
          </p:cNvSpPr>
          <p:nvPr/>
        </p:nvSpPr>
        <p:spPr bwMode="auto">
          <a:xfrm>
            <a:off x="460375" y="-1379538"/>
            <a:ext cx="2400300" cy="35147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56606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V</a:t>
            </a:r>
            <a:r>
              <a:rPr lang="fr-FR" dirty="0" smtClean="0"/>
              <a:t> </a:t>
            </a:r>
            <a:r>
              <a:rPr lang="ru-RU" dirty="0"/>
              <a:t>тур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5803" y="6335486"/>
            <a:ext cx="12227803" cy="522514"/>
            <a:chOff x="-35803" y="6335486"/>
            <a:chExt cx="12227803" cy="522514"/>
          </a:xfrm>
        </p:grpSpPr>
        <p:pic>
          <p:nvPicPr>
            <p:cNvPr id="2052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5289" b="8997"/>
            <a:stretch/>
          </p:blipFill>
          <p:spPr bwMode="auto">
            <a:xfrm>
              <a:off x="1828748" y="6335486"/>
              <a:ext cx="8534400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10327449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-35803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658983" y="1916981"/>
            <a:ext cx="88739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dirty="0">
                <a:solidFill>
                  <a:schemeClr val="bg1"/>
                </a:solidFill>
                <a:latin typeface="+mj-lt"/>
              </a:rPr>
              <a:t>“...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навіть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з рогачами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пішли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в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гайдамаки?</a:t>
            </a:r>
            <a:r>
              <a:rPr lang="ru-RU" sz="3600" i="1" dirty="0" smtClean="0">
                <a:solidFill>
                  <a:prstClr val="white"/>
                </a:solidFill>
                <a:latin typeface="Calibri Light" panose="020F0302020204030204"/>
              </a:rPr>
              <a:t>”</a:t>
            </a:r>
            <a:endParaRPr lang="ru-R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13911" y="3490565"/>
            <a:ext cx="46189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solidFill>
                  <a:schemeClr val="bg1"/>
                </a:solidFill>
                <a:latin typeface="+mj-lt"/>
              </a:rPr>
              <a:t>(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Жінки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 з 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поеми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 “Гайдамаки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”)</a:t>
            </a:r>
          </a:p>
        </p:txBody>
      </p:sp>
      <p:pic>
        <p:nvPicPr>
          <p:cNvPr id="10" name="Picture 6" descr="ÐÐ°ÑÑÐ¸Ð½ÐºÐ¸ Ð¿Ð¾ Ð·Ð°Ð¿ÑÐ¾ÑÑ Ð³Ð°Ð»Ð¾ÑÐºÐ° Ð¿Ð½Ð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420" y="6426336"/>
            <a:ext cx="340814" cy="3408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Картинки по запросу “Гайдамаки”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48" y="2577065"/>
            <a:ext cx="4085164" cy="26710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68601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V</a:t>
            </a:r>
            <a:r>
              <a:rPr lang="fr-FR" dirty="0" smtClean="0"/>
              <a:t> </a:t>
            </a:r>
            <a:r>
              <a:rPr lang="ru-RU" dirty="0"/>
              <a:t>тур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5803" y="6335486"/>
            <a:ext cx="12227803" cy="522514"/>
            <a:chOff x="-35803" y="6335486"/>
            <a:chExt cx="12227803" cy="522514"/>
          </a:xfrm>
        </p:grpSpPr>
        <p:pic>
          <p:nvPicPr>
            <p:cNvPr id="2052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5289" b="8997"/>
            <a:stretch/>
          </p:blipFill>
          <p:spPr bwMode="auto">
            <a:xfrm>
              <a:off x="1828748" y="6335486"/>
              <a:ext cx="8534400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10327449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-35803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658976" y="1924681"/>
            <a:ext cx="88739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dirty="0">
                <a:solidFill>
                  <a:schemeClr val="bg1"/>
                </a:solidFill>
                <a:latin typeface="+mj-lt"/>
              </a:rPr>
              <a:t>“...покинула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серед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шляху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дитину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, а сама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втопилася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?</a:t>
            </a:r>
            <a:r>
              <a:rPr lang="ru-RU" sz="3600" i="1" dirty="0" smtClean="0">
                <a:solidFill>
                  <a:prstClr val="white"/>
                </a:solidFill>
                <a:latin typeface="Calibri Light" panose="020F0302020204030204"/>
              </a:rPr>
              <a:t>”</a:t>
            </a:r>
            <a:endParaRPr lang="ru-R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57060" y="3751280"/>
            <a:ext cx="37758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solidFill>
                  <a:schemeClr val="bg1"/>
                </a:solidFill>
                <a:latin typeface="+mj-lt"/>
              </a:rPr>
              <a:t>(Катерина)</a:t>
            </a:r>
          </a:p>
        </p:txBody>
      </p:sp>
      <p:pic>
        <p:nvPicPr>
          <p:cNvPr id="10" name="Picture 6" descr="ÐÐ°ÑÑÐ¸Ð½ÐºÐ¸ Ð¿Ð¾ Ð·Ð°Ð¿ÑÐ¾ÑÑ Ð³Ð°Ð»Ð¾ÑÐºÐ° Ð¿Ð½Ð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420" y="6426336"/>
            <a:ext cx="340814" cy="3408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Картинки по запросу катерина шевченко дити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751" y="2586400"/>
            <a:ext cx="4833309" cy="26260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282032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V</a:t>
            </a:r>
            <a:r>
              <a:rPr lang="fr-FR" dirty="0" smtClean="0"/>
              <a:t> </a:t>
            </a:r>
            <a:r>
              <a:rPr lang="ru-RU" dirty="0"/>
              <a:t>тур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5803" y="6335486"/>
            <a:ext cx="12227803" cy="522514"/>
            <a:chOff x="-35803" y="6335486"/>
            <a:chExt cx="12227803" cy="522514"/>
          </a:xfrm>
        </p:grpSpPr>
        <p:pic>
          <p:nvPicPr>
            <p:cNvPr id="2052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5289" b="8997"/>
            <a:stretch/>
          </p:blipFill>
          <p:spPr bwMode="auto">
            <a:xfrm>
              <a:off x="1828748" y="6335486"/>
              <a:ext cx="8534400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10327449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-35803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658977" y="1904228"/>
            <a:ext cx="88739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dirty="0">
                <a:solidFill>
                  <a:schemeClr val="bg1"/>
                </a:solidFill>
                <a:latin typeface="+mj-lt"/>
              </a:rPr>
              <a:t>“...у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сні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бачить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часи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, коли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її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син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“уже не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панський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, а на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волі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”?</a:t>
            </a:r>
            <a:r>
              <a:rPr lang="ru-RU" sz="3600" i="1" dirty="0" smtClean="0">
                <a:solidFill>
                  <a:prstClr val="white"/>
                </a:solidFill>
                <a:latin typeface="Calibri Light" panose="020F0302020204030204"/>
              </a:rPr>
              <a:t>”</a:t>
            </a:r>
            <a:endParaRPr lang="ru-R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73880" y="3724997"/>
            <a:ext cx="57590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(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Лірична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г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ероїня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              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вірша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“Сон”)</a:t>
            </a:r>
          </a:p>
        </p:txBody>
      </p:sp>
      <p:pic>
        <p:nvPicPr>
          <p:cNvPr id="10" name="Picture 6" descr="ÐÐ°ÑÑÐ¸Ð½ÐºÐ¸ Ð¿Ð¾ Ð·Ð°Ð¿ÑÐ¾ÑÑ Ð³Ð°Ð»Ð¾ÑÐºÐ° Ð¿Ð½Ð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420" y="6426336"/>
            <a:ext cx="340814" cy="3408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Картинки по запросу Сон шевченко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64" t="2985" r="3820" b="12884"/>
          <a:stretch/>
        </p:blipFill>
        <p:spPr bwMode="auto">
          <a:xfrm>
            <a:off x="2553195" y="2566728"/>
            <a:ext cx="2220685" cy="26584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607014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V</a:t>
            </a:r>
            <a:r>
              <a:rPr lang="fr-FR" dirty="0" smtClean="0"/>
              <a:t> </a:t>
            </a:r>
            <a:r>
              <a:rPr lang="ru-RU" dirty="0"/>
              <a:t>тур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5803" y="6335486"/>
            <a:ext cx="12227803" cy="522514"/>
            <a:chOff x="-35803" y="6335486"/>
            <a:chExt cx="12227803" cy="522514"/>
          </a:xfrm>
        </p:grpSpPr>
        <p:pic>
          <p:nvPicPr>
            <p:cNvPr id="2052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5289" b="8997"/>
            <a:stretch/>
          </p:blipFill>
          <p:spPr bwMode="auto">
            <a:xfrm>
              <a:off x="1828748" y="6335486"/>
              <a:ext cx="8534400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10327449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-35803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658983" y="1935005"/>
            <a:ext cx="88739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dirty="0">
                <a:solidFill>
                  <a:schemeClr val="bg1"/>
                </a:solidFill>
                <a:latin typeface="+mj-lt"/>
              </a:rPr>
              <a:t>“...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німі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на панщину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ідуть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і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діточок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своїх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  <a:latin typeface="+mj-lt"/>
              </a:rPr>
              <a:t>ведуть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?</a:t>
            </a:r>
            <a:r>
              <a:rPr lang="ru-RU" sz="3600" i="1" dirty="0" smtClean="0">
                <a:solidFill>
                  <a:prstClr val="white"/>
                </a:solidFill>
                <a:latin typeface="Calibri Light" panose="020F0302020204030204"/>
              </a:rPr>
              <a:t>”</a:t>
            </a:r>
            <a:endParaRPr lang="ru-R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12674" y="3542775"/>
            <a:ext cx="41202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solidFill>
                  <a:schemeClr val="bg1"/>
                </a:solidFill>
                <a:latin typeface="+mj-lt"/>
              </a:rPr>
              <a:t>(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Кріпаки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 з 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вірша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 “І 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виріс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 я на 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чужині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…”)</a:t>
            </a:r>
            <a:endParaRPr lang="ru-RU" sz="3600" i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Picture 6" descr="ÐÐ°ÑÑÐ¸Ð½ÐºÐ¸ Ð¿Ð¾ Ð·Ð°Ð¿ÑÐ¾ÑÑ Ð³Ð°Ð»Ð¾ÑÐºÐ° Ð¿Ð½Ð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420" y="6426336"/>
            <a:ext cx="340814" cy="3408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Картинки по запросу кріпа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48" y="2583247"/>
            <a:ext cx="4583927" cy="2688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221914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VI </a:t>
            </a:r>
            <a:r>
              <a:rPr lang="ru-RU" dirty="0"/>
              <a:t>тур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5803" y="6335486"/>
            <a:ext cx="12227803" cy="522514"/>
            <a:chOff x="-35803" y="6335486"/>
            <a:chExt cx="12227803" cy="522514"/>
          </a:xfrm>
        </p:grpSpPr>
        <p:pic>
          <p:nvPicPr>
            <p:cNvPr id="2052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5289" b="8997"/>
            <a:stretch/>
          </p:blipFill>
          <p:spPr bwMode="auto">
            <a:xfrm>
              <a:off x="1828748" y="6335486"/>
              <a:ext cx="8534400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10327449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-35803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6" descr="ÐÐ°ÑÑÐ¸Ð½ÐºÐ¸ Ð¿Ð¾ Ð·Ð°Ð¿ÑÐ¾ÑÑ Ð³Ð°Ð»Ð¾ÑÐºÐ° Ð¿Ð½Ð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968" y="6426336"/>
            <a:ext cx="340814" cy="3408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ÐÐ°ÑÑÐ¸Ð½ÐºÐ¸ Ð¿Ð¾ Ð·Ð°Ð¿ÑÐ¾ÑÑ Ð½Ð° Ð²ÑÐµÐ¼Ñ Ð³Ð¸Ñ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359" y="2033336"/>
            <a:ext cx="3222458" cy="32224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ÐÐ°ÑÑÐ¸Ð½ÐºÐ¸ Ð¿Ð¾ Ð·Ð°Ð¿ÑÐ¾ÑÑ Ð°Ð»Ð¸ÑÐ° Ð² ÑÑÑÐ°Ð½Ðµ ÑÑÐ´ÐµÑ ÑÐ°ÑÑ Ð³Ð¸Ñ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990" y="2073785"/>
            <a:ext cx="3182009" cy="31820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445467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 smtClean="0"/>
              <a:t>I </a:t>
            </a:r>
            <a:r>
              <a:rPr lang="ru-RU" dirty="0"/>
              <a:t>тур “</a:t>
            </a:r>
            <a:r>
              <a:rPr lang="ru-RU" dirty="0" err="1"/>
              <a:t>Хто</a:t>
            </a:r>
            <a:r>
              <a:rPr lang="ru-RU" dirty="0"/>
              <a:t> </a:t>
            </a:r>
            <a:r>
              <a:rPr lang="ru-RU" dirty="0" smtClean="0"/>
              <a:t>перший?”</a:t>
            </a:r>
            <a:endParaRPr lang="ru-RU" dirty="0">
              <a:solidFill>
                <a:schemeClr val="tx1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35803" y="6335486"/>
            <a:ext cx="12227803" cy="522514"/>
            <a:chOff x="-35803" y="6335486"/>
            <a:chExt cx="12227803" cy="522514"/>
          </a:xfrm>
        </p:grpSpPr>
        <p:pic>
          <p:nvPicPr>
            <p:cNvPr id="2052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5289" b="8997"/>
            <a:stretch/>
          </p:blipFill>
          <p:spPr bwMode="auto">
            <a:xfrm>
              <a:off x="1828748" y="6335486"/>
              <a:ext cx="8534400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10327449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-35803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ÐÐ°ÑÑÐ¸Ð½ÐºÐ¸ Ð¿Ð¾ Ð·Ð°Ð¿ÑÐ¾ÑÑ Ð³Ð°Ð»Ð¾ÑÐºÐ° Ð¿Ð½Ð³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9563" y="6426336"/>
              <a:ext cx="340814" cy="3408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6" name="Picture 8" descr="Gravity Falls GIF - Gravity Falls Dipper GIF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670" y="2020969"/>
            <a:ext cx="5806556" cy="3241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728887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VII </a:t>
            </a:r>
            <a:r>
              <a:rPr lang="ru-RU" dirty="0"/>
              <a:t>тур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5803" y="6335486"/>
            <a:ext cx="12227803" cy="522514"/>
            <a:chOff x="-35803" y="6335486"/>
            <a:chExt cx="12227803" cy="522514"/>
          </a:xfrm>
        </p:grpSpPr>
        <p:pic>
          <p:nvPicPr>
            <p:cNvPr id="2052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5289" b="8997"/>
            <a:stretch/>
          </p:blipFill>
          <p:spPr bwMode="auto">
            <a:xfrm>
              <a:off x="1828748" y="6335486"/>
              <a:ext cx="8534400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10327449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-35803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4174958" y="6335486"/>
            <a:ext cx="3898231" cy="46166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Very</a:t>
            </a:r>
            <a:endParaRPr lang="ru-RU" sz="2400" dirty="0"/>
          </a:p>
        </p:txBody>
      </p:sp>
      <p:pic>
        <p:nvPicPr>
          <p:cNvPr id="12" name="Picture 4" descr="ÐÐ°ÑÑÐ¸Ð½ÐºÐ¸ Ð¿Ð¾ Ð·Ð°Ð¿ÑÐ¾ÑÑ ÑÑÐ¾Ð²Ð½Ð¸ ÑÐ»Ð¾Ð¶Ð½Ð¾ÑÑÐ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2704" t="86479" b="8997"/>
          <a:stretch/>
        </p:blipFill>
        <p:spPr bwMode="auto">
          <a:xfrm>
            <a:off x="2218457" y="6346135"/>
            <a:ext cx="1864551" cy="5225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128982" y="6353010"/>
            <a:ext cx="3990181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484" name="Picture 4" descr="ÐÐ°ÑÑÐ¸Ð½ÐºÐ¸ Ð¿Ð¾ Ð·Ð°Ð¿ÑÐ¾ÑÑ ÑÑÐ´Ð¾Ð¶Ð½Ð¸Ðº Ð³Ð¸Ñ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439" y="2042492"/>
            <a:ext cx="5705266" cy="32063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311235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ÐÐ°ÑÑÐ¸Ð½ÐºÐ¸ Ð¿Ð¾ Ð·Ð°Ð¿ÑÐ¾ÑÑ Ð´ÑÐºÑÑ. Ð·Ð° ÑÐ²Ð°Ð³Ñ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27" y="0"/>
            <a:ext cx="1027942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530264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I </a:t>
            </a:r>
            <a:r>
              <a:rPr lang="ru-RU" dirty="0"/>
              <a:t>тур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5803" y="6335486"/>
            <a:ext cx="12227803" cy="522514"/>
            <a:chOff x="-35803" y="6335486"/>
            <a:chExt cx="12227803" cy="522514"/>
          </a:xfrm>
        </p:grpSpPr>
        <p:pic>
          <p:nvPicPr>
            <p:cNvPr id="2052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5289" b="8997"/>
            <a:stretch/>
          </p:blipFill>
          <p:spPr bwMode="auto">
            <a:xfrm>
              <a:off x="1828748" y="6335486"/>
              <a:ext cx="8534400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10327449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-35803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ÐÐ°ÑÑÐ¸Ð½ÐºÐ¸ Ð¿Ð¾ Ð·Ð°Ð¿ÑÐ¾ÑÑ Ð³Ð°Ð»Ð¾ÑÐºÐ° Ð¿Ð½Ð³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9563" y="6426336"/>
              <a:ext cx="340814" cy="3408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658983" y="2036621"/>
            <a:ext cx="8873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+mj-lt"/>
              </a:rPr>
              <a:t>Де і коли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народився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Т.Г.Шевченко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64010" y="2744507"/>
            <a:ext cx="4968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solidFill>
                  <a:schemeClr val="bg1"/>
                </a:solidFill>
                <a:latin typeface="+mj-lt"/>
              </a:rPr>
              <a:t>(9 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березня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 1814 року 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в 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селі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Моринці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Звенигородського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повіту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)</a:t>
            </a:r>
            <a:endParaRPr lang="ru-RU" sz="3600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AutoShape 2" descr="Картинки по запросу Моринцях Звенигородського повіту"/>
          <p:cNvSpPr>
            <a:spLocks noChangeAspect="1" noChangeArrowheads="1"/>
          </p:cNvSpPr>
          <p:nvPr/>
        </p:nvSpPr>
        <p:spPr bwMode="auto">
          <a:xfrm>
            <a:off x="155575" y="-411163"/>
            <a:ext cx="1143000" cy="857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Картинки по запросу Моринцях Звенигородського повіту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141" t="42963" r="5321" b="14635"/>
          <a:stretch/>
        </p:blipFill>
        <p:spPr bwMode="auto">
          <a:xfrm>
            <a:off x="1828746" y="2791888"/>
            <a:ext cx="3735265" cy="2260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294678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I </a:t>
            </a:r>
            <a:r>
              <a:rPr lang="ru-RU" dirty="0"/>
              <a:t>тур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5803" y="6335486"/>
            <a:ext cx="12227803" cy="522514"/>
            <a:chOff x="-35803" y="6335486"/>
            <a:chExt cx="12227803" cy="522514"/>
          </a:xfrm>
        </p:grpSpPr>
        <p:pic>
          <p:nvPicPr>
            <p:cNvPr id="2052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5289" b="8997"/>
            <a:stretch/>
          </p:blipFill>
          <p:spPr bwMode="auto">
            <a:xfrm>
              <a:off x="1828748" y="6335486"/>
              <a:ext cx="8534400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10327449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-35803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ÐÐ°ÑÑÐ¸Ð½ÐºÐ¸ Ð¿Ð¾ Ð·Ð°Ð¿ÑÐ¾ÑÑ Ð³Ð°Ð»Ð¾ÑÐºÐ° Ð¿Ð½Ð³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9563" y="6426336"/>
              <a:ext cx="340814" cy="3408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658983" y="1943021"/>
            <a:ext cx="88739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+mj-lt"/>
              </a:rPr>
              <a:t>Як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називається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перша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збірка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Тараса </a:t>
            </a:r>
            <a:r>
              <a:rPr lang="ru-RU" sz="4000" dirty="0" err="1" smtClean="0">
                <a:solidFill>
                  <a:schemeClr val="bg1"/>
                </a:solidFill>
                <a:latin typeface="+mj-lt"/>
              </a:rPr>
              <a:t>Шевченка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?</a:t>
            </a:r>
            <a:endParaRPr lang="ru-R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81401" y="3863865"/>
            <a:ext cx="49515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solidFill>
                  <a:schemeClr val="bg1"/>
                </a:solidFill>
                <a:latin typeface="+mj-lt"/>
              </a:rPr>
              <a:t>(“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Кобзар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”)</a:t>
            </a:r>
          </a:p>
        </p:txBody>
      </p:sp>
      <p:pic>
        <p:nvPicPr>
          <p:cNvPr id="2050" name="Picture 2" descr="Картинки по запросу кобзар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057"/>
          <a:stretch/>
        </p:blipFill>
        <p:spPr bwMode="auto">
          <a:xfrm>
            <a:off x="2173132" y="3147706"/>
            <a:ext cx="3408269" cy="21024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42925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I </a:t>
            </a:r>
            <a:r>
              <a:rPr lang="ru-RU" dirty="0"/>
              <a:t>тур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5803" y="6335486"/>
            <a:ext cx="12227803" cy="522514"/>
            <a:chOff x="-35803" y="6335486"/>
            <a:chExt cx="12227803" cy="522514"/>
          </a:xfrm>
        </p:grpSpPr>
        <p:pic>
          <p:nvPicPr>
            <p:cNvPr id="2052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5289" b="8997"/>
            <a:stretch/>
          </p:blipFill>
          <p:spPr bwMode="auto">
            <a:xfrm>
              <a:off x="1828748" y="6335486"/>
              <a:ext cx="8534400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10327449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-35803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ÐÐ°ÑÑÐ¸Ð½ÐºÐ¸ Ð¿Ð¾ Ð·Ð°Ð¿ÑÐ¾ÑÑ Ð³Ð°Ð»Ð¾ÑÐºÐ° Ð¿Ð½Ð³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9563" y="6426336"/>
              <a:ext cx="340814" cy="3408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658982" y="2262205"/>
            <a:ext cx="88388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+mj-lt"/>
              </a:rPr>
              <a:t>У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якій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галузі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мистецтва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,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крім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літератури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,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прославився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Тарас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  <a:latin typeface="+mj-lt"/>
              </a:rPr>
              <a:t>Григорович?</a:t>
            </a:r>
            <a:endParaRPr lang="ru-R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58982" y="4416439"/>
            <a:ext cx="83044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solidFill>
                  <a:schemeClr val="bg1"/>
                </a:solidFill>
                <a:latin typeface="+mj-lt"/>
              </a:rPr>
              <a:t>(У 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галузі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живопису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  <p:pic>
        <p:nvPicPr>
          <p:cNvPr id="3074" name="Picture 2" descr="Картинки по запросу шевченко картин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47" y="2925051"/>
            <a:ext cx="1733849" cy="23435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шевченко картин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7199" y="2925051"/>
            <a:ext cx="1907545" cy="23435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607730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I </a:t>
            </a:r>
            <a:r>
              <a:rPr lang="ru-RU" dirty="0"/>
              <a:t>тур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5803" y="6335486"/>
            <a:ext cx="12227803" cy="522514"/>
            <a:chOff x="-35803" y="6335486"/>
            <a:chExt cx="12227803" cy="522514"/>
          </a:xfrm>
        </p:grpSpPr>
        <p:pic>
          <p:nvPicPr>
            <p:cNvPr id="2052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5289" b="8997"/>
            <a:stretch/>
          </p:blipFill>
          <p:spPr bwMode="auto">
            <a:xfrm>
              <a:off x="1828748" y="6335486"/>
              <a:ext cx="8534400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10327449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-35803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ÐÐ°ÑÑÐ¸Ð½ÐºÐ¸ Ð¿Ð¾ Ð·Ð°Ð¿ÑÐ¾ÑÑ Ð³Ð°Ð»Ð¾ÑÐºÐ° Ð¿Ð½Ð³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9563" y="6426336"/>
              <a:ext cx="340814" cy="3408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658981" y="1970219"/>
            <a:ext cx="88739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dirty="0" err="1">
                <a:solidFill>
                  <a:schemeClr val="bg1"/>
                </a:solidFill>
                <a:latin typeface="+mj-lt"/>
              </a:rPr>
              <a:t>Які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твори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поета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мають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однакові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  <a:latin typeface="+mj-lt"/>
              </a:rPr>
              <a:t>назви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,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  <a:latin typeface="+mj-lt"/>
              </a:rPr>
              <a:t>хоч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і є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різними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поезіями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79970" y="3753149"/>
            <a:ext cx="56284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solidFill>
                  <a:schemeClr val="bg1"/>
                </a:solidFill>
                <a:latin typeface="+mj-lt"/>
              </a:rPr>
              <a:t>(“Сон”, “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Думи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мої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, 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думи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3600" i="1" dirty="0" err="1" smtClean="0">
                <a:solidFill>
                  <a:schemeClr val="bg1"/>
                </a:solidFill>
                <a:latin typeface="+mj-lt"/>
              </a:rPr>
              <a:t>мої</a:t>
            </a:r>
            <a:r>
              <a:rPr lang="ru-RU" sz="3600" i="1" dirty="0" smtClean="0">
                <a:solidFill>
                  <a:schemeClr val="bg1"/>
                </a:solidFill>
                <a:latin typeface="+mj-lt"/>
              </a:rPr>
              <a:t>…”)</a:t>
            </a:r>
            <a:endParaRPr lang="ru-RU" sz="3600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AutoShape 2" descr="Картинки по запросу думи шевченко"/>
          <p:cNvSpPr>
            <a:spLocks noChangeAspect="1" noChangeArrowheads="1"/>
          </p:cNvSpPr>
          <p:nvPr/>
        </p:nvSpPr>
        <p:spPr bwMode="auto">
          <a:xfrm>
            <a:off x="155575" y="-1227138"/>
            <a:ext cx="2857500" cy="25622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4" descr="Картинки по запросу думи шевченко"/>
          <p:cNvSpPr>
            <a:spLocks noChangeAspect="1" noChangeArrowheads="1"/>
          </p:cNvSpPr>
          <p:nvPr/>
        </p:nvSpPr>
        <p:spPr bwMode="auto">
          <a:xfrm>
            <a:off x="307975" y="-1074738"/>
            <a:ext cx="2857500" cy="25622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6" descr="Картинки по запросу думи шевченко"/>
          <p:cNvSpPr>
            <a:spLocks noChangeAspect="1" noChangeArrowheads="1"/>
          </p:cNvSpPr>
          <p:nvPr/>
        </p:nvSpPr>
        <p:spPr bwMode="auto">
          <a:xfrm>
            <a:off x="460375" y="-922338"/>
            <a:ext cx="2857500" cy="25622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Картинки по запросу думи шевченко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576" b="5984"/>
          <a:stretch/>
        </p:blipFill>
        <p:spPr bwMode="auto">
          <a:xfrm>
            <a:off x="2106802" y="2631938"/>
            <a:ext cx="2301774" cy="2650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54386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I </a:t>
            </a:r>
            <a:r>
              <a:rPr lang="ru-RU" dirty="0"/>
              <a:t>тур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5803" y="6335486"/>
            <a:ext cx="12227803" cy="522514"/>
            <a:chOff x="-35803" y="6335486"/>
            <a:chExt cx="12227803" cy="522514"/>
          </a:xfrm>
        </p:grpSpPr>
        <p:pic>
          <p:nvPicPr>
            <p:cNvPr id="2052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5289" b="8997"/>
            <a:stretch/>
          </p:blipFill>
          <p:spPr bwMode="auto">
            <a:xfrm>
              <a:off x="1828748" y="6335486"/>
              <a:ext cx="8534400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10327449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-35803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ÐÐ°ÑÑÐ¸Ð½ÐºÐ¸ Ð¿Ð¾ Ð·Ð°Ð¿ÑÐ¾ÑÑ Ð³Ð°Ð»Ð¾ÑÐºÐ° Ð¿Ð½Ð³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9563" y="6426336"/>
              <a:ext cx="340814" cy="3408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658983" y="2001740"/>
            <a:ext cx="8873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+mj-lt"/>
              </a:rPr>
              <a:t>У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якому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році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помер Шевченко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?</a:t>
            </a:r>
            <a:endParaRPr lang="ru-R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62648" y="3651135"/>
            <a:ext cx="50702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solidFill>
                  <a:schemeClr val="bg1"/>
                </a:solidFill>
                <a:latin typeface="+mj-lt"/>
              </a:rPr>
              <a:t>(1861 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рік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  <p:sp>
        <p:nvSpPr>
          <p:cNvPr id="5" name="AutoShape 4" descr="Картинки по запросу могила шевченко"/>
          <p:cNvSpPr>
            <a:spLocks noChangeAspect="1" noChangeArrowheads="1"/>
          </p:cNvSpPr>
          <p:nvPr/>
        </p:nvSpPr>
        <p:spPr bwMode="auto">
          <a:xfrm>
            <a:off x="155575" y="-1668463"/>
            <a:ext cx="5429250" cy="34766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Картинки по запросу могила шевченк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599" y="2709626"/>
            <a:ext cx="3949944" cy="25293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121667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I </a:t>
            </a:r>
            <a:r>
              <a:rPr lang="ru-RU" dirty="0"/>
              <a:t>тур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35803" y="6335486"/>
            <a:ext cx="12227803" cy="522514"/>
            <a:chOff x="-35803" y="6335486"/>
            <a:chExt cx="12227803" cy="522514"/>
          </a:xfrm>
        </p:grpSpPr>
        <p:pic>
          <p:nvPicPr>
            <p:cNvPr id="2052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85289" b="8997"/>
            <a:stretch/>
          </p:blipFill>
          <p:spPr bwMode="auto">
            <a:xfrm>
              <a:off x="1828748" y="6335486"/>
              <a:ext cx="8534400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10327449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ÐÐ°ÑÑÐ¸Ð½ÐºÐ¸ Ð¿Ð¾ Ð·Ð°Ð¿ÑÐ¾ÑÑ ÑÑÐ¾Ð²Ð½Ð¸ ÑÐ»Ð¾Ð¶Ð½Ð¾ÑÑÐ¸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04" t="86479" b="8997"/>
            <a:stretch/>
          </p:blipFill>
          <p:spPr bwMode="auto">
            <a:xfrm>
              <a:off x="-35803" y="6335486"/>
              <a:ext cx="1864551" cy="5225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ÐÐ°ÑÑÐ¸Ð½ÐºÐ¸ Ð¿Ð¾ Ð·Ð°Ð¿ÑÐ¾ÑÑ Ð³Ð°Ð»Ð¾ÑÐºÐ° Ð¿Ð½Ð³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9563" y="6426336"/>
              <a:ext cx="340814" cy="3408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658983" y="1977431"/>
            <a:ext cx="8873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+mj-lt"/>
              </a:rPr>
              <a:t>Де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похований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bg1"/>
                </a:solidFill>
                <a:latin typeface="+mj-lt"/>
              </a:rPr>
              <a:t>Кобзар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05994" y="3372503"/>
            <a:ext cx="41269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solidFill>
                  <a:schemeClr val="bg1"/>
                </a:solidFill>
                <a:latin typeface="+mj-lt"/>
              </a:rPr>
              <a:t>(У 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Каневі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, </a:t>
            </a:r>
            <a:r>
              <a:rPr lang="ru-RU" sz="3600" i="1" dirty="0" err="1">
                <a:solidFill>
                  <a:schemeClr val="bg1"/>
                </a:solidFill>
                <a:latin typeface="+mj-lt"/>
              </a:rPr>
              <a:t>Чернеча</a:t>
            </a:r>
            <a:r>
              <a:rPr lang="ru-RU" sz="3600" i="1" dirty="0">
                <a:solidFill>
                  <a:schemeClr val="bg1"/>
                </a:solidFill>
                <a:latin typeface="+mj-lt"/>
              </a:rPr>
              <a:t> (Тарасова) гора)</a:t>
            </a:r>
          </a:p>
        </p:txBody>
      </p:sp>
      <p:pic>
        <p:nvPicPr>
          <p:cNvPr id="6146" name="Picture 2" descr="Картинки по запросу могила шевченко канев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613"/>
          <a:stretch/>
        </p:blipFill>
        <p:spPr bwMode="auto">
          <a:xfrm>
            <a:off x="1828748" y="2685317"/>
            <a:ext cx="4748797" cy="25747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361181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8985" y="1005839"/>
            <a:ext cx="8873929" cy="924280"/>
          </a:xfrm>
        </p:spPr>
        <p:txBody>
          <a:bodyPr anchor="b">
            <a:normAutofit/>
          </a:bodyPr>
          <a:lstStyle/>
          <a:p>
            <a:r>
              <a:rPr lang="fr-FR" dirty="0"/>
              <a:t>II </a:t>
            </a:r>
            <a:r>
              <a:rPr lang="ru-RU" dirty="0"/>
              <a:t>тур “</a:t>
            </a:r>
            <a:r>
              <a:rPr lang="ru-RU" dirty="0" err="1"/>
              <a:t>Найкращий</a:t>
            </a:r>
            <a:r>
              <a:rPr lang="ru-RU" dirty="0"/>
              <a:t> оратор”</a:t>
            </a:r>
          </a:p>
        </p:txBody>
      </p:sp>
      <p:pic>
        <p:nvPicPr>
          <p:cNvPr id="2052" name="Picture 4" descr="ÐÐ°ÑÑÐ¸Ð½ÐºÐ¸ Ð¿Ð¾ Ð·Ð°Ð¿ÑÐ¾ÑÑ ÑÑÐ¾Ð²Ð½Ð¸ ÑÐ»Ð¾Ð¶Ð½Ð¾ÑÑÐ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5289" b="8997"/>
          <a:stretch/>
        </p:blipFill>
        <p:spPr bwMode="auto">
          <a:xfrm>
            <a:off x="1828748" y="6335486"/>
            <a:ext cx="8534400" cy="5225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ÐÐ°ÑÑÐ¸Ð½ÐºÐ¸ Ð¿Ð¾ Ð·Ð°Ð¿ÑÐ¾ÑÑ ÑÑÐ¾Ð²Ð½Ð¸ ÑÐ»Ð¾Ð¶Ð½Ð¾ÑÑÐ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2704" t="86479" b="8997"/>
          <a:stretch/>
        </p:blipFill>
        <p:spPr bwMode="auto">
          <a:xfrm>
            <a:off x="10327449" y="6335486"/>
            <a:ext cx="1864551" cy="5225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ÐÐ°ÑÑÐ¸Ð½ÐºÐ¸ Ð¿Ð¾ Ð·Ð°Ð¿ÑÐ¾ÑÑ ÑÑÐ¾Ð²Ð½Ð¸ ÑÐ»Ð¾Ð¶Ð½Ð¾ÑÑÐ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2704" t="86479" b="8997"/>
          <a:stretch/>
        </p:blipFill>
        <p:spPr bwMode="auto">
          <a:xfrm>
            <a:off x="-35803" y="6335486"/>
            <a:ext cx="1864551" cy="5225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ÐÐ°ÑÑÐ¸Ð½ÐºÐ¸ Ð¿Ð¾ Ð·Ð°Ð¿ÑÐ¾ÑÑ Ð³Ð°Ð»Ð¾ÑÐºÐ° Ð¿Ð½Ð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084" y="6426336"/>
            <a:ext cx="340814" cy="3408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220238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3960F"/>
      </a:accent1>
      <a:accent2>
        <a:srgbClr val="E04116"/>
      </a:accent2>
      <a:accent3>
        <a:srgbClr val="9D4DE7"/>
      </a:accent3>
      <a:accent4>
        <a:srgbClr val="449EF3"/>
      </a:accent4>
      <a:accent5>
        <a:srgbClr val="39C6BE"/>
      </a:accent5>
      <a:accent6>
        <a:srgbClr val="88C933"/>
      </a:accent6>
      <a:hlink>
        <a:srgbClr val="EBB41F"/>
      </a:hlink>
      <a:folHlink>
        <a:srgbClr val="E1D676"/>
      </a:folHlink>
    </a:clrScheme>
    <a:fontScheme name="Atlas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Atlas" id="{5156B0E4-0EB1-49FE-A26B-15F6F698AEC6}" vid="{29B3952A-A5A2-4E72-A5C9-A88B41734E0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TM16401371[[fn=Атлас]]</Template>
  <TotalTime>156</TotalTime>
  <Words>279</Words>
  <Application>Microsoft Office PowerPoint</Application>
  <PresentationFormat>Произвольный</PresentationFormat>
  <Paragraphs>47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Atlas</vt:lpstr>
      <vt:lpstr>Слайд 1</vt:lpstr>
      <vt:lpstr>I тур “Хто перший?”</vt:lpstr>
      <vt:lpstr>I тур</vt:lpstr>
      <vt:lpstr>I тур</vt:lpstr>
      <vt:lpstr>I тур</vt:lpstr>
      <vt:lpstr>I тур</vt:lpstr>
      <vt:lpstr>I тур</vt:lpstr>
      <vt:lpstr>I тур</vt:lpstr>
      <vt:lpstr>II тур “Найкращий оратор”</vt:lpstr>
      <vt:lpstr>III тур “Найкращий читець”</vt:lpstr>
      <vt:lpstr>IV тур “Юні режисери”</vt:lpstr>
      <vt:lpstr>V тур “Слабка ланка”</vt:lpstr>
      <vt:lpstr>V тур</vt:lpstr>
      <vt:lpstr>V тур</vt:lpstr>
      <vt:lpstr>V тур</vt:lpstr>
      <vt:lpstr>V тур</vt:lpstr>
      <vt:lpstr>V тур</vt:lpstr>
      <vt:lpstr>V тур</vt:lpstr>
      <vt:lpstr>VI тур</vt:lpstr>
      <vt:lpstr>VII тур</vt:lpstr>
      <vt:lpstr>Слайд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Sansung</dc:creator>
  <cp:lastModifiedBy>Чурковська</cp:lastModifiedBy>
  <cp:revision>18</cp:revision>
  <dcterms:created xsi:type="dcterms:W3CDTF">2019-04-22T15:53:59Z</dcterms:created>
  <dcterms:modified xsi:type="dcterms:W3CDTF">2019-04-25T11:46:16Z</dcterms:modified>
</cp:coreProperties>
</file>