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5"/>
  </p:notesMasterIdLst>
  <p:sldIdLst>
    <p:sldId id="256" r:id="rId2"/>
    <p:sldId id="259" r:id="rId3"/>
    <p:sldId id="258" r:id="rId4"/>
    <p:sldId id="261" r:id="rId5"/>
    <p:sldId id="262" r:id="rId6"/>
    <p:sldId id="263" r:id="rId7"/>
    <p:sldId id="264" r:id="rId8"/>
    <p:sldId id="265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76" r:id="rId17"/>
    <p:sldId id="273" r:id="rId18"/>
    <p:sldId id="275" r:id="rId19"/>
    <p:sldId id="278" r:id="rId20"/>
    <p:sldId id="279" r:id="rId21"/>
    <p:sldId id="280" r:id="rId22"/>
    <p:sldId id="281" r:id="rId23"/>
    <p:sldId id="282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6F6F6"/>
    <a:srgbClr val="DEDEDE"/>
    <a:srgbClr val="EFEFEF"/>
    <a:srgbClr val="F1F1F1"/>
    <a:srgbClr val="F2F2F2"/>
    <a:srgbClr val="F0F0F0"/>
    <a:srgbClr val="E5E5E5"/>
    <a:srgbClr val="F7F7F7"/>
    <a:srgbClr val="FAFAFA"/>
    <a:srgbClr val="0004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91" autoAdjust="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3675D4-EA52-457A-873C-A84C94DE314D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1FB331-96FB-4B1F-BDB2-792F67EF84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611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FB331-96FB-4B1F-BDB2-792F67EF8486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7510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8678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1924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63219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94346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6215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97442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25598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76656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60419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4169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5345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746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16164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98298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9687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2893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5371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93BCE7-D29E-4E9B-8C51-4058F9FE97E1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2FABEFC-F0A6-4BD9-853F-4245A52EFD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5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09" y="3976819"/>
            <a:ext cx="2888107" cy="288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3356992"/>
            <a:ext cx="5328592" cy="288032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677" y="1556792"/>
            <a:ext cx="6120680" cy="3744416"/>
          </a:xfrm>
        </p:spPr>
        <p:txBody>
          <a:bodyPr anchor="ctr">
            <a:noAutofit/>
          </a:bodyPr>
          <a:lstStyle/>
          <a:p>
            <a:pPr algn="ctr"/>
            <a:r>
              <a:rPr lang="ru-RU" sz="5400" dirty="0" err="1" smtClean="0"/>
              <a:t>Фотоматеріали</a:t>
            </a:r>
            <a:r>
              <a:rPr lang="ru-RU" sz="5400" dirty="0" smtClean="0"/>
              <a:t> </a:t>
            </a:r>
            <a:r>
              <a:rPr lang="ru-RU" sz="5400" dirty="0" err="1" smtClean="0"/>
              <a:t>із</a:t>
            </a:r>
            <a:r>
              <a:rPr lang="ru-RU" sz="5400" dirty="0" smtClean="0"/>
              <a:t> </a:t>
            </a:r>
            <a:r>
              <a:rPr lang="ru-RU" sz="5400" dirty="0" err="1" smtClean="0"/>
              <a:t>скарбів</a:t>
            </a:r>
            <a:r>
              <a:rPr lang="ru-RU" sz="5400" dirty="0" smtClean="0"/>
              <a:t> </a:t>
            </a:r>
            <a:r>
              <a:rPr lang="ru-RU" sz="5400" dirty="0" err="1" smtClean="0"/>
              <a:t>музеїв</a:t>
            </a:r>
            <a:r>
              <a:rPr lang="ru-RU" sz="5400" dirty="0" smtClean="0"/>
              <a:t> </a:t>
            </a:r>
            <a:r>
              <a:rPr lang="ru-RU" sz="5400" dirty="0" err="1" smtClean="0"/>
              <a:t>України</a:t>
            </a:r>
            <a:r>
              <a:rPr lang="ru-RU" sz="5400" dirty="0" smtClean="0"/>
              <a:t>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395191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476672"/>
            <a:ext cx="4968552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" y="609600"/>
            <a:ext cx="3178696" cy="4800600"/>
          </a:xfrm>
        </p:spPr>
        <p:txBody>
          <a:bodyPr>
            <a:normAutofit/>
          </a:bodyPr>
          <a:lstStyle/>
          <a:p>
            <a:endParaRPr lang="uk-UA" sz="3600" b="1" i="1" dirty="0" smtClean="0">
              <a:solidFill>
                <a:srgbClr val="0004A2"/>
              </a:solidFill>
            </a:endParaRPr>
          </a:p>
          <a:p>
            <a:r>
              <a:rPr lang="uk-UA" sz="3600" b="1" i="1" dirty="0" smtClean="0">
                <a:solidFill>
                  <a:srgbClr val="0004A2"/>
                </a:solidFill>
              </a:rPr>
              <a:t>Батьківська </a:t>
            </a:r>
            <a:r>
              <a:rPr lang="uk-UA" sz="3600" b="1" i="1" dirty="0" smtClean="0">
                <a:solidFill>
                  <a:srgbClr val="0004A2"/>
                </a:solidFill>
              </a:rPr>
              <a:t>хата</a:t>
            </a:r>
            <a:endParaRPr lang="ru-RU" sz="3600" b="1" i="1" dirty="0">
              <a:solidFill>
                <a:srgbClr val="0004A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420888"/>
            <a:ext cx="3168352" cy="9361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9390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600" y="476672"/>
            <a:ext cx="3422848" cy="48965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" y="609600"/>
            <a:ext cx="3466728" cy="4800600"/>
          </a:xfrm>
        </p:spPr>
        <p:txBody>
          <a:bodyPr>
            <a:normAutofit/>
          </a:bodyPr>
          <a:lstStyle/>
          <a:p>
            <a:r>
              <a:rPr lang="uk-UA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Скульптура 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Тарас </a:t>
            </a:r>
            <a:r>
              <a:rPr lang="ru-RU" sz="4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мандрує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”</a:t>
            </a:r>
            <a:endParaRPr lang="ru-RU" sz="40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420888"/>
            <a:ext cx="3168352" cy="9361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3875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613" y="769729"/>
            <a:ext cx="7828819" cy="720080"/>
          </a:xfrm>
        </p:spPr>
        <p:txBody>
          <a:bodyPr>
            <a:normAutofit/>
          </a:bodyPr>
          <a:lstStyle/>
          <a:p>
            <a:r>
              <a:rPr lang="uk-UA" dirty="0" smtClean="0"/>
              <a:t>Тарасова світлиця (м</a:t>
            </a:r>
            <a:r>
              <a:rPr lang="en-US" dirty="0" smtClean="0"/>
              <a:t>.</a:t>
            </a:r>
            <a:r>
              <a:rPr lang="uk-UA" dirty="0" smtClean="0"/>
              <a:t> </a:t>
            </a:r>
            <a:r>
              <a:rPr lang="ru-RU" dirty="0" err="1" smtClean="0"/>
              <a:t>Канів</a:t>
            </a:r>
            <a:r>
              <a:rPr lang="uk-UA" dirty="0" smtClean="0"/>
              <a:t>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613" y="1552385"/>
            <a:ext cx="7828819" cy="43968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439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189029"/>
            <a:ext cx="4891033" cy="1303867"/>
          </a:xfrm>
        </p:spPr>
        <p:txBody>
          <a:bodyPr/>
          <a:lstStyle/>
          <a:p>
            <a:r>
              <a:rPr lang="uk-UA" dirty="0" smtClean="0"/>
              <a:t>Меблі світлиці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5767" y="1189029"/>
            <a:ext cx="3146785" cy="4680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10" y="2501846"/>
            <a:ext cx="4891033" cy="3288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3824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20688"/>
            <a:ext cx="7889530" cy="1303867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Національний музей Тараса Григоровича Шевченка (м</a:t>
            </a:r>
            <a:r>
              <a:rPr lang="uk-UA" dirty="0" smtClean="0"/>
              <a:t>. Київ</a:t>
            </a:r>
            <a:r>
              <a:rPr lang="uk-UA" dirty="0" smtClean="0"/>
              <a:t>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1590225" y="1772816"/>
            <a:ext cx="5994900" cy="4495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8761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76038"/>
            <a:ext cx="9144000" cy="639762"/>
          </a:xfrm>
        </p:spPr>
        <p:txBody>
          <a:bodyPr anchor="ctr">
            <a:noAutofit/>
          </a:bodyPr>
          <a:lstStyle/>
          <a:p>
            <a:pPr algn="ctr"/>
            <a:r>
              <a:rPr lang="uk-UA" sz="3600" dirty="0" smtClean="0">
                <a:solidFill>
                  <a:schemeClr val="tx1"/>
                </a:solidFill>
              </a:rPr>
              <a:t>Музей з середини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007"/>
          <a:stretch/>
        </p:blipFill>
        <p:spPr>
          <a:xfrm>
            <a:off x="664627" y="1112919"/>
            <a:ext cx="3713066" cy="518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0920" y="1112919"/>
            <a:ext cx="4217505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515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260647"/>
            <a:ext cx="8208912" cy="1403711"/>
          </a:xfrm>
        </p:spPr>
        <p:txBody>
          <a:bodyPr>
            <a:noAutofit/>
          </a:bodyPr>
          <a:lstStyle/>
          <a:p>
            <a:pPr algn="ctr"/>
            <a:r>
              <a:rPr lang="uk-UA" sz="2900" dirty="0" smtClean="0">
                <a:solidFill>
                  <a:schemeClr val="tx1"/>
                </a:solidFill>
              </a:rPr>
              <a:t>Особливу зацікавленість викликає станок, на якому Шевченко створював свої знамениті офорти</a:t>
            </a:r>
            <a:endParaRPr lang="ru-RU" sz="2900" dirty="0">
              <a:solidFill>
                <a:schemeClr val="tx1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0000" y="1664359"/>
            <a:ext cx="7004000" cy="4669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72696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40"/>
            <a:ext cx="9144000" cy="1000108"/>
          </a:xfrm>
        </p:spPr>
        <p:txBody>
          <a:bodyPr/>
          <a:lstStyle/>
          <a:p>
            <a:pPr algn="ctr"/>
            <a:r>
              <a:rPr lang="uk-UA" dirty="0" smtClean="0"/>
              <a:t>   Роботи майстра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2006" y="1525623"/>
            <a:ext cx="3847985" cy="4108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6697" y="1525623"/>
            <a:ext cx="3997064" cy="4108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39552" y="5820118"/>
            <a:ext cx="4535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err="1" smtClean="0"/>
              <a:t>“Богданова</a:t>
            </a:r>
            <a:r>
              <a:rPr lang="uk-UA" sz="2400" dirty="0" smtClean="0"/>
              <a:t> церква у </a:t>
            </a:r>
            <a:r>
              <a:rPr lang="uk-UA" sz="2400" dirty="0" err="1" smtClean="0"/>
              <a:t>Суботові”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644008" y="5820118"/>
            <a:ext cx="4783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err="1" smtClean="0"/>
              <a:t>“Почаївська</a:t>
            </a:r>
            <a:r>
              <a:rPr lang="uk-UA" sz="2400" dirty="0" smtClean="0"/>
              <a:t> лавра з </a:t>
            </a:r>
            <a:r>
              <a:rPr lang="uk-UA" sz="2400" dirty="0" err="1" smtClean="0"/>
              <a:t>півдня”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051151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611" y="980728"/>
            <a:ext cx="3904908" cy="5336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9" t="1299" r="3509" b="7791"/>
          <a:stretch/>
        </p:blipFill>
        <p:spPr>
          <a:xfrm>
            <a:off x="4534257" y="1102678"/>
            <a:ext cx="3948317" cy="52147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637806" y="548680"/>
            <a:ext cx="2026517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uk-UA" sz="3000" dirty="0" err="1" smtClean="0"/>
              <a:t>“Катерина”</a:t>
            </a:r>
            <a:endParaRPr lang="ru-RU" sz="3000" dirty="0"/>
          </a:p>
        </p:txBody>
      </p:sp>
      <p:sp>
        <p:nvSpPr>
          <p:cNvPr id="10" name="TextBox 9"/>
          <p:cNvSpPr txBox="1"/>
          <p:nvPr/>
        </p:nvSpPr>
        <p:spPr>
          <a:xfrm>
            <a:off x="5148909" y="548680"/>
            <a:ext cx="2719014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uk-UA" sz="3000" dirty="0" err="1" smtClean="0"/>
              <a:t>“Голова</a:t>
            </a:r>
            <a:r>
              <a:rPr lang="uk-UA" sz="3000" dirty="0" smtClean="0"/>
              <a:t> </a:t>
            </a:r>
            <a:r>
              <a:rPr lang="uk-UA" sz="3000" dirty="0" err="1" smtClean="0"/>
              <a:t>матері”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xmlns="" val="1658968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764189"/>
            <a:ext cx="4204866" cy="639762"/>
          </a:xfrm>
        </p:spPr>
        <p:txBody>
          <a:bodyPr>
            <a:normAutofit/>
          </a:bodyPr>
          <a:lstStyle/>
          <a:p>
            <a:r>
              <a:rPr lang="uk-UA" sz="3000" dirty="0" err="1" smtClean="0">
                <a:solidFill>
                  <a:schemeClr val="tx1"/>
                </a:solidFill>
              </a:rPr>
              <a:t>“Перерване</a:t>
            </a:r>
            <a:r>
              <a:rPr lang="uk-UA" sz="3000" dirty="0" smtClean="0">
                <a:solidFill>
                  <a:schemeClr val="tx1"/>
                </a:solidFill>
              </a:rPr>
              <a:t>  </a:t>
            </a:r>
            <a:r>
              <a:rPr lang="uk-UA" sz="3000" dirty="0" err="1" smtClean="0">
                <a:solidFill>
                  <a:schemeClr val="tx1"/>
                </a:solidFill>
              </a:rPr>
              <a:t>побачення”</a:t>
            </a:r>
            <a:endParaRPr lang="ru-RU" sz="30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982" y="1484785"/>
            <a:ext cx="3826954" cy="4805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749392" y="764189"/>
            <a:ext cx="3528392" cy="639762"/>
          </a:xfrm>
        </p:spPr>
        <p:txBody>
          <a:bodyPr>
            <a:normAutofit/>
          </a:bodyPr>
          <a:lstStyle/>
          <a:p>
            <a:pPr algn="ctr"/>
            <a:r>
              <a:rPr lang="uk-UA" sz="3000" dirty="0" err="1" smtClean="0">
                <a:solidFill>
                  <a:schemeClr val="tx1"/>
                </a:solidFill>
              </a:rPr>
              <a:t>“Циганка-ворожка”</a:t>
            </a:r>
            <a:endParaRPr lang="ru-RU" sz="3000" dirty="0">
              <a:solidFill>
                <a:schemeClr val="tx1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65" b="7143"/>
          <a:stretch/>
        </p:blipFill>
        <p:spPr>
          <a:xfrm>
            <a:off x="4556936" y="1393839"/>
            <a:ext cx="3913304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5596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16632"/>
            <a:ext cx="8458200" cy="520700"/>
          </a:xfrm>
        </p:spPr>
        <p:txBody>
          <a:bodyPr>
            <a:noAutofit/>
          </a:bodyPr>
          <a:lstStyle/>
          <a:p>
            <a:r>
              <a:rPr lang="uk-UA" sz="2400" i="1" dirty="0" smtClean="0"/>
              <a:t>Тарас  Григорович Шевченко</a:t>
            </a:r>
            <a:br>
              <a:rPr lang="uk-UA" sz="2400" i="1" dirty="0" smtClean="0"/>
            </a:br>
            <a:endParaRPr lang="ru-RU" sz="2400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8858" y="1484784"/>
            <a:ext cx="2744003" cy="34807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043608" y="2852936"/>
            <a:ext cx="2670055" cy="17812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233719" y="661960"/>
            <a:ext cx="3744416" cy="5575351"/>
          </a:xfrm>
        </p:spPr>
        <p:txBody>
          <a:bodyPr anchor="ctr">
            <a:noAutofit/>
          </a:bodyPr>
          <a:lstStyle/>
          <a:p>
            <a:r>
              <a:rPr lang="ru-RU" sz="3400" dirty="0" err="1" smtClean="0"/>
              <a:t>Український</a:t>
            </a:r>
            <a:r>
              <a:rPr lang="ru-RU" sz="3400" dirty="0" smtClean="0"/>
              <a:t> </a:t>
            </a:r>
            <a:r>
              <a:rPr lang="ru-RU" sz="3400" dirty="0"/>
              <a:t>поет, </a:t>
            </a:r>
            <a:r>
              <a:rPr lang="ru-RU" sz="3400" dirty="0" err="1"/>
              <a:t>письменник</a:t>
            </a:r>
            <a:r>
              <a:rPr lang="ru-RU" sz="3400" dirty="0"/>
              <a:t> (драматург, </a:t>
            </a:r>
            <a:r>
              <a:rPr lang="ru-RU" sz="3400" dirty="0" err="1"/>
              <a:t>прозаїк</a:t>
            </a:r>
            <a:r>
              <a:rPr lang="ru-RU" sz="3400" dirty="0"/>
              <a:t>), художник (</a:t>
            </a:r>
            <a:r>
              <a:rPr lang="ru-RU" sz="3400" dirty="0" err="1"/>
              <a:t>живописець</a:t>
            </a:r>
            <a:r>
              <a:rPr lang="ru-RU" sz="3400" dirty="0"/>
              <a:t>, гравер), </a:t>
            </a:r>
            <a:r>
              <a:rPr lang="ru-RU" sz="3400" dirty="0" err="1"/>
              <a:t>громадський</a:t>
            </a:r>
            <a:r>
              <a:rPr lang="ru-RU" sz="3400" dirty="0"/>
              <a:t> </a:t>
            </a:r>
            <a:r>
              <a:rPr lang="ru-RU" sz="3400" dirty="0" err="1" smtClean="0"/>
              <a:t>і</a:t>
            </a:r>
            <a:r>
              <a:rPr lang="ru-RU" sz="3400" dirty="0" smtClean="0"/>
              <a:t> </a:t>
            </a:r>
            <a:r>
              <a:rPr lang="ru-RU" sz="3400" dirty="0" err="1"/>
              <a:t>політичний</a:t>
            </a:r>
            <a:r>
              <a:rPr lang="ru-RU" sz="3400" dirty="0"/>
              <a:t> </a:t>
            </a:r>
            <a:r>
              <a:rPr lang="ru-RU" sz="3400" dirty="0" err="1"/>
              <a:t>діяч</a:t>
            </a:r>
            <a:r>
              <a:rPr lang="ru-RU" sz="3400" dirty="0"/>
              <a:t>, фольклорист, </a:t>
            </a:r>
            <a:r>
              <a:rPr lang="ru-RU" sz="3400" dirty="0" err="1"/>
              <a:t>етнограф</a:t>
            </a:r>
            <a:r>
              <a:rPr lang="ru-RU" sz="3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821797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703709"/>
            <a:ext cx="4290556" cy="785818"/>
          </a:xfrm>
        </p:spPr>
        <p:txBody>
          <a:bodyPr anchor="ctr">
            <a:normAutofit/>
          </a:bodyPr>
          <a:lstStyle/>
          <a:p>
            <a:pPr algn="ctr"/>
            <a:r>
              <a:rPr lang="uk-UA" sz="3000" dirty="0" smtClean="0">
                <a:solidFill>
                  <a:schemeClr val="tx1"/>
                </a:solidFill>
              </a:rPr>
              <a:t>“Натурщиця”</a:t>
            </a:r>
            <a:endParaRPr lang="ru-RU" sz="30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817"/>
          <a:stretch/>
        </p:blipFill>
        <p:spPr>
          <a:xfrm>
            <a:off x="642910" y="1701155"/>
            <a:ext cx="4385224" cy="4759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552900" y="508199"/>
            <a:ext cx="4483596" cy="1336625"/>
          </a:xfrm>
        </p:spPr>
        <p:txBody>
          <a:bodyPr anchor="ctr">
            <a:noAutofit/>
          </a:bodyPr>
          <a:lstStyle/>
          <a:p>
            <a:pPr algn="ctr"/>
            <a:r>
              <a:rPr lang="uk-UA" sz="3000" dirty="0" err="1" smtClean="0">
                <a:solidFill>
                  <a:schemeClr val="tx1"/>
                </a:solidFill>
              </a:rPr>
              <a:t>“Собор</a:t>
            </a:r>
            <a:r>
              <a:rPr lang="uk-UA" sz="3000" dirty="0" smtClean="0">
                <a:solidFill>
                  <a:schemeClr val="tx1"/>
                </a:solidFill>
              </a:rPr>
              <a:t>  П</a:t>
            </a:r>
            <a:r>
              <a:rPr lang="uk-UA" sz="3000" dirty="0" smtClean="0">
                <a:solidFill>
                  <a:schemeClr val="tx1"/>
                </a:solidFill>
              </a:rPr>
              <a:t>очаївської  </a:t>
            </a:r>
            <a:r>
              <a:rPr lang="uk-UA" sz="3000" dirty="0" smtClean="0">
                <a:solidFill>
                  <a:schemeClr val="tx1"/>
                </a:solidFill>
              </a:rPr>
              <a:t>лаври“ (внутрішній  вигляд)</a:t>
            </a:r>
            <a:endParaRPr lang="ru-RU" sz="3000" dirty="0">
              <a:solidFill>
                <a:schemeClr val="tx1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7559" y="1701155"/>
            <a:ext cx="3551997" cy="4759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18650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634337"/>
            <a:ext cx="4290556" cy="1088678"/>
          </a:xfrm>
        </p:spPr>
        <p:txBody>
          <a:bodyPr anchor="ctr">
            <a:noAutofit/>
          </a:bodyPr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“Смерть Богдана </a:t>
            </a:r>
            <a:r>
              <a:rPr lang="uk-UA" sz="3200" dirty="0">
                <a:solidFill>
                  <a:schemeClr val="tx1"/>
                </a:solidFill>
              </a:rPr>
              <a:t>Х</a:t>
            </a:r>
            <a:r>
              <a:rPr lang="uk-UA" sz="3200" dirty="0" smtClean="0">
                <a:solidFill>
                  <a:schemeClr val="tx1"/>
                </a:solidFill>
              </a:rPr>
              <a:t>мельницького”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73598" y="634337"/>
            <a:ext cx="3790934" cy="1062279"/>
          </a:xfrm>
        </p:spPr>
        <p:txBody>
          <a:bodyPr anchor="ctr">
            <a:noAutofit/>
          </a:bodyPr>
          <a:lstStyle/>
          <a:p>
            <a:pPr algn="ctr"/>
            <a:r>
              <a:rPr lang="uk-UA" sz="3200" dirty="0" err="1" smtClean="0">
                <a:solidFill>
                  <a:schemeClr val="tx1"/>
                </a:solidFill>
              </a:rPr>
              <a:t>“Католицький</a:t>
            </a:r>
            <a:r>
              <a:rPr lang="uk-UA" sz="3200" dirty="0" smtClean="0">
                <a:solidFill>
                  <a:schemeClr val="tx1"/>
                </a:solidFill>
              </a:rPr>
              <a:t> </a:t>
            </a:r>
            <a:r>
              <a:rPr lang="uk-UA" sz="3200" dirty="0" err="1" smtClean="0">
                <a:solidFill>
                  <a:schemeClr val="tx1"/>
                </a:solidFill>
              </a:rPr>
              <a:t>чернець”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60" t="3148" r="7409" b="18132"/>
          <a:stretch/>
        </p:blipFill>
        <p:spPr>
          <a:xfrm>
            <a:off x="5016300" y="1700808"/>
            <a:ext cx="3460483" cy="4676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9" t="5154" r="2137" b="11105"/>
          <a:stretch/>
        </p:blipFill>
        <p:spPr>
          <a:xfrm>
            <a:off x="642910" y="1696616"/>
            <a:ext cx="4464497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2262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703501"/>
            <a:ext cx="9143999" cy="1000132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/>
              <a:t>Висновки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219204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14348" y="2188194"/>
            <a:ext cx="77460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dirty="0" smtClean="0"/>
              <a:t>	Отже, пам’ять </a:t>
            </a:r>
            <a:r>
              <a:rPr lang="uk-UA" sz="3200" dirty="0" smtClean="0"/>
              <a:t>про Кобзаря </a:t>
            </a:r>
            <a:r>
              <a:rPr lang="uk-UA" sz="3200" dirty="0" smtClean="0"/>
              <a:t>увіковічена в експозиціях численних музеїв України, кожен із яких викликає неабияку зацікавленість не </a:t>
            </a:r>
            <a:r>
              <a:rPr lang="uk-UA" sz="3200" dirty="0" smtClean="0"/>
              <a:t>лише </a:t>
            </a:r>
            <a:r>
              <a:rPr lang="uk-UA" sz="3200" dirty="0" smtClean="0"/>
              <a:t>шевченкознавців, а й громадськості. Крім того, частими відвідувачами пам'яток є як українці, так і громадяни інших держав.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1025"/>
            <a:ext cx="9143999" cy="1303867"/>
          </a:xfrm>
        </p:spPr>
        <p:txBody>
          <a:bodyPr/>
          <a:lstStyle/>
          <a:p>
            <a:r>
              <a:rPr lang="uk-UA" dirty="0" smtClean="0"/>
              <a:t>Джерела інформації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22859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4748" y="2333812"/>
            <a:ext cx="7332690" cy="273692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906960"/>
            <a:ext cx="7776864" cy="39703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Шевченко Т. </a:t>
            </a:r>
            <a:r>
              <a:rPr lang="ru-RU" sz="2800" dirty="0" err="1" smtClean="0"/>
              <a:t>Живопис</a:t>
            </a:r>
            <a:r>
              <a:rPr lang="ru-RU" sz="2800" dirty="0" smtClean="0"/>
              <a:t>. </a:t>
            </a:r>
            <a:r>
              <a:rPr lang="ru-RU" sz="2800" dirty="0" err="1" smtClean="0"/>
              <a:t>Графіка</a:t>
            </a:r>
            <a:r>
              <a:rPr lang="ru-RU" sz="2800" dirty="0" smtClean="0"/>
              <a:t>: Альбом. — К</a:t>
            </a:r>
            <a:r>
              <a:rPr lang="ru-RU" sz="2800" smtClean="0"/>
              <a:t>.: </a:t>
            </a:r>
            <a:r>
              <a:rPr lang="ru-RU" sz="2800" smtClean="0"/>
              <a:t>Мистецтво,2010.</a:t>
            </a: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 algn="just">
              <a:buFont typeface="Wingdings" pitchFamily="2" charset="2"/>
              <a:buChar char="v"/>
            </a:pPr>
            <a:r>
              <a:rPr lang="ru-RU" sz="2800" dirty="0" err="1" smtClean="0"/>
              <a:t>Національний</a:t>
            </a:r>
            <a:r>
              <a:rPr lang="ru-RU" sz="2800" dirty="0" smtClean="0"/>
              <a:t> музей Тараса </a:t>
            </a:r>
            <a:r>
              <a:rPr lang="ru-RU" sz="2800" dirty="0" err="1" smtClean="0"/>
              <a:t>Шевченка</a:t>
            </a:r>
            <a:r>
              <a:rPr lang="ru-RU" sz="2800" dirty="0" smtClean="0"/>
              <a:t>: [Альбом] /</a:t>
            </a:r>
            <a:r>
              <a:rPr lang="ru-RU" sz="2800" dirty="0" err="1" smtClean="0"/>
              <a:t>Упоряд</a:t>
            </a:r>
            <a:r>
              <a:rPr lang="ru-RU" sz="2800" dirty="0" smtClean="0"/>
              <a:t>.: Т. </a:t>
            </a:r>
            <a:r>
              <a:rPr lang="ru-RU" sz="2800" dirty="0" err="1" smtClean="0"/>
              <a:t>Андрущенко</a:t>
            </a:r>
            <a:r>
              <a:rPr lang="ru-RU" sz="2800" dirty="0" smtClean="0"/>
              <a:t>, С</a:t>
            </a:r>
            <a:r>
              <a:rPr lang="ru-RU" sz="2800" dirty="0" smtClean="0"/>
              <a:t>. </a:t>
            </a:r>
            <a:r>
              <a:rPr lang="ru-RU" sz="2800" dirty="0" err="1" smtClean="0"/>
              <a:t>Гальченко</a:t>
            </a:r>
            <a:r>
              <a:rPr lang="ru-RU" sz="2800" dirty="0" smtClean="0"/>
              <a:t>. — К.: </a:t>
            </a:r>
            <a:r>
              <a:rPr lang="ru-RU" sz="2800" dirty="0" err="1" smtClean="0"/>
              <a:t>Мистецтво</a:t>
            </a:r>
            <a:r>
              <a:rPr lang="ru-RU" sz="2800" dirty="0" smtClean="0"/>
              <a:t>, 2002. </a:t>
            </a:r>
          </a:p>
          <a:p>
            <a:pPr algn="just">
              <a:buFont typeface="Wingdings" pitchFamily="2" charset="2"/>
              <a:buChar char="v"/>
            </a:pPr>
            <a:endParaRPr lang="ru-RU" sz="2800" dirty="0" smtClean="0"/>
          </a:p>
          <a:p>
            <a:pPr algn="just">
              <a:buFont typeface="Wingdings" pitchFamily="2" charset="2"/>
              <a:buChar char="v"/>
            </a:pPr>
            <a:r>
              <a:rPr lang="ru-RU" sz="2800" dirty="0" smtClean="0"/>
              <a:t>Зайцев П. </a:t>
            </a:r>
            <a:r>
              <a:rPr lang="ru-RU" sz="2800" dirty="0" err="1" smtClean="0"/>
              <a:t>Життя</a:t>
            </a:r>
            <a:r>
              <a:rPr lang="ru-RU" sz="2800" dirty="0" smtClean="0"/>
              <a:t> Тараса </a:t>
            </a:r>
            <a:r>
              <a:rPr lang="ru-RU" sz="2800" dirty="0" err="1" smtClean="0"/>
              <a:t>Шевченка</a:t>
            </a:r>
            <a:r>
              <a:rPr lang="ru-RU" sz="2800" dirty="0" smtClean="0"/>
              <a:t>. — </a:t>
            </a:r>
            <a:r>
              <a:rPr lang="ru-RU" sz="2800" dirty="0" smtClean="0"/>
              <a:t>2-е вид</a:t>
            </a:r>
            <a:r>
              <a:rPr lang="ru-RU" sz="2800" dirty="0" smtClean="0"/>
              <a:t>. — К.: Обереги, 2004. </a:t>
            </a:r>
            <a:endParaRPr lang="uk-UA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2708920"/>
            <a:ext cx="2376264" cy="3600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93"/>
          <a:stretch/>
        </p:blipFill>
        <p:spPr>
          <a:xfrm>
            <a:off x="3347864" y="1103339"/>
            <a:ext cx="5184576" cy="52565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84684"/>
            <a:ext cx="8352928" cy="936104"/>
          </a:xfrm>
        </p:spPr>
        <p:txBody>
          <a:bodyPr>
            <a:noAutofit/>
          </a:bodyPr>
          <a:lstStyle/>
          <a:p>
            <a:r>
              <a:rPr lang="ru-RU" sz="3200" dirty="0" err="1" smtClean="0"/>
              <a:t>Літературно-меморіальний</a:t>
            </a:r>
            <a:r>
              <a:rPr lang="ru-RU" sz="3200" dirty="0" smtClean="0"/>
              <a:t> </a:t>
            </a:r>
            <a:r>
              <a:rPr lang="ru-RU" sz="3200" dirty="0" err="1"/>
              <a:t>будинок</a:t>
            </a:r>
            <a:r>
              <a:rPr lang="ru-RU" sz="3200" dirty="0"/>
              <a:t>-музей Тараса </a:t>
            </a:r>
            <a:r>
              <a:rPr lang="ru-RU" sz="3200" dirty="0" err="1"/>
              <a:t>Шевченка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83568" y="1412776"/>
            <a:ext cx="2880320" cy="4824535"/>
          </a:xfrm>
        </p:spPr>
        <p:txBody>
          <a:bodyPr anchor="ctr">
            <a:noAutofit/>
          </a:bodyPr>
          <a:lstStyle/>
          <a:p>
            <a:r>
              <a:rPr lang="ru-RU" sz="2800" dirty="0" err="1" smtClean="0">
                <a:solidFill>
                  <a:schemeClr val="tx1"/>
                </a:solidFill>
              </a:rPr>
              <a:t>Будинок</a:t>
            </a:r>
            <a:r>
              <a:rPr lang="ru-RU" sz="2800" dirty="0" smtClean="0">
                <a:solidFill>
                  <a:schemeClr val="tx1"/>
                </a:solidFill>
              </a:rPr>
              <a:t>, у </a:t>
            </a:r>
            <a:r>
              <a:rPr lang="ru-RU" sz="2800" dirty="0" err="1" smtClean="0">
                <a:solidFill>
                  <a:schemeClr val="tx1"/>
                </a:solidFill>
              </a:rPr>
              <a:t>якому</a:t>
            </a:r>
            <a:r>
              <a:rPr lang="ru-RU" sz="2800" dirty="0" smtClean="0">
                <a:solidFill>
                  <a:schemeClr val="tx1"/>
                </a:solidFill>
              </a:rPr>
              <a:t>       Т</a:t>
            </a:r>
            <a:r>
              <a:rPr lang="ru-RU" sz="2800" dirty="0">
                <a:solidFill>
                  <a:schemeClr val="tx1"/>
                </a:solidFill>
              </a:rPr>
              <a:t>. </a:t>
            </a:r>
            <a:r>
              <a:rPr lang="ru-RU" sz="2800" dirty="0" smtClean="0">
                <a:solidFill>
                  <a:schemeClr val="tx1"/>
                </a:solidFill>
              </a:rPr>
              <a:t>Шевченко </a:t>
            </a:r>
            <a:r>
              <a:rPr lang="ru-RU" sz="2800" dirty="0">
                <a:solidFill>
                  <a:schemeClr val="tx1"/>
                </a:solidFill>
              </a:rPr>
              <a:t>проживав </a:t>
            </a:r>
            <a:r>
              <a:rPr lang="ru-RU" sz="2800" dirty="0" err="1" smtClean="0">
                <a:solidFill>
                  <a:schemeClr val="tx1"/>
                </a:solidFill>
              </a:rPr>
              <a:t>із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весни</a:t>
            </a:r>
            <a:r>
              <a:rPr lang="ru-RU" sz="2800" dirty="0">
                <a:solidFill>
                  <a:schemeClr val="tx1"/>
                </a:solidFill>
              </a:rPr>
              <a:t> 1836 року до </a:t>
            </a:r>
            <a:r>
              <a:rPr lang="ru-RU" sz="2800" dirty="0" err="1">
                <a:solidFill>
                  <a:schemeClr val="tx1"/>
                </a:solidFill>
              </a:rPr>
              <a:t>свого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арешту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– 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до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5 </a:t>
            </a:r>
            <a:r>
              <a:rPr lang="ru-RU" sz="2800" dirty="0" err="1">
                <a:solidFill>
                  <a:schemeClr val="tx1"/>
                </a:solidFill>
              </a:rPr>
              <a:t>квітня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          1847 </a:t>
            </a:r>
            <a:r>
              <a:rPr lang="ru-RU" sz="2800" dirty="0">
                <a:solidFill>
                  <a:schemeClr val="tx1"/>
                </a:solidFill>
              </a:rPr>
              <a:t>року. </a:t>
            </a:r>
          </a:p>
          <a:p>
            <a:r>
              <a:rPr lang="ru-RU" sz="2800" dirty="0" err="1" smtClean="0">
                <a:solidFill>
                  <a:schemeClr val="tx1"/>
                </a:solidFill>
              </a:rPr>
              <a:t>Відкритий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         10 </a:t>
            </a:r>
            <a:r>
              <a:rPr lang="ru-RU" sz="2800" dirty="0" smtClean="0">
                <a:solidFill>
                  <a:schemeClr val="tx1"/>
                </a:solidFill>
              </a:rPr>
              <a:t>листопада </a:t>
            </a:r>
            <a:r>
              <a:rPr lang="ru-RU" sz="2800" dirty="0" smtClean="0">
                <a:solidFill>
                  <a:schemeClr val="tx1"/>
                </a:solidFill>
              </a:rPr>
              <a:t>  1928 </a:t>
            </a:r>
            <a:r>
              <a:rPr lang="ru-RU" sz="2800" dirty="0" smtClean="0">
                <a:solidFill>
                  <a:schemeClr val="tx1"/>
                </a:solidFill>
              </a:rPr>
              <a:t>року. м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  <a:r>
              <a:rPr lang="ru-RU" sz="2800" dirty="0" smtClean="0">
                <a:solidFill>
                  <a:schemeClr val="tx1"/>
                </a:solidFill>
              </a:rPr>
              <a:t>Ки</a:t>
            </a:r>
            <a:r>
              <a:rPr lang="uk-UA" sz="2800" dirty="0" smtClean="0">
                <a:solidFill>
                  <a:schemeClr val="tx1"/>
                </a:solidFill>
              </a:rPr>
              <a:t>їв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788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81" r="10387"/>
          <a:stretch/>
        </p:blipFill>
        <p:spPr>
          <a:xfrm>
            <a:off x="876383" y="1412776"/>
            <a:ext cx="7391234" cy="4860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584684"/>
            <a:ext cx="9144000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3200" dirty="0"/>
              <a:t>Кімната Тараса Григоровича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678477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693473"/>
            <a:ext cx="4104456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115616" y="2708920"/>
            <a:ext cx="2592288" cy="3600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55576" y="2210575"/>
            <a:ext cx="3312368" cy="2438404"/>
          </a:xfrm>
        </p:spPr>
        <p:txBody>
          <a:bodyPr anchor="ctr">
            <a:noAutofit/>
          </a:bodyPr>
          <a:lstStyle/>
          <a:p>
            <a: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Стіл, за яким митець проводив вечори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2516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363" y="877973"/>
            <a:ext cx="4211960" cy="72008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Майстерня Шевченка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994124"/>
            <a:ext cx="4320480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438"/>
          <a:stretch/>
        </p:blipFill>
        <p:spPr>
          <a:xfrm>
            <a:off x="4836077" y="1988840"/>
            <a:ext cx="3810000" cy="4109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932040" y="773243"/>
            <a:ext cx="47076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Малярське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приладдя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  <a:r>
              <a:rPr lang="uk-UA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араса</a:t>
            </a: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Григоровича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7650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764703"/>
            <a:ext cx="4104456" cy="5320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43608" y="2708920"/>
            <a:ext cx="2736304" cy="57606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7564" y="2276872"/>
            <a:ext cx="3528392" cy="2438404"/>
          </a:xfrm>
        </p:spPr>
        <p:txBody>
          <a:bodyPr anchor="ctr">
            <a:noAutofit/>
          </a:bodyPr>
          <a:lstStyle/>
          <a:p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Пам’ятник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Т. </a:t>
            </a:r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Шевченку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</a:t>
            </a:r>
            <a:r>
              <a:rPr lang="ru-RU" sz="3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території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будинку-музею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47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777" y="548680"/>
            <a:ext cx="8208912" cy="13038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/>
              <a:t>Літературно-меморіальний</a:t>
            </a:r>
            <a:r>
              <a:rPr lang="ru-RU" dirty="0"/>
              <a:t> </a:t>
            </a:r>
            <a:r>
              <a:rPr lang="ru-RU" dirty="0" smtClean="0"/>
              <a:t>музей     </a:t>
            </a:r>
            <a:r>
              <a:rPr lang="ru-RU" dirty="0"/>
              <a:t>Тараса </a:t>
            </a:r>
            <a:r>
              <a:rPr lang="ru-RU" dirty="0" err="1" smtClean="0"/>
              <a:t>Шевченка</a:t>
            </a:r>
            <a:r>
              <a:rPr lang="ru-RU" dirty="0" smtClean="0"/>
              <a:t> (с</a:t>
            </a:r>
            <a:r>
              <a:rPr lang="en-US" dirty="0" smtClean="0"/>
              <a:t>.</a:t>
            </a:r>
            <a:r>
              <a:rPr lang="uk-UA" dirty="0" smtClean="0"/>
              <a:t> Шевченкове</a:t>
            </a:r>
            <a:r>
              <a:rPr lang="uk-UA" dirty="0" smtClean="0"/>
              <a:t>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41" b="4412"/>
          <a:stretch/>
        </p:blipFill>
        <p:spPr>
          <a:xfrm>
            <a:off x="759809" y="1709275"/>
            <a:ext cx="7632848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6217522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420888"/>
            <a:ext cx="3168352" cy="9361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1340768"/>
            <a:ext cx="5184576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90391" y="2888940"/>
            <a:ext cx="3008313" cy="1008112"/>
          </a:xfrm>
        </p:spPr>
        <p:txBody>
          <a:bodyPr anchor="ctr">
            <a:normAutofit fontScale="92500" lnSpcReduction="10000"/>
          </a:bodyPr>
          <a:lstStyle/>
          <a:p>
            <a: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Одна з кімнат музею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9041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538</TotalTime>
  <Words>209</Words>
  <Application>Microsoft Office PowerPoint</Application>
  <PresentationFormat>Экран (4:3)</PresentationFormat>
  <Paragraphs>41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Натуральные материалы</vt:lpstr>
      <vt:lpstr>Фотоматеріали із скарбів музеїв України </vt:lpstr>
      <vt:lpstr>Тарас  Григорович Шевченко </vt:lpstr>
      <vt:lpstr>Літературно-меморіальний будинок-музей Тараса Шевченка</vt:lpstr>
      <vt:lpstr>Слайд 4</vt:lpstr>
      <vt:lpstr>Слайд 5</vt:lpstr>
      <vt:lpstr>Майстерня Шевченка</vt:lpstr>
      <vt:lpstr>Слайд 7</vt:lpstr>
      <vt:lpstr>Літературно-меморіальний музей     Тараса Шевченка (с. Шевченкове)</vt:lpstr>
      <vt:lpstr>Слайд 9</vt:lpstr>
      <vt:lpstr>Слайд 10</vt:lpstr>
      <vt:lpstr>Слайд 11</vt:lpstr>
      <vt:lpstr>Тарасова світлиця (м. Канів)</vt:lpstr>
      <vt:lpstr>Меблі світлиці</vt:lpstr>
      <vt:lpstr>Національний музей Тараса Григоровича Шевченка (м. Київ)</vt:lpstr>
      <vt:lpstr>Слайд 15</vt:lpstr>
      <vt:lpstr>Слайд 16</vt:lpstr>
      <vt:lpstr>   Роботи майстра</vt:lpstr>
      <vt:lpstr>Слайд 18</vt:lpstr>
      <vt:lpstr>Слайд 19</vt:lpstr>
      <vt:lpstr>Слайд 20</vt:lpstr>
      <vt:lpstr>Слайд 21</vt:lpstr>
      <vt:lpstr>Висновки</vt:lpstr>
      <vt:lpstr>Джерела інформації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Музеї тараса шевченка</dc:title>
  <dc:creator>влад</dc:creator>
  <cp:lastModifiedBy>Чурковська</cp:lastModifiedBy>
  <cp:revision>36</cp:revision>
  <dcterms:created xsi:type="dcterms:W3CDTF">2013-10-10T14:50:37Z</dcterms:created>
  <dcterms:modified xsi:type="dcterms:W3CDTF">2019-04-25T08:13:12Z</dcterms:modified>
</cp:coreProperties>
</file>