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2" r:id="rId3"/>
    <p:sldId id="260" r:id="rId4"/>
    <p:sldId id="261" r:id="rId5"/>
    <p:sldId id="258" r:id="rId6"/>
    <p:sldId id="266" r:id="rId7"/>
    <p:sldId id="273" r:id="rId8"/>
    <p:sldId id="313" r:id="rId9"/>
    <p:sldId id="267" r:id="rId10"/>
    <p:sldId id="268" r:id="rId11"/>
    <p:sldId id="269" r:id="rId12"/>
    <p:sldId id="270" r:id="rId13"/>
    <p:sldId id="314" r:id="rId14"/>
    <p:sldId id="315" r:id="rId15"/>
    <p:sldId id="271" r:id="rId16"/>
    <p:sldId id="272" r:id="rId17"/>
    <p:sldId id="280" r:id="rId18"/>
    <p:sldId id="262" r:id="rId19"/>
    <p:sldId id="312" r:id="rId20"/>
    <p:sldId id="274" r:id="rId21"/>
    <p:sldId id="275" r:id="rId22"/>
    <p:sldId id="281" r:id="rId23"/>
    <p:sldId id="279" r:id="rId24"/>
    <p:sldId id="282" r:id="rId25"/>
    <p:sldId id="287" r:id="rId26"/>
    <p:sldId id="289" r:id="rId27"/>
    <p:sldId id="264" r:id="rId28"/>
    <p:sldId id="276" r:id="rId29"/>
    <p:sldId id="285" r:id="rId30"/>
    <p:sldId id="283" r:id="rId31"/>
    <p:sldId id="288" r:id="rId32"/>
    <p:sldId id="278" r:id="rId33"/>
    <p:sldId id="321" r:id="rId34"/>
    <p:sldId id="293" r:id="rId35"/>
    <p:sldId id="303" r:id="rId36"/>
    <p:sldId id="291" r:id="rId37"/>
    <p:sldId id="294" r:id="rId38"/>
    <p:sldId id="304" r:id="rId39"/>
    <p:sldId id="295" r:id="rId40"/>
    <p:sldId id="290" r:id="rId41"/>
    <p:sldId id="299" r:id="rId42"/>
    <p:sldId id="297" r:id="rId43"/>
    <p:sldId id="296" r:id="rId44"/>
    <p:sldId id="298" r:id="rId45"/>
    <p:sldId id="300" r:id="rId46"/>
    <p:sldId id="306" r:id="rId47"/>
    <p:sldId id="301" r:id="rId48"/>
    <p:sldId id="317" r:id="rId49"/>
    <p:sldId id="319" r:id="rId50"/>
    <p:sldId id="318" r:id="rId51"/>
    <p:sldId id="322" r:id="rId52"/>
    <p:sldId id="323" r:id="rId53"/>
    <p:sldId id="305" r:id="rId54"/>
    <p:sldId id="320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3" autoAdjust="0"/>
    <p:restoredTop sz="94660"/>
  </p:normalViewPr>
  <p:slideViewPr>
    <p:cSldViewPr>
      <p:cViewPr varScale="1">
        <p:scale>
          <a:sx n="68" d="100"/>
          <a:sy n="68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247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0652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399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1926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1979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2192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4741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14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0120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7791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5786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6F3FE-9D7B-452E-A26B-157434F995DE}" type="datetimeFigureOut">
              <a:rPr lang="ru-RU" smtClean="0"/>
              <a:pPr/>
              <a:t>05.10.2019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B1C82-FB60-4C84-894C-7459CF9299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5429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image" Target="../media/image1.png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17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9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2.mp3"/><Relationship Id="rId6" Type="http://schemas.microsoft.com/office/2007/relationships/media" Target="../media/media2.mp3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17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9"/>
            <a:ext cx="6982544" cy="2520279"/>
          </a:xfrm>
        </p:spPr>
        <p:txBody>
          <a:bodyPr>
            <a:normAutofit/>
          </a:bodyPr>
          <a:lstStyle/>
          <a:p>
            <a:endParaRPr lang="ru-RU" sz="800" i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708920"/>
            <a:ext cx="7272808" cy="3240360"/>
          </a:xfrm>
        </p:spPr>
        <p:txBody>
          <a:bodyPr/>
          <a:lstStyle/>
          <a:p>
            <a:r>
              <a:rPr lang="uk-UA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“ Мовний</a:t>
            </a:r>
          </a:p>
          <a:p>
            <a:r>
              <a:rPr lang="uk-UA" sz="6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альянс”</a:t>
            </a:r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0" y="0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47664" y="260648"/>
            <a:ext cx="741682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uk-UA" sz="54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uk-UA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Філологічне шоу</a:t>
            </a:r>
            <a:br>
              <a:rPr lang="uk-UA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08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6910536" cy="1224135"/>
          </a:xfrm>
        </p:spPr>
        <p:txBody>
          <a:bodyPr/>
          <a:lstStyle/>
          <a:p>
            <a:r>
              <a:rPr lang="ru-RU" b="1" i="1" dirty="0" err="1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916832"/>
            <a:ext cx="7416824" cy="432048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Що означає англійська ідіома  “</a:t>
            </a:r>
            <a:r>
              <a:rPr lang="en-US" u="sng" dirty="0" smtClean="0">
                <a:solidFill>
                  <a:schemeClr val="tx1"/>
                </a:solidFill>
                <a:latin typeface="Georgia" pitchFamily="18" charset="0"/>
              </a:rPr>
              <a:t>couch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US" u="sng" dirty="0" smtClean="0">
                <a:solidFill>
                  <a:schemeClr val="tx1"/>
                </a:solidFill>
                <a:latin typeface="Georgia" pitchFamily="18" charset="0"/>
              </a:rPr>
              <a:t>potato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”?</a:t>
            </a:r>
          </a:p>
          <a:p>
            <a:endParaRPr lang="en-US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uk-UA" dirty="0" smtClean="0">
                <a:solidFill>
                  <a:srgbClr val="C00000"/>
                </a:solidFill>
                <a:latin typeface="Georgia" pitchFamily="18" charset="0"/>
              </a:rPr>
              <a:t>Б. Лежень, домосід</a:t>
            </a:r>
          </a:p>
          <a:p>
            <a:pPr algn="l"/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6910536" cy="1224135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916832"/>
            <a:ext cx="7416824" cy="432048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13.Що означає англійська ідіома  “</a:t>
            </a:r>
            <a:r>
              <a:rPr lang="en-US" u="sng" dirty="0" smtClean="0">
                <a:solidFill>
                  <a:schemeClr val="tx1"/>
                </a:solidFill>
                <a:latin typeface="Georgia" pitchFamily="18" charset="0"/>
              </a:rPr>
              <a:t>big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US" u="sng" dirty="0" smtClean="0">
                <a:solidFill>
                  <a:schemeClr val="tx1"/>
                </a:solidFill>
                <a:latin typeface="Georgia" pitchFamily="18" charset="0"/>
              </a:rPr>
              <a:t>cheese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”?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А.  Великий як сир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Б. Ледаще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В. Великий любитель сиру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Г. Велика шишка,бос</a:t>
            </a:r>
          </a:p>
          <a:p>
            <a:pPr algn="l"/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6910536" cy="1224135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916832"/>
            <a:ext cx="7416824" cy="432048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Що означає англійська ідіома  “</a:t>
            </a:r>
            <a:r>
              <a:rPr lang="en-US" u="sng" dirty="0" smtClean="0">
                <a:solidFill>
                  <a:schemeClr val="tx1"/>
                </a:solidFill>
                <a:latin typeface="Georgia" pitchFamily="18" charset="0"/>
              </a:rPr>
              <a:t>big cheese”?</a:t>
            </a:r>
          </a:p>
          <a:p>
            <a:endParaRPr lang="uk-UA" dirty="0" smtClean="0">
              <a:solidFill>
                <a:srgbClr val="C00000"/>
              </a:solidFill>
              <a:latin typeface="Georgia" pitchFamily="18" charset="0"/>
            </a:endParaRPr>
          </a:p>
          <a:p>
            <a:r>
              <a:rPr lang="uk-UA" dirty="0" smtClean="0">
                <a:solidFill>
                  <a:srgbClr val="C00000"/>
                </a:solidFill>
                <a:latin typeface="Georgia" pitchFamily="18" charset="0"/>
              </a:rPr>
              <a:t>Г. Велика шишка,бос</a:t>
            </a:r>
          </a:p>
          <a:p>
            <a:pPr algn="l"/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88641"/>
            <a:ext cx="6910536" cy="1080119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268760"/>
            <a:ext cx="7416824" cy="4824536"/>
          </a:xfrm>
        </p:spPr>
        <p:txBody>
          <a:bodyPr/>
          <a:lstStyle/>
          <a:p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14.Поясніть значення фразеологізму</a:t>
            </a:r>
          </a:p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“ </a:t>
            </a:r>
            <a:r>
              <a:rPr lang="uk-UA" sz="3600" u="sng" dirty="0" smtClean="0">
                <a:solidFill>
                  <a:schemeClr val="tx1"/>
                </a:solidFill>
                <a:latin typeface="Georgia" pitchFamily="18" charset="0"/>
              </a:rPr>
              <a:t>зривати </a:t>
            </a:r>
            <a:r>
              <a:rPr lang="uk-UA" sz="3600" u="sng" dirty="0" err="1" smtClean="0">
                <a:solidFill>
                  <a:schemeClr val="tx1"/>
                </a:solidFill>
                <a:latin typeface="Georgia" pitchFamily="18" charset="0"/>
              </a:rPr>
              <a:t>маску</a:t>
            </a:r>
            <a:r>
              <a:rPr lang="uk-UA" dirty="0" err="1" smtClean="0">
                <a:solidFill>
                  <a:schemeClr val="tx1"/>
                </a:solidFill>
                <a:latin typeface="Georgia" pitchFamily="18" charset="0"/>
              </a:rPr>
              <a:t>”</a:t>
            </a:r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maska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3717032"/>
            <a:ext cx="2861945" cy="2185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88641"/>
            <a:ext cx="6910536" cy="1080119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268760"/>
            <a:ext cx="7416824" cy="4824536"/>
          </a:xfrm>
        </p:spPr>
        <p:txBody>
          <a:bodyPr/>
          <a:lstStyle/>
          <a:p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15Поясніть значення фразеологізму</a:t>
            </a:r>
          </a:p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“ </a:t>
            </a:r>
            <a:r>
              <a:rPr lang="uk-UA" sz="3600" u="sng" dirty="0" smtClean="0">
                <a:solidFill>
                  <a:schemeClr val="tx1"/>
                </a:solidFill>
                <a:latin typeface="Georgia" pitchFamily="18" charset="0"/>
              </a:rPr>
              <a:t>стріляний горобець ”</a:t>
            </a:r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ÐÐ¾ÑÐ¾Ð¶ÐµÐµ Ð¸Ð·Ð¾Ð±ÑÐ°Ð¶ÐµÐ½Ð¸Ðµ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46" b="4987"/>
          <a:stretch>
            <a:fillRect/>
          </a:stretch>
        </p:blipFill>
        <p:spPr bwMode="auto">
          <a:xfrm>
            <a:off x="5364088" y="3212976"/>
            <a:ext cx="3384376" cy="256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6910536" cy="1224135"/>
          </a:xfrm>
        </p:spPr>
        <p:txBody>
          <a:bodyPr/>
          <a:lstStyle/>
          <a:p>
            <a:r>
              <a:rPr lang="ru-RU" b="1" i="1" dirty="0" err="1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916832"/>
            <a:ext cx="7416824" cy="432048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16Що означає англійська ідіома  “</a:t>
            </a:r>
            <a:r>
              <a:rPr lang="en-GB" u="sng" dirty="0" smtClean="0">
                <a:solidFill>
                  <a:schemeClr val="tx1"/>
                </a:solidFill>
                <a:latin typeface="Georgia" pitchFamily="18" charset="0"/>
              </a:rPr>
              <a:t>as</a:t>
            </a:r>
            <a:r>
              <a:rPr lang="en-GB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GB" u="sng" dirty="0" smtClean="0">
                <a:solidFill>
                  <a:schemeClr val="tx1"/>
                </a:solidFill>
                <a:latin typeface="Georgia" pitchFamily="18" charset="0"/>
              </a:rPr>
              <a:t>cheap</a:t>
            </a:r>
            <a:r>
              <a:rPr lang="en-GB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GB" u="sng" dirty="0" smtClean="0">
                <a:solidFill>
                  <a:schemeClr val="tx1"/>
                </a:solidFill>
                <a:latin typeface="Georgia" pitchFamily="18" charset="0"/>
              </a:rPr>
              <a:t>as</a:t>
            </a:r>
            <a:r>
              <a:rPr lang="en-GB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GB" u="sng" dirty="0" smtClean="0">
                <a:solidFill>
                  <a:schemeClr val="tx1"/>
                </a:solidFill>
                <a:latin typeface="Georgia" pitchFamily="18" charset="0"/>
              </a:rPr>
              <a:t>chips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”?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А.  Смажені як чіпси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Б. Дуже дешевий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В. Великий любитель чіпсів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Г. Смакує як чіпси</a:t>
            </a:r>
          </a:p>
          <a:p>
            <a:pPr algn="l"/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6910536" cy="1224135"/>
          </a:xfrm>
        </p:spPr>
        <p:txBody>
          <a:bodyPr/>
          <a:lstStyle/>
          <a:p>
            <a:r>
              <a:rPr lang="ru-RU" b="1" i="1" dirty="0" err="1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916832"/>
            <a:ext cx="7416824" cy="432048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Що означає англійська ідіома  “</a:t>
            </a:r>
            <a:r>
              <a:rPr lang="en-GB" u="sng" dirty="0" smtClean="0">
                <a:solidFill>
                  <a:schemeClr val="tx1"/>
                </a:solidFill>
                <a:latin typeface="Georgia" pitchFamily="18" charset="0"/>
              </a:rPr>
              <a:t>as</a:t>
            </a:r>
            <a:r>
              <a:rPr lang="en-GB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GB" u="sng" dirty="0" smtClean="0">
                <a:solidFill>
                  <a:schemeClr val="tx1"/>
                </a:solidFill>
                <a:latin typeface="Georgia" pitchFamily="18" charset="0"/>
              </a:rPr>
              <a:t>cheap</a:t>
            </a:r>
            <a:r>
              <a:rPr lang="en-GB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GB" u="sng" dirty="0" smtClean="0">
                <a:solidFill>
                  <a:schemeClr val="tx1"/>
                </a:solidFill>
                <a:latin typeface="Georgia" pitchFamily="18" charset="0"/>
              </a:rPr>
              <a:t>as</a:t>
            </a:r>
            <a:r>
              <a:rPr lang="en-GB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GB" u="sng" dirty="0" smtClean="0">
                <a:solidFill>
                  <a:schemeClr val="tx1"/>
                </a:solidFill>
                <a:latin typeface="Georgia" pitchFamily="18" charset="0"/>
              </a:rPr>
              <a:t>chips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”?</a:t>
            </a:r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en-US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uk-UA" dirty="0" smtClean="0">
                <a:solidFill>
                  <a:srgbClr val="C00000"/>
                </a:solidFill>
                <a:latin typeface="Georgia" pitchFamily="18" charset="0"/>
              </a:rPr>
              <a:t>Б. Дуже дешевий</a:t>
            </a:r>
          </a:p>
          <a:p>
            <a:pPr algn="l"/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9"/>
            <a:ext cx="7416824" cy="1080119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Аси перекладу</a:t>
            </a:r>
            <a:endParaRPr lang="ru-RU" sz="3600" b="1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340768"/>
            <a:ext cx="7272808" cy="4680520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17 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Happy New Year!</a:t>
            </a:r>
          </a:p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18 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To be or not to be!</a:t>
            </a:r>
            <a:endParaRPr lang="ru-RU" sz="36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19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Don’t </a:t>
            </a:r>
            <a:r>
              <a:rPr lang="en-US" sz="3600" dirty="0">
                <a:solidFill>
                  <a:schemeClr val="tx1"/>
                </a:solidFill>
                <a:latin typeface="Georgia" pitchFamily="18" charset="0"/>
              </a:rPr>
              <a:t>worry. Be happy!</a:t>
            </a:r>
          </a:p>
          <a:p>
            <a:pPr algn="l"/>
            <a:r>
              <a:rPr lang="ru-RU" sz="3600" dirty="0" smtClean="0">
                <a:solidFill>
                  <a:schemeClr val="tx1"/>
                </a:solidFill>
                <a:latin typeface="Georgia" pitchFamily="18" charset="0"/>
              </a:rPr>
              <a:t>20 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Merry Christmas!</a:t>
            </a:r>
          </a:p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21 </a:t>
            </a:r>
            <a:r>
              <a:rPr lang="uk-UA" sz="3600" dirty="0">
                <a:solidFill>
                  <a:schemeClr val="tx1"/>
                </a:solidFill>
                <a:latin typeface="Georgia" pitchFamily="18" charset="0"/>
              </a:rPr>
              <a:t>Вибачте, що запізнився!</a:t>
            </a:r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r>
              <a:rPr lang="uk-UA" sz="3600" smtClean="0">
                <a:solidFill>
                  <a:schemeClr val="tx1"/>
                </a:solidFill>
                <a:latin typeface="Georgia" pitchFamily="18" charset="0"/>
              </a:rPr>
              <a:t>22 </a:t>
            </a:r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З днем народження!</a:t>
            </a:r>
            <a:endParaRPr lang="ru-RU" sz="36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uk-UA" sz="35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9"/>
            <a:ext cx="7416824" cy="1080119"/>
          </a:xfrm>
        </p:spPr>
        <p:txBody>
          <a:bodyPr>
            <a:normAutofit/>
          </a:bodyPr>
          <a:lstStyle/>
          <a:p>
            <a:r>
              <a:rPr lang="uk-UA" sz="3600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Заморочки</a:t>
            </a:r>
            <a:r>
              <a:rPr lang="uk-UA" sz="36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із бочки</a:t>
            </a:r>
            <a:endParaRPr lang="ru-RU" sz="3600" b="1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340768"/>
            <a:ext cx="7272808" cy="4680520"/>
          </a:xfrm>
        </p:spPr>
        <p:txBody>
          <a:bodyPr>
            <a:normAutofit/>
          </a:bodyPr>
          <a:lstStyle/>
          <a:p>
            <a:pPr marL="514350" indent="-514350" algn="l">
              <a:buAutoNum type="arabicPeriod"/>
            </a:pPr>
            <a:r>
              <a:rPr lang="uk-UA" sz="5400" dirty="0" smtClean="0">
                <a:solidFill>
                  <a:schemeClr val="tx1"/>
                </a:solidFill>
                <a:latin typeface="Georgia" pitchFamily="18" charset="0"/>
              </a:rPr>
              <a:t>Ламати голову</a:t>
            </a:r>
          </a:p>
          <a:p>
            <a:pPr marL="514350" indent="-514350" algn="l">
              <a:buAutoNum type="arabicPeriod"/>
            </a:pPr>
            <a:r>
              <a:rPr lang="uk-UA" sz="5400" dirty="0" smtClean="0">
                <a:solidFill>
                  <a:schemeClr val="tx1"/>
                </a:solidFill>
                <a:latin typeface="Georgia" pitchFamily="18" charset="0"/>
              </a:rPr>
              <a:t>Тинятись з кутка в куток</a:t>
            </a:r>
          </a:p>
          <a:p>
            <a:pPr marL="514350" indent="-514350" algn="l"/>
            <a:endParaRPr lang="ru-RU" sz="54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399" y="3428206"/>
            <a:ext cx="3530600" cy="27066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5746650"/>
          </a:xfrm>
        </p:spPr>
        <p:txBody>
          <a:bodyPr>
            <a:normAutofit/>
          </a:bodyPr>
          <a:lstStyle/>
          <a:p>
            <a:endParaRPr lang="ru-RU" sz="800" dirty="0"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75656" y="1505746"/>
            <a:ext cx="7200800" cy="157140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>
                <a:gd name="adj1" fmla="val 12500"/>
                <a:gd name="adj2" fmla="val 0"/>
              </a:avLst>
            </a:prstTxWarp>
            <a:spAutoFit/>
          </a:bodyPr>
          <a:lstStyle/>
          <a:p>
            <a:pPr algn="ctr"/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Культурологічний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789040"/>
            <a:ext cx="2640013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2184" y="3992290"/>
            <a:ext cx="12065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9"/>
            <a:ext cx="6982544" cy="1152127"/>
          </a:xfrm>
        </p:spPr>
        <p:txBody>
          <a:bodyPr>
            <a:noAutofit/>
          </a:bodyPr>
          <a:lstStyle/>
          <a:p>
            <a:r>
              <a:rPr lang="uk-UA" sz="3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Філологічне </a:t>
            </a:r>
            <a:r>
              <a:rPr lang="uk-UA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шоу</a:t>
            </a:r>
            <a:br>
              <a:rPr lang="uk-UA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uk-UA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“ Мовний  </a:t>
            </a:r>
            <a:r>
              <a:rPr lang="uk-UA" sz="36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альянс”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556792"/>
            <a:ext cx="7488832" cy="46085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86449329"/>
              </p:ext>
            </p:extLst>
          </p:nvPr>
        </p:nvGraphicFramePr>
        <p:xfrm>
          <a:off x="1547664" y="1631405"/>
          <a:ext cx="7380001" cy="453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6907"/>
                <a:gridCol w="2403912"/>
                <a:gridCol w="2349182"/>
              </a:tblGrid>
              <a:tr h="1134126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Рівень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І команда</a:t>
                      </a:r>
                    </a:p>
                    <a:p>
                      <a:pPr algn="ctr"/>
                      <a:r>
                        <a:rPr lang="uk-UA" sz="2400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«Редактори»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ІІ команда</a:t>
                      </a:r>
                    </a:p>
                    <a:p>
                      <a:pPr algn="ctr"/>
                      <a:r>
                        <a:rPr lang="uk-UA" sz="2000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«</a:t>
                      </a:r>
                      <a:r>
                        <a:rPr lang="uk-UA" sz="2000" b="1" dirty="0" err="1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Копірайтери</a:t>
                      </a:r>
                      <a:r>
                        <a:rPr lang="uk-UA" sz="2000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»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134126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Georgia" pitchFamily="18" charset="0"/>
                        </a:rPr>
                        <a:t>Мовна скринька</a:t>
                      </a:r>
                      <a:endParaRPr lang="ru-RU" sz="2000" b="1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Georgia" pitchFamily="18" charset="0"/>
                        </a:rPr>
                        <a:t>1,3,5,7,9,11,13,15,17,19,21</a:t>
                      </a:r>
                      <a:endParaRPr lang="ru-RU" sz="2000" b="1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Georgia" pitchFamily="18" charset="0"/>
                        </a:rPr>
                        <a:t>2,4,6,8,10,12,14,16,18,20,22</a:t>
                      </a:r>
                      <a:endParaRPr lang="ru-RU" sz="2000" b="1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134126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Georgia" pitchFamily="18" charset="0"/>
                        </a:rPr>
                        <a:t>Культурологічні</a:t>
                      </a:r>
                      <a:r>
                        <a:rPr lang="uk-UA" sz="1800" b="1" baseline="0" dirty="0" smtClean="0">
                          <a:latin typeface="Georgia" pitchFamily="18" charset="0"/>
                        </a:rPr>
                        <a:t> знахідки</a:t>
                      </a:r>
                      <a:endParaRPr lang="ru-RU" sz="1800" b="1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>
                          <a:latin typeface="Georgia" pitchFamily="18" charset="0"/>
                        </a:rPr>
                        <a:t>1,3,5,7,9,11,13</a:t>
                      </a:r>
                      <a:endParaRPr lang="ru-RU" sz="2000" b="1" dirty="0" smtClean="0">
                        <a:latin typeface="Georgia" pitchFamily="18" charset="0"/>
                      </a:endParaRPr>
                    </a:p>
                    <a:p>
                      <a:pPr algn="ctr"/>
                      <a:endParaRPr lang="ru-RU" sz="2000" b="1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>
                          <a:latin typeface="Georgia" pitchFamily="18" charset="0"/>
                        </a:rPr>
                        <a:t>2,4,6,8,10,12,14</a:t>
                      </a:r>
                      <a:endParaRPr lang="ru-RU" sz="2000" b="1" dirty="0" smtClean="0">
                        <a:latin typeface="Georgia" pitchFamily="18" charset="0"/>
                      </a:endParaRPr>
                    </a:p>
                    <a:p>
                      <a:pPr algn="ctr"/>
                      <a:endParaRPr lang="ru-RU" sz="2000" b="1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134126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Georgia" pitchFamily="18" charset="0"/>
                        </a:rPr>
                        <a:t>Філологічні</a:t>
                      </a:r>
                      <a:r>
                        <a:rPr lang="uk-UA" sz="2000" b="1" baseline="0" dirty="0" smtClean="0">
                          <a:latin typeface="Georgia" pitchFamily="18" charset="0"/>
                        </a:rPr>
                        <a:t> </a:t>
                      </a:r>
                      <a:r>
                        <a:rPr lang="uk-UA" sz="2000" b="1" baseline="0" dirty="0" err="1" smtClean="0">
                          <a:latin typeface="Georgia" pitchFamily="18" charset="0"/>
                        </a:rPr>
                        <a:t>ц</a:t>
                      </a:r>
                      <a:r>
                        <a:rPr lang="uk-UA" sz="2000" b="1" dirty="0" err="1" smtClean="0">
                          <a:latin typeface="Georgia" pitchFamily="18" charset="0"/>
                        </a:rPr>
                        <a:t>ікавинки</a:t>
                      </a:r>
                      <a:endParaRPr lang="ru-RU" sz="2000" b="1" dirty="0">
                        <a:latin typeface="Georgia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>
                          <a:latin typeface="Georgia" pitchFamily="18" charset="0"/>
                        </a:rPr>
                        <a:t>1,3,5,7</a:t>
                      </a:r>
                      <a:endParaRPr lang="ru-RU" sz="2000" b="1" dirty="0" smtClean="0">
                        <a:latin typeface="Georgia" pitchFamily="18" charset="0"/>
                      </a:endParaRPr>
                    </a:p>
                    <a:p>
                      <a:pPr algn="ctr"/>
                      <a:endParaRPr lang="ru-RU" sz="2000" b="1" dirty="0"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 smtClean="0">
                          <a:latin typeface="Georgia" pitchFamily="18" charset="0"/>
                        </a:rPr>
                        <a:t>2,4,6,8</a:t>
                      </a:r>
                      <a:endParaRPr lang="ru-RU" sz="2000" b="1" dirty="0" smtClean="0">
                        <a:latin typeface="Georgia" pitchFamily="18" charset="0"/>
                      </a:endParaRPr>
                    </a:p>
                    <a:p>
                      <a:pPr algn="ctr"/>
                      <a:endParaRPr lang="ru-RU" sz="2000" b="1" dirty="0">
                        <a:latin typeface="Georgia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8308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332656"/>
            <a:ext cx="6694512" cy="1470025"/>
          </a:xfrm>
          <a:noFill/>
        </p:spPr>
        <p:txBody>
          <a:bodyPr>
            <a:normAutofit/>
          </a:bodyPr>
          <a:lstStyle/>
          <a:p>
            <a:r>
              <a:rPr lang="uk-UA" sz="3600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Культурологічний</a:t>
            </a:r>
            <a:endParaRPr lang="ru-RU" sz="3600" b="1" i="1" dirty="0">
              <a:ln>
                <a:solidFill>
                  <a:srgbClr val="0070C0"/>
                </a:solidFill>
              </a:ln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844824"/>
            <a:ext cx="7668024" cy="2880000"/>
          </a:xfrm>
        </p:spPr>
        <p:txBody>
          <a:bodyPr>
            <a:prstTxWarp prst="textDoubleWave1">
              <a:avLst>
                <a:gd name="adj1" fmla="val 6250"/>
                <a:gd name="adj2" fmla="val -1468"/>
              </a:avLst>
            </a:prstTxWarp>
            <a:normAutofit/>
          </a:bodyPr>
          <a:lstStyle/>
          <a:p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Відомі постаті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332656"/>
            <a:ext cx="6694512" cy="1470025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1.Відомі постаті</a:t>
            </a:r>
            <a:endParaRPr lang="ru-RU" sz="3600" b="1" i="1" dirty="0">
              <a:ln>
                <a:solidFill>
                  <a:srgbClr val="0070C0"/>
                </a:solidFill>
              </a:ln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628800"/>
            <a:ext cx="7416824" cy="44644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http://lviv1256.com/wp-content/uploads/2017/08/Ivan-Franko-702x459.jpg"/>
          <p:cNvPicPr/>
          <p:nvPr/>
        </p:nvPicPr>
        <p:blipFill>
          <a:blip r:embed="rId5" cstate="print"/>
          <a:srcRect r="44522" b="56373"/>
          <a:stretch>
            <a:fillRect/>
          </a:stretch>
        </p:blipFill>
        <p:spPr bwMode="auto">
          <a:xfrm>
            <a:off x="2051720" y="2420888"/>
            <a:ext cx="5986914" cy="3079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Відомі постаті</a:t>
            </a:r>
            <a:r>
              <a:rPr lang="uk-UA" b="1" i="1" dirty="0" smtClean="0">
                <a:latin typeface="Georgia" pitchFamily="18" charset="0"/>
              </a:rPr>
              <a:t/>
            </a:r>
            <a:br>
              <a:rPr lang="uk-UA" b="1" i="1" dirty="0" smtClean="0">
                <a:latin typeface="Georgia" pitchFamily="18" charset="0"/>
              </a:rPr>
            </a:br>
            <a:r>
              <a:rPr lang="uk-UA" b="1" i="1" dirty="0" smtClean="0">
                <a:latin typeface="Georgia" pitchFamily="18" charset="0"/>
              </a:rPr>
              <a:t>І.Франко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http://lviv1256.com/wp-content/uploads/2017/08/Ivan-Franko-702x459.jpg"/>
          <p:cNvPicPr/>
          <p:nvPr/>
        </p:nvPicPr>
        <p:blipFill>
          <a:blip r:embed="rId5" cstate="print"/>
          <a:srcRect r="38589"/>
          <a:stretch>
            <a:fillRect/>
          </a:stretch>
        </p:blipFill>
        <p:spPr bwMode="auto">
          <a:xfrm>
            <a:off x="3059832" y="1916832"/>
            <a:ext cx="36480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2.Відомі постаті</a:t>
            </a:r>
            <a:endParaRPr lang="ru-RU" dirty="0">
              <a:ln>
                <a:solidFill>
                  <a:srgbClr val="0070C0"/>
                </a:solidFill>
              </a:ln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Ð¾ÑÑÑÐµÑ Ð¨ÐµÐºÑÐ¿Ð¸ÑÐ°"/>
          <p:cNvPicPr/>
          <p:nvPr/>
        </p:nvPicPr>
        <p:blipFill>
          <a:blip r:embed="rId5" cstate="print"/>
          <a:srcRect b="53162"/>
          <a:stretch>
            <a:fillRect/>
          </a:stretch>
        </p:blipFill>
        <p:spPr bwMode="auto">
          <a:xfrm>
            <a:off x="2555776" y="1916832"/>
            <a:ext cx="5210810" cy="325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Відомі постаті</a:t>
            </a:r>
            <a:r>
              <a:rPr lang="uk-UA" b="1" i="1" dirty="0" smtClean="0">
                <a:latin typeface="Georgia" pitchFamily="18" charset="0"/>
              </a:rPr>
              <a:t/>
            </a:r>
            <a:br>
              <a:rPr lang="uk-UA" b="1" i="1" dirty="0" smtClean="0">
                <a:latin typeface="Georgia" pitchFamily="18" charset="0"/>
              </a:rPr>
            </a:br>
            <a:r>
              <a:rPr lang="ru-RU" i="1" dirty="0" err="1" smtClean="0">
                <a:latin typeface="Georgia" pitchFamily="18" charset="0"/>
              </a:rPr>
              <a:t>Вільям</a:t>
            </a:r>
            <a:r>
              <a:rPr lang="ru-RU" i="1" dirty="0" smtClean="0">
                <a:latin typeface="Georgia" pitchFamily="18" charset="0"/>
              </a:rPr>
              <a:t> </a:t>
            </a:r>
            <a:r>
              <a:rPr lang="ru-RU" i="1" dirty="0" err="1" smtClean="0">
                <a:latin typeface="Georgia" pitchFamily="18" charset="0"/>
              </a:rPr>
              <a:t>Шекспір</a:t>
            </a:r>
            <a:endParaRPr lang="ru-RU" i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ÐÐ¾ÑÑÑÐµÑ Ð¨ÐµÐºÑÐ¿Ð¸ÑÐ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1988840"/>
            <a:ext cx="30480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3.Відомі постаті</a:t>
            </a:r>
            <a:endParaRPr lang="ru-RU" dirty="0">
              <a:ln>
                <a:solidFill>
                  <a:srgbClr val="0070C0"/>
                </a:solidFill>
              </a:ln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https://imgclf.112.ua/original/2015/09/09/181692.jpg?timestamp=1441797242"/>
          <p:cNvPicPr/>
          <p:nvPr/>
        </p:nvPicPr>
        <p:blipFill>
          <a:blip r:embed="rId5" cstate="print"/>
          <a:srcRect l="21461" r="25127" b="46891"/>
          <a:stretch>
            <a:fillRect/>
          </a:stretch>
        </p:blipFill>
        <p:spPr bwMode="auto">
          <a:xfrm>
            <a:off x="2994660" y="2452687"/>
            <a:ext cx="315468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584176"/>
          </a:xfrm>
        </p:spPr>
        <p:txBody>
          <a:bodyPr>
            <a:normAutofit fontScale="90000"/>
          </a:bodyPr>
          <a:lstStyle/>
          <a:p>
            <a:r>
              <a:rPr lang="ru-RU" sz="4000" b="1" dirty="0" err="1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Єлизавета</a:t>
            </a: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en-GB" sz="40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II</a:t>
            </a:r>
            <a:r>
              <a:rPr lang="uk-UA" sz="4000" b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en-GB" sz="4000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Elizabeth II</a:t>
            </a:r>
            <a:r>
              <a:rPr lang="uk-UA" sz="4000" b="1" i="1" dirty="0" smtClean="0">
                <a:latin typeface="Georgia" pitchFamily="18" charset="0"/>
              </a:rPr>
              <a:t/>
            </a:r>
            <a:br>
              <a:rPr lang="uk-UA" sz="4000" b="1" i="1" dirty="0" smtClean="0">
                <a:latin typeface="Georgia" pitchFamily="18" charset="0"/>
              </a:rPr>
            </a:br>
            <a:r>
              <a:rPr lang="ru-RU" sz="2700" b="1" dirty="0" smtClean="0">
                <a:latin typeface="Georgia" pitchFamily="18" charset="0"/>
              </a:rPr>
              <a:t>Королева </a:t>
            </a:r>
            <a:r>
              <a:rPr lang="ru-RU" sz="2700" b="1" dirty="0" err="1" smtClean="0">
                <a:latin typeface="Georgia" pitchFamily="18" charset="0"/>
              </a:rPr>
              <a:t>Великої</a:t>
            </a:r>
            <a:r>
              <a:rPr lang="ru-RU" sz="2700" b="1" dirty="0" smtClean="0">
                <a:latin typeface="Georgia" pitchFamily="18" charset="0"/>
              </a:rPr>
              <a:t> </a:t>
            </a:r>
            <a:r>
              <a:rPr lang="ru-RU" sz="2700" b="1" dirty="0" err="1" smtClean="0">
                <a:latin typeface="Georgia" pitchFamily="18" charset="0"/>
              </a:rPr>
              <a:t>Британії</a:t>
            </a:r>
            <a:r>
              <a:rPr lang="ru-RU" sz="2700" b="1" dirty="0" smtClean="0">
                <a:latin typeface="Georgia" pitchFamily="18" charset="0"/>
              </a:rPr>
              <a:t> та </a:t>
            </a:r>
            <a:r>
              <a:rPr lang="ru-RU" sz="2700" b="1" dirty="0" err="1" smtClean="0">
                <a:latin typeface="Georgia" pitchFamily="18" charset="0"/>
              </a:rPr>
              <a:t>королівств</a:t>
            </a:r>
            <a:r>
              <a:rPr lang="ru-RU" sz="2700" b="1" dirty="0" smtClean="0">
                <a:latin typeface="Georgia" pitchFamily="18" charset="0"/>
              </a:rPr>
              <a:t> </a:t>
            </a:r>
            <a:r>
              <a:rPr lang="ru-RU" sz="2700" b="1" dirty="0" err="1" smtClean="0">
                <a:latin typeface="Georgia" pitchFamily="18" charset="0"/>
              </a:rPr>
              <a:t>Співдружності</a:t>
            </a:r>
            <a:endParaRPr lang="ru-RU" sz="2700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https://imgclf.112.ua/original/2015/09/09/181692.jpg?timestamp=1441797242"/>
          <p:cNvPicPr/>
          <p:nvPr/>
        </p:nvPicPr>
        <p:blipFill>
          <a:blip r:embed="rId5" cstate="print"/>
          <a:srcRect l="10968" t="1809" r="12258"/>
          <a:stretch>
            <a:fillRect/>
          </a:stretch>
        </p:blipFill>
        <p:spPr bwMode="auto">
          <a:xfrm>
            <a:off x="2699792" y="1916832"/>
            <a:ext cx="518457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4 Відомі постаті</a:t>
            </a:r>
            <a:endParaRPr lang="ru-RU" dirty="0">
              <a:ln>
                <a:solidFill>
                  <a:srgbClr val="0070C0"/>
                </a:solidFill>
              </a:ln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ÐµÑÑ Ð£ÐºÑÐ°ÑÐ½ÐºÐ°"/>
          <p:cNvPicPr/>
          <p:nvPr/>
        </p:nvPicPr>
        <p:blipFill>
          <a:blip r:embed="rId5" cstate="print"/>
          <a:srcRect t="39333"/>
          <a:stretch>
            <a:fillRect/>
          </a:stretch>
        </p:blipFill>
        <p:spPr bwMode="auto">
          <a:xfrm>
            <a:off x="2485354" y="2060848"/>
            <a:ext cx="4441610" cy="381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Відомі постаті</a:t>
            </a:r>
            <a:r>
              <a:rPr lang="uk-UA" b="1" i="1" dirty="0" smtClean="0">
                <a:latin typeface="Georgia" pitchFamily="18" charset="0"/>
              </a:rPr>
              <a:t/>
            </a:r>
            <a:br>
              <a:rPr lang="uk-UA" b="1" i="1" dirty="0" smtClean="0">
                <a:latin typeface="Georgia" pitchFamily="18" charset="0"/>
              </a:rPr>
            </a:br>
            <a:r>
              <a:rPr lang="ru-RU" i="1" dirty="0" smtClean="0">
                <a:latin typeface="Georgia" pitchFamily="18" charset="0"/>
              </a:rPr>
              <a:t>Леся </a:t>
            </a:r>
            <a:r>
              <a:rPr lang="ru-RU" i="1" dirty="0" err="1" smtClean="0">
                <a:latin typeface="Georgia" pitchFamily="18" charset="0"/>
              </a:rPr>
              <a:t>Українка</a:t>
            </a:r>
            <a:endParaRPr lang="ru-RU" i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ÐµÑÑ Ð£ÐºÑÐ°ÑÐ½ÐºÐ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7112" y="2000250"/>
            <a:ext cx="2877096" cy="4090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5 Відомі постаті</a:t>
            </a:r>
            <a:endParaRPr lang="ru-RU" dirty="0">
              <a:ln>
                <a:solidFill>
                  <a:srgbClr val="0070C0"/>
                </a:solidFill>
              </a:ln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¢Ð°ÑÐ°Ñ Ð¨ÐµÐ²ÑÐµÐ½ÐºÐ¾, Ð°Ð²ÑÐ¾Ð¿Ð¾ÑÑÑÐµÑ. 1840â1841 ÑÑ."/>
          <p:cNvPicPr/>
          <p:nvPr/>
        </p:nvPicPr>
        <p:blipFill>
          <a:blip r:embed="rId5" cstate="print"/>
          <a:srcRect r="-8214" b="47887"/>
          <a:stretch>
            <a:fillRect/>
          </a:stretch>
        </p:blipFill>
        <p:spPr bwMode="auto">
          <a:xfrm>
            <a:off x="2195736" y="1844824"/>
            <a:ext cx="6368621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60649"/>
            <a:ext cx="6910536" cy="1008112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b="1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  <a:cs typeface="DaunPenh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196752"/>
            <a:ext cx="7520880" cy="4968552"/>
          </a:xfrm>
        </p:spPr>
        <p:txBody>
          <a:bodyPr>
            <a:noAutofit/>
          </a:bodyPr>
          <a:lstStyle/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1.Скільки букв в українському алфавіті?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2. Скільки букв в англійському алфавіті?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3. Назвіть весняні місяці  українською та англійською мовами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4. Назвіть дні першої половини тижня українською та англійською мовами</a:t>
            </a:r>
          </a:p>
          <a:p>
            <a:pPr algn="l"/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0" y="0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8308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Відомі постаті</a:t>
            </a:r>
            <a:r>
              <a:rPr lang="uk-UA" b="1" i="1" dirty="0" smtClean="0">
                <a:latin typeface="Georgia" pitchFamily="18" charset="0"/>
              </a:rPr>
              <a:t/>
            </a:r>
            <a:br>
              <a:rPr lang="uk-UA" b="1" i="1" dirty="0" smtClean="0">
                <a:latin typeface="Georgia" pitchFamily="18" charset="0"/>
              </a:rPr>
            </a:br>
            <a:r>
              <a:rPr lang="ru-RU" i="1" dirty="0" smtClean="0">
                <a:latin typeface="Georgia" pitchFamily="18" charset="0"/>
              </a:rPr>
              <a:t>Тарас Шевченко</a:t>
            </a:r>
            <a:endParaRPr lang="ru-RU" i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¢Ð°ÑÐ°Ñ Ð¨ÐµÐ²ÑÐµÐ½ÐºÐ¾, Ð°Ð²ÑÐ¾Ð¿Ð¾ÑÑÑÐµÑ. 1840â1841 ÑÑ.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0" y="1738312"/>
            <a:ext cx="3421732" cy="4338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6 Відомі постаті</a:t>
            </a:r>
            <a:endParaRPr lang="ru-RU" dirty="0">
              <a:ln>
                <a:solidFill>
                  <a:srgbClr val="0070C0"/>
                </a:solidFill>
              </a:ln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Ð°ÑÑÐ¸Ð½ÐºÐ¸ Ð¿Ð¾ Ð·Ð°Ð¿ÑÐ¾ÑÑ Ð½ÑÑÑÐ¾Ð½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000" r="833"/>
          <a:stretch>
            <a:fillRect/>
          </a:stretch>
        </p:blipFill>
        <p:spPr bwMode="auto">
          <a:xfrm>
            <a:off x="2915816" y="1988840"/>
            <a:ext cx="3816423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0070C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Відомі постаті</a:t>
            </a:r>
            <a:r>
              <a:rPr lang="uk-UA" b="1" i="1" dirty="0" smtClean="0">
                <a:latin typeface="Georgia" pitchFamily="18" charset="0"/>
              </a:rPr>
              <a:t/>
            </a:r>
            <a:br>
              <a:rPr lang="uk-UA" b="1" i="1" dirty="0" smtClean="0">
                <a:latin typeface="Georgia" pitchFamily="18" charset="0"/>
              </a:rPr>
            </a:br>
            <a:r>
              <a:rPr lang="ru-RU" sz="4000" i="1" dirty="0" err="1" smtClean="0">
                <a:latin typeface="Georgia" pitchFamily="18" charset="0"/>
              </a:rPr>
              <a:t>Ісаак</a:t>
            </a:r>
            <a:r>
              <a:rPr lang="ru-RU" sz="4000" i="1" dirty="0" smtClean="0">
                <a:latin typeface="Georgia" pitchFamily="18" charset="0"/>
              </a:rPr>
              <a:t> Ньютон</a:t>
            </a:r>
            <a:endParaRPr lang="ru-RU" sz="4000" i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8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Ð°ÑÑÐ¸Ð½ÐºÐ¸ Ð¿Ð¾ Ð·Ð°Ð¿ÑÐ¾ÑÑ Ð½ÑÑÑÐ¾Ð½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29000" y="1772816"/>
            <a:ext cx="3231232" cy="4248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“ Мовний альянс ”</a:t>
            </a:r>
            <a:br>
              <a:rPr lang="uk-UA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Відгадай мелодію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>
                <a:latin typeface="Georgia" pitchFamily="18" charset="0"/>
              </a:rPr>
              <a:t> </a:t>
            </a:r>
            <a:endParaRPr lang="ru-RU" dirty="0" smtClean="0">
              <a:latin typeface="Georgia" pitchFamily="18" charset="0"/>
            </a:endParaRPr>
          </a:p>
          <a:p>
            <a:pPr>
              <a:buNone/>
            </a:pPr>
            <a:endParaRPr lang="ru-RU" dirty="0"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0" y="6198085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80582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Рисунок 10" descr="ÐÐ¾ÑÐ¾Ð¶ÐµÐµ Ð¸Ð·Ð¾Ð±ÑÐ°Ð¶ÐµÐ½Ð¸Ðµ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795767"/>
            <a:ext cx="4208565" cy="240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ÐÐµÑÐµÐ²Ð¾Ð´ Ð´Ð¾ÐºÑÐ¼ÐµÐ½ÑÐ¾Ð² Ð¸ ÑÐµÐºÑÑÐ¾Ð² Ð½Ð° Ð°Ð½Ð³Ð»Ð¸Ð¹ÑÐºÐ¸Ð¹ ÑÐ·ÑÐº, ÑÐ¾ÑÐ¾ 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4293096"/>
            <a:ext cx="3521778" cy="189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София Ротару – Одна калин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496291" y="56203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681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1"/>
            <a:ext cx="6982544" cy="86409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Атрибути свят</a:t>
            </a:r>
            <a:endParaRPr lang="ru-RU" b="1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412776"/>
            <a:ext cx="7200800" cy="4680520"/>
          </a:xfrm>
        </p:spPr>
        <p:txBody>
          <a:bodyPr>
            <a:normAutofit lnSpcReduction="10000"/>
          </a:bodyPr>
          <a:lstStyle/>
          <a:p>
            <a:endParaRPr lang="uk-UA" sz="36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uk-UA" sz="36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ru-RU" sz="36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Fish soup, </a:t>
            </a:r>
            <a:r>
              <a:rPr lang="en-US" sz="3600" dirty="0" err="1" smtClean="0">
                <a:solidFill>
                  <a:schemeClr val="tx1"/>
                </a:solidFill>
                <a:latin typeface="Georgia" pitchFamily="18" charset="0"/>
              </a:rPr>
              <a:t>uzvar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, </a:t>
            </a:r>
            <a:r>
              <a:rPr lang="en-US" sz="3600" dirty="0" err="1" smtClean="0">
                <a:solidFill>
                  <a:schemeClr val="tx1"/>
                </a:solidFill>
                <a:latin typeface="Georgia" pitchFamily="18" charset="0"/>
              </a:rPr>
              <a:t>varenyky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, Easter cake, pancakes, </a:t>
            </a:r>
            <a:r>
              <a:rPr lang="en-US" sz="3600" dirty="0" err="1" smtClean="0">
                <a:solidFill>
                  <a:schemeClr val="tx1"/>
                </a:solidFill>
                <a:latin typeface="Georgia" pitchFamily="18" charset="0"/>
              </a:rPr>
              <a:t>borshch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, hamburger, Easter egg, popcorn, </a:t>
            </a:r>
            <a:r>
              <a:rPr lang="en-US" sz="3600" dirty="0" err="1" smtClean="0">
                <a:solidFill>
                  <a:schemeClr val="tx1"/>
                </a:solidFill>
                <a:latin typeface="Georgia" pitchFamily="18" charset="0"/>
              </a:rPr>
              <a:t>holubtsi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, </a:t>
            </a:r>
            <a:r>
              <a:rPr lang="en-US" sz="3600" dirty="0" err="1" smtClean="0">
                <a:solidFill>
                  <a:schemeClr val="tx1"/>
                </a:solidFill>
                <a:latin typeface="Georgia" pitchFamily="18" charset="0"/>
              </a:rPr>
              <a:t>kutia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,</a:t>
            </a:r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porridge</a:t>
            </a:r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,</a:t>
            </a:r>
            <a:r>
              <a:rPr lang="en-US" sz="3600" dirty="0" smtClean="0">
                <a:solidFill>
                  <a:schemeClr val="tx1"/>
                </a:solidFill>
                <a:latin typeface="Georgia" pitchFamily="18" charset="0"/>
              </a:rPr>
              <a:t> jam, sour cream, fish dish, meat dish</a:t>
            </a:r>
            <a:r>
              <a:rPr lang="ru-RU" sz="3600" dirty="0" smtClean="0">
                <a:solidFill>
                  <a:schemeClr val="tx1"/>
                </a:solidFill>
                <a:latin typeface="Georgia" pitchFamily="18" charset="0"/>
              </a:rPr>
              <a:t>.</a:t>
            </a:r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6650775"/>
              </p:ext>
            </p:extLst>
          </p:nvPr>
        </p:nvGraphicFramePr>
        <p:xfrm>
          <a:off x="1427018" y="1026050"/>
          <a:ext cx="7321446" cy="18381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0442"/>
                <a:gridCol w="2568255"/>
                <a:gridCol w="2412749"/>
              </a:tblGrid>
              <a:tr h="16454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00B0F0"/>
                          </a:solidFill>
                          <a:effectLst/>
                          <a:latin typeface="Georgia" pitchFamily="18" charset="0"/>
                        </a:rPr>
                        <a:t>Різдво</a:t>
                      </a:r>
                      <a:endParaRPr lang="ru-RU" sz="1100" dirty="0">
                        <a:solidFill>
                          <a:srgbClr val="00B0F0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>
                          <a:solidFill>
                            <a:schemeClr val="accent6"/>
                          </a:solidFill>
                          <a:effectLst/>
                          <a:latin typeface="Georgia" pitchFamily="18" charset="0"/>
                        </a:rPr>
                        <a:t>Масляна</a:t>
                      </a:r>
                      <a:endParaRPr lang="ru-RU" sz="1100" dirty="0" smtClean="0">
                        <a:solidFill>
                          <a:schemeClr val="accent6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800" dirty="0" smtClean="0">
                        <a:solidFill>
                          <a:srgbClr val="FF0000"/>
                        </a:solidFill>
                        <a:effectLst/>
                        <a:latin typeface="Georgia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</a:rPr>
                        <a:t>Великдень</a:t>
                      </a:r>
                      <a:endParaRPr lang="ru-RU" sz="2800" dirty="0" smtClean="0">
                        <a:solidFill>
                          <a:srgbClr val="FF0000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accent6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789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60648"/>
            <a:ext cx="7128792" cy="1080120"/>
          </a:xfrm>
        </p:spPr>
        <p:txBody>
          <a:bodyPr/>
          <a:lstStyle/>
          <a:p>
            <a:r>
              <a:rPr lang="uk-UA" i="1" dirty="0" smtClean="0">
                <a:latin typeface="Georgia" pitchFamily="18" charset="0"/>
              </a:rPr>
              <a:t>Атрибути свят</a:t>
            </a:r>
            <a:endParaRPr lang="ru-RU" i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412776"/>
            <a:ext cx="7200800" cy="4680520"/>
          </a:xfrm>
        </p:spPr>
        <p:txBody>
          <a:bodyPr>
            <a:normAutofit/>
          </a:bodyPr>
          <a:lstStyle/>
          <a:p>
            <a:endParaRPr lang="uk-UA" sz="36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uk-UA" sz="36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  <a:latin typeface="Georgia" pitchFamily="18" charset="0"/>
              </a:rPr>
              <a:t>Fish soup, </a:t>
            </a:r>
            <a:r>
              <a:rPr lang="en-US" sz="2800" dirty="0" err="1" smtClean="0">
                <a:solidFill>
                  <a:schemeClr val="tx1"/>
                </a:solidFill>
                <a:latin typeface="Georgia" pitchFamily="18" charset="0"/>
              </a:rPr>
              <a:t>borshch</a:t>
            </a:r>
            <a:r>
              <a:rPr lang="en-US" sz="2800" dirty="0" smtClean="0">
                <a:solidFill>
                  <a:schemeClr val="tx1"/>
                </a:solidFill>
                <a:latin typeface="Georgia" pitchFamily="18" charset="0"/>
              </a:rPr>
              <a:t>, hamburger, popcorn, porridge.</a:t>
            </a:r>
            <a:endParaRPr lang="uk-UA" sz="28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l"/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7723260"/>
              </p:ext>
            </p:extLst>
          </p:nvPr>
        </p:nvGraphicFramePr>
        <p:xfrm>
          <a:off x="1619672" y="1340768"/>
          <a:ext cx="6912769" cy="31971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99517"/>
                <a:gridCol w="2435180"/>
                <a:gridCol w="2278072"/>
              </a:tblGrid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Georgia" pitchFamily="18" charset="0"/>
                        </a:rPr>
                        <a:t>Різдво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chemeClr val="accent6"/>
                          </a:solidFill>
                          <a:effectLst/>
                          <a:latin typeface="Georgia" pitchFamily="18" charset="0"/>
                        </a:rPr>
                        <a:t>Масляна</a:t>
                      </a:r>
                      <a:endParaRPr lang="ru-RU" sz="2800" dirty="0">
                        <a:solidFill>
                          <a:schemeClr val="accent6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>
                          <a:solidFill>
                            <a:srgbClr val="FF0000"/>
                          </a:solidFill>
                          <a:effectLst/>
                          <a:latin typeface="Georgia" pitchFamily="18" charset="0"/>
                        </a:rPr>
                        <a:t>Великдень</a:t>
                      </a:r>
                      <a:endParaRPr lang="ru-RU" sz="2800" dirty="0" smtClean="0">
                        <a:solidFill>
                          <a:srgbClr val="FF0000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rgbClr val="FFFF00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2157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rgbClr val="0070C0"/>
                          </a:solidFill>
                          <a:effectLst/>
                          <a:latin typeface="Georgia" pitchFamily="18" charset="0"/>
                        </a:rPr>
                        <a:t> </a:t>
                      </a:r>
                      <a:r>
                        <a:rPr lang="en-US" sz="2400" b="0" dirty="0" err="1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uzvar</a:t>
                      </a:r>
                      <a:r>
                        <a:rPr lang="uk-UA" sz="2400" b="0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,</a:t>
                      </a:r>
                      <a:endParaRPr lang="en-US" sz="2400" b="0" dirty="0" smtClean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 err="1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varenyky</a:t>
                      </a:r>
                      <a:r>
                        <a:rPr lang="uk-UA" sz="2400" b="0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 ,</a:t>
                      </a:r>
                      <a:r>
                        <a:rPr lang="en-US" sz="2400" b="0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holubtsi</a:t>
                      </a:r>
                      <a:r>
                        <a:rPr lang="uk-UA" sz="2400" b="0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, </a:t>
                      </a:r>
                      <a:r>
                        <a:rPr lang="en-US" sz="2400" b="0" dirty="0" err="1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kutia</a:t>
                      </a:r>
                      <a:r>
                        <a:rPr lang="en-US" sz="2400" b="0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, fish dish.</a:t>
                      </a:r>
                      <a:endParaRPr lang="ru-RU" sz="2400" b="0" dirty="0">
                        <a:solidFill>
                          <a:srgbClr val="0070C0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chemeClr val="accent6"/>
                          </a:solidFill>
                          <a:effectLst/>
                          <a:latin typeface="Georgia" pitchFamily="18" charset="0"/>
                        </a:rPr>
                        <a:t> </a:t>
                      </a:r>
                      <a:r>
                        <a:rPr lang="en-US" sz="2400" b="0" dirty="0" smtClean="0">
                          <a:solidFill>
                            <a:schemeClr val="accent6"/>
                          </a:solidFill>
                          <a:latin typeface="Georgia" pitchFamily="18" charset="0"/>
                        </a:rPr>
                        <a:t>pancakes</a:t>
                      </a:r>
                      <a:endParaRPr lang="ru-RU" sz="2400" b="0" dirty="0" smtClean="0">
                        <a:solidFill>
                          <a:schemeClr val="accent6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accent6"/>
                          </a:solidFill>
                          <a:latin typeface="Georgia" pitchFamily="18" charset="0"/>
                        </a:rPr>
                        <a:t>Jam</a:t>
                      </a:r>
                      <a:r>
                        <a:rPr lang="uk-UA" sz="2400" b="0" dirty="0" smtClean="0">
                          <a:solidFill>
                            <a:schemeClr val="accent6"/>
                          </a:solidFill>
                          <a:latin typeface="Georgia" pitchFamily="18" charset="0"/>
                        </a:rPr>
                        <a:t>, </a:t>
                      </a:r>
                      <a:endParaRPr lang="en-US" sz="2400" b="0" dirty="0" smtClean="0">
                        <a:solidFill>
                          <a:schemeClr val="accent6"/>
                        </a:solidFill>
                        <a:latin typeface="Georgia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chemeClr val="accent6"/>
                          </a:solidFill>
                          <a:latin typeface="Georgia" pitchFamily="18" charset="0"/>
                        </a:rPr>
                        <a:t>sour cream</a:t>
                      </a:r>
                      <a:endParaRPr lang="ru-RU" sz="2400" b="0" dirty="0">
                        <a:solidFill>
                          <a:schemeClr val="accent6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rgbClr val="C00000"/>
                          </a:solidFill>
                          <a:effectLst/>
                          <a:latin typeface="Georgia" pitchFamily="18" charset="0"/>
                        </a:rPr>
                        <a:t> </a:t>
                      </a:r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Georgia" pitchFamily="18" charset="0"/>
                        </a:rPr>
                        <a:t>Easter cake</a:t>
                      </a:r>
                      <a:r>
                        <a:rPr lang="uk-UA" sz="2400" b="0" dirty="0" smtClean="0">
                          <a:solidFill>
                            <a:srgbClr val="C00000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en-US" sz="2400" b="0" dirty="0" smtClean="0">
                          <a:solidFill>
                            <a:srgbClr val="C00000"/>
                          </a:solidFill>
                          <a:latin typeface="Georgia" pitchFamily="18" charset="0"/>
                        </a:rPr>
                        <a:t>Easter egg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solidFill>
                            <a:srgbClr val="C00000"/>
                          </a:solidFill>
                          <a:effectLst/>
                          <a:latin typeface="Georgia" pitchFamily="18" charset="0"/>
                          <a:ea typeface="Calibri"/>
                          <a:cs typeface="Times New Roman"/>
                        </a:rPr>
                        <a:t>Meat dish</a:t>
                      </a:r>
                      <a:endParaRPr lang="ru-RU" sz="2400" b="0" dirty="0">
                        <a:solidFill>
                          <a:srgbClr val="C00000"/>
                        </a:solidFill>
                        <a:effectLst/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789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7 Географічний</a:t>
            </a:r>
            <a:endParaRPr lang="ru-RU" b="1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Ð¸ÑÐ². Ð¡Ð¾ÑÑÐ¹ÑÑÐºÐ° Ð¿Ð»Ð¾ÑÐ°.Â ÐÐ°Ð¼'ÑÑÐ½Ð¸Ðº ÐÐ¾Ð³Ð´Ð°Ð½Ñ Ð¥Ð¼ÐµÐ»ÑÐ½Ð¸ÑÑÐºÐ¾Ð¼Ñ.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715"/>
          <a:stretch/>
        </p:blipFill>
        <p:spPr bwMode="auto">
          <a:xfrm>
            <a:off x="2428874" y="1556792"/>
            <a:ext cx="5527502" cy="43924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68321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8 Географічний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London St Volodymyr Statu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19" b="32007"/>
          <a:stretch>
            <a:fillRect/>
          </a:stretch>
        </p:blipFill>
        <p:spPr bwMode="auto">
          <a:xfrm>
            <a:off x="3275856" y="2132856"/>
            <a:ext cx="4032448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363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endParaRPr lang="ru-RU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 fontScale="77500" lnSpcReduction="20000"/>
          </a:bodyPr>
          <a:lstStyle/>
          <a:p>
            <a:pPr algn="r"/>
            <a:endParaRPr lang="uk-UA" sz="18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r"/>
            <a:endParaRPr lang="uk-UA" sz="18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r"/>
            <a:endParaRPr lang="uk-UA" sz="18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r"/>
            <a:endParaRPr lang="uk-UA" sz="18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r"/>
            <a:endParaRPr lang="uk-UA" sz="18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r"/>
            <a:endParaRPr lang="uk-UA" sz="18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r"/>
            <a:endParaRPr lang="uk-UA" sz="1800" dirty="0" smtClean="0">
              <a:solidFill>
                <a:schemeClr val="tx1"/>
              </a:solidFill>
              <a:latin typeface="Georgia" pitchFamily="18" charset="0"/>
            </a:endParaRPr>
          </a:p>
          <a:p>
            <a:pPr algn="r"/>
            <a:r>
              <a:rPr lang="en-US" sz="1800" b="1" dirty="0" smtClean="0">
                <a:solidFill>
                  <a:schemeClr val="tx1"/>
                </a:solidFill>
                <a:latin typeface="Georgia" pitchFamily="18" charset="0"/>
              </a:rPr>
              <a:t>A monument to </a:t>
            </a:r>
          </a:p>
          <a:p>
            <a:pPr algn="r"/>
            <a:r>
              <a:rPr lang="en-US" sz="1800" b="1" dirty="0" smtClean="0">
                <a:solidFill>
                  <a:schemeClr val="tx1"/>
                </a:solidFill>
                <a:latin typeface="Georgia" pitchFamily="18" charset="0"/>
              </a:rPr>
              <a:t>ST.VOLODYMYR</a:t>
            </a:r>
          </a:p>
          <a:p>
            <a:pPr algn="r"/>
            <a:endParaRPr lang="en-US" sz="18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en-US" sz="1800" b="1" dirty="0" smtClean="0">
                <a:solidFill>
                  <a:schemeClr val="tx1"/>
                </a:solidFill>
                <a:latin typeface="Georgia" pitchFamily="18" charset="0"/>
              </a:rPr>
              <a:t>                                                              </a:t>
            </a:r>
          </a:p>
          <a:p>
            <a:r>
              <a:rPr lang="en-US" sz="3600" b="1" dirty="0" smtClean="0">
                <a:solidFill>
                  <a:schemeClr val="tx1"/>
                </a:solidFill>
                <a:latin typeface="Georgia" pitchFamily="18" charset="0"/>
              </a:rPr>
              <a:t>  </a:t>
            </a:r>
          </a:p>
          <a:p>
            <a:endParaRPr lang="en-US" sz="36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en-US" sz="3600" b="1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en-US" sz="3600" b="1" dirty="0" smtClean="0">
                <a:solidFill>
                  <a:srgbClr val="002060"/>
                </a:solidFill>
                <a:latin typeface="Monotype Corsiva" pitchFamily="66" charset="0"/>
              </a:rPr>
              <a:t>LONDON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London St Volodymyr Statu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4680520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363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9 Географічний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¢Ð°ÑÑÑÑÐºÐ¸Ð¹ Ð¼Ð¾ÑÑ Ð² ÐÐ¾Ð½Ð´Ð¾Ð½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60848"/>
            <a:ext cx="5940425" cy="3957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1518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60649"/>
            <a:ext cx="6910536" cy="1008112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b="1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  <a:cs typeface="DaunPenh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7520880" cy="4824536"/>
          </a:xfrm>
        </p:spPr>
        <p:txBody>
          <a:bodyPr>
            <a:noAutofit/>
          </a:bodyPr>
          <a:lstStyle/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5. 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Назвіть дні другої половини тижня українською  та  англійською мовами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6. Назвіть літні місяці  українською та англійською мовами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7. Назвіть голосні української мови</a:t>
            </a:r>
            <a:endParaRPr lang="uk-UA" dirty="0" smtClean="0">
              <a:solidFill>
                <a:srgbClr val="92D050"/>
              </a:solidFill>
              <a:latin typeface="Georgia" pitchFamily="18" charset="0"/>
            </a:endParaRP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8. Назвіть голосні англійської мови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8308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10 Географічний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http://2000.ua/modules/pages/pictures/1000x1000/12216_6d6086b85f1cc32a24231b75f9df5485_333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88840"/>
            <a:ext cx="5940425" cy="39617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11Географічний</a:t>
            </a:r>
            <a:endParaRPr lang="ru-RU" b="1" dirty="0">
              <a:ln>
                <a:solidFill>
                  <a:srgbClr val="C00000"/>
                </a:solidFill>
              </a:ln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6192688" cy="414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310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C00000"/>
                  </a:solidFill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Географічний</a:t>
            </a:r>
            <a:endParaRPr lang="ru-RU" b="1" dirty="0">
              <a:ln>
                <a:solidFill>
                  <a:srgbClr val="C00000"/>
                </a:solidFill>
              </a:ln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4784"/>
            <a:ext cx="6042248" cy="4531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108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1"/>
            <a:ext cx="6912768" cy="936104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12 Географічний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050" name="Picture 2" descr="Clock Tower - Palace of Westminster, London - May 20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52736"/>
            <a:ext cx="2576076" cy="513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993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13 Географічний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2587" y="1568784"/>
            <a:ext cx="6809853" cy="452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173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/>
          <a:lstStyle/>
          <a:p>
            <a:r>
              <a:rPr lang="uk-UA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14 Географічний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844824"/>
            <a:ext cx="7200800" cy="424847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Рисунок 8" descr="ÐÐ¾ÑÐ¾Ð¶ÐµÐµ Ð¸Ð·Ð¾Ð±ÑÐ°Ð¶ÐµÐ½Ð¸Ðµ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628800"/>
            <a:ext cx="676875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0791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9"/>
            <a:ext cx="7416824" cy="1080119"/>
          </a:xfrm>
        </p:spPr>
        <p:txBody>
          <a:bodyPr>
            <a:normAutofit/>
          </a:bodyPr>
          <a:lstStyle/>
          <a:p>
            <a:r>
              <a:rPr lang="uk-UA" sz="3600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Заморочки</a:t>
            </a:r>
            <a:r>
              <a:rPr lang="uk-UA" sz="36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із бочки</a:t>
            </a:r>
            <a:endParaRPr lang="ru-RU" sz="3600" b="1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7018" y="1340768"/>
            <a:ext cx="7465462" cy="4680520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uk-UA" sz="4000" dirty="0" smtClean="0">
                <a:solidFill>
                  <a:schemeClr val="tx1"/>
                </a:solidFill>
                <a:latin typeface="Georgia" pitchFamily="18" charset="0"/>
              </a:rPr>
              <a:t>Накивати п</a:t>
            </a:r>
            <a:r>
              <a:rPr lang="en-US" sz="4000" dirty="0" smtClean="0">
                <a:solidFill>
                  <a:schemeClr val="tx1"/>
                </a:solidFill>
                <a:latin typeface="Georgia" pitchFamily="18" charset="0"/>
              </a:rPr>
              <a:t>’</a:t>
            </a:r>
            <a:r>
              <a:rPr lang="uk-UA" sz="4000" dirty="0" err="1" smtClean="0">
                <a:solidFill>
                  <a:schemeClr val="tx1"/>
                </a:solidFill>
                <a:latin typeface="Georgia" pitchFamily="18" charset="0"/>
              </a:rPr>
              <a:t>ятами</a:t>
            </a:r>
            <a:r>
              <a:rPr lang="uk-UA" sz="40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endParaRPr lang="en-US" sz="4000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514350" indent="-514350" algn="l">
              <a:buAutoNum type="arabicPeriod"/>
            </a:pPr>
            <a:r>
              <a:rPr lang="uk-UA" sz="4000" dirty="0" smtClean="0">
                <a:solidFill>
                  <a:schemeClr val="tx1"/>
                </a:solidFill>
                <a:latin typeface="Georgia" pitchFamily="18" charset="0"/>
              </a:rPr>
              <a:t>Не кажи </a:t>
            </a:r>
            <a:r>
              <a:rPr lang="uk-UA" sz="4000" dirty="0" err="1" smtClean="0">
                <a:solidFill>
                  <a:schemeClr val="tx1"/>
                </a:solidFill>
                <a:latin typeface="Georgia" pitchFamily="18" charset="0"/>
              </a:rPr>
              <a:t>“гоп”</a:t>
            </a:r>
            <a:r>
              <a:rPr lang="uk-UA" sz="4000" dirty="0" smtClean="0">
                <a:solidFill>
                  <a:schemeClr val="tx1"/>
                </a:solidFill>
                <a:latin typeface="Georgia" pitchFamily="18" charset="0"/>
              </a:rPr>
              <a:t>, поки не перескочиш</a:t>
            </a:r>
          </a:p>
          <a:p>
            <a:pPr marL="514350" indent="-514350" algn="l"/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Ð°ÑÑÐ¸Ð½ÐºÐ¸ Ð¿Ð¾ Ð·Ð°Ð¿ÑÐ¾ÑÑ Ð±Ð¾ÑÐºÐ° ÐºÐ°ÑÑÐ¸Ð½ÐºÐ¸ Ð´Ð»Ñ Ð´ÐµÑÐµÐ¹"/>
          <p:cNvPicPr/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3212976"/>
            <a:ext cx="3528392" cy="2705626"/>
          </a:xfrm>
          <a:prstGeom prst="roundRect">
            <a:avLst/>
          </a:prstGeom>
          <a:ln w="3175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>
            <a:noAutofit/>
          </a:bodyPr>
          <a:lstStyle/>
          <a:p>
            <a:r>
              <a:rPr lang="uk-UA" sz="4800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Цікавинки</a:t>
            </a:r>
            <a:r>
              <a:rPr lang="uk-UA" sz="48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про мову</a:t>
            </a:r>
            <a: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endParaRPr lang="ru-RU" sz="4800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052736"/>
            <a:ext cx="7344816" cy="5040560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1.Найменш вживана літера в українській мові ?      </a:t>
            </a:r>
          </a:p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  <a:latin typeface="Georgia" pitchFamily="18" charset="0"/>
              </a:rPr>
              <a:t>(Ф) </a:t>
            </a:r>
          </a:p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2. Найменш вживана літера в </a:t>
            </a:r>
          </a:p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англійській мові? </a:t>
            </a:r>
          </a:p>
          <a:p>
            <a:pPr algn="l"/>
            <a:r>
              <a:rPr lang="uk-UA" sz="3600" b="1" dirty="0" smtClean="0">
                <a:solidFill>
                  <a:srgbClr val="C00000"/>
                </a:solidFill>
                <a:latin typeface="Georgia" pitchFamily="18" charset="0"/>
              </a:rPr>
              <a:t>( </a:t>
            </a:r>
            <a:r>
              <a:rPr lang="en-US" sz="3600" b="1" dirty="0" smtClean="0">
                <a:solidFill>
                  <a:srgbClr val="C00000"/>
                </a:solidFill>
                <a:latin typeface="Georgia" pitchFamily="18" charset="0"/>
              </a:rPr>
              <a:t>Q)</a:t>
            </a:r>
            <a:endParaRPr lang="ru-RU" sz="36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ÐÐ°ÑÑÐ¸Ð½ÐºÐ¸ Ð¿Ð¾ Ð·Ð°Ð¿ÑÐ¾ÑÑ ÐºÐ½Ð¸Ð³Ð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3645024"/>
            <a:ext cx="1656184" cy="243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7663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>
            <a:noAutofit/>
          </a:bodyPr>
          <a:lstStyle/>
          <a:p>
            <a:r>
              <a:rPr lang="uk-UA" sz="4800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Цікавинки</a:t>
            </a:r>
            <a:r>
              <a:rPr lang="uk-UA" sz="48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про мову</a:t>
            </a:r>
            <a: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endParaRPr lang="ru-RU" sz="4800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052736"/>
            <a:ext cx="7344816" cy="5040560"/>
          </a:xfrm>
        </p:spPr>
        <p:txBody>
          <a:bodyPr>
            <a:normAutofit/>
          </a:bodyPr>
          <a:lstStyle/>
          <a:p>
            <a:pPr algn="l"/>
            <a:r>
              <a:rPr lang="uk-UA" sz="3600" dirty="0">
                <a:solidFill>
                  <a:schemeClr val="tx1"/>
                </a:solidFill>
                <a:latin typeface="Georgia" pitchFamily="18" charset="0"/>
              </a:rPr>
              <a:t>3</a:t>
            </a:r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.</a:t>
            </a:r>
            <a:r>
              <a:rPr lang="uk-UA" sz="2800" dirty="0" smtClean="0">
                <a:solidFill>
                  <a:schemeClr val="tx1"/>
                </a:solidFill>
                <a:latin typeface="Georgia" pitchFamily="18" charset="0"/>
              </a:rPr>
              <a:t>«Дванадцята ніч», «Гамлет»,«Ромео і Джульєтта», «Отелло», «Король Лір». 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Назвіть автора цих творів.</a:t>
            </a:r>
          </a:p>
          <a:p>
            <a:pPr algn="l"/>
            <a:r>
              <a:rPr lang="ru-RU" b="1" i="1" dirty="0" err="1">
                <a:solidFill>
                  <a:srgbClr val="FF0000"/>
                </a:solidFill>
                <a:latin typeface="Georgia" pitchFamily="18" charset="0"/>
              </a:rPr>
              <a:t>Вільям</a:t>
            </a:r>
            <a:r>
              <a:rPr lang="ru-RU" i="1" dirty="0">
                <a:latin typeface="Georgia" pitchFamily="18" charset="0"/>
              </a:rPr>
              <a:t> </a:t>
            </a:r>
            <a:r>
              <a:rPr lang="ru-RU" b="1" i="1" dirty="0" err="1">
                <a:solidFill>
                  <a:srgbClr val="FF0000"/>
                </a:solidFill>
                <a:latin typeface="Georgia" pitchFamily="18" charset="0"/>
              </a:rPr>
              <a:t>Шекспір</a:t>
            </a:r>
            <a:endParaRPr lang="uk-UA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l"/>
            <a:r>
              <a:rPr lang="uk-UA" sz="3600" dirty="0">
                <a:solidFill>
                  <a:schemeClr val="tx1"/>
                </a:solidFill>
                <a:latin typeface="Georgia" pitchFamily="18" charset="0"/>
              </a:rPr>
              <a:t>4</a:t>
            </a:r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. Який твір Т.Г.Шевченка найбільш перекладено мовами світу?</a:t>
            </a:r>
          </a:p>
          <a:p>
            <a:pPr algn="l"/>
            <a:r>
              <a:rPr lang="uk-UA" sz="3600" dirty="0" smtClean="0">
                <a:solidFill>
                  <a:srgbClr val="FF0000"/>
                </a:solidFill>
                <a:latin typeface="Georgia" pitchFamily="18" charset="0"/>
              </a:rPr>
              <a:t>«</a:t>
            </a:r>
            <a:r>
              <a:rPr lang="uk-UA" sz="3600" b="1" dirty="0" smtClean="0">
                <a:solidFill>
                  <a:srgbClr val="FF0000"/>
                </a:solidFill>
                <a:latin typeface="Georgia" pitchFamily="18" charset="0"/>
              </a:rPr>
              <a:t>Заповіт</a:t>
            </a:r>
            <a:r>
              <a:rPr lang="uk-UA" sz="3600" dirty="0" smtClean="0">
                <a:solidFill>
                  <a:srgbClr val="FF0000"/>
                </a:solidFill>
                <a:latin typeface="Georgia" pitchFamily="18" charset="0"/>
              </a:rPr>
              <a:t>»</a:t>
            </a:r>
            <a:endParaRPr lang="ru-RU" sz="3600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ÐÐ°ÑÑÐ¸Ð½ÐºÐ¸ Ð¿Ð¾ Ð·Ð°Ð¿ÑÐ¾ÑÑ ÐºÐ½Ð¸Ð³Ð°"/>
          <p:cNvPicPr/>
          <p:nvPr/>
        </p:nvPicPr>
        <p:blipFill>
          <a:blip r:embed="rId5" cstate="print">
            <a:clrChange>
              <a:clrFrom>
                <a:srgbClr val="E3DEDA"/>
              </a:clrFrom>
              <a:clrTo>
                <a:srgbClr val="E3DE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4077072"/>
            <a:ext cx="3517102" cy="197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7663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>
            <a:noAutofit/>
          </a:bodyPr>
          <a:lstStyle/>
          <a:p>
            <a:r>
              <a:rPr lang="uk-UA" sz="4800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Цікавинки</a:t>
            </a:r>
            <a:r>
              <a:rPr lang="uk-UA" sz="48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про мову</a:t>
            </a:r>
            <a: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endParaRPr lang="ru-RU" sz="4800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556792"/>
            <a:ext cx="7344816" cy="4536504"/>
          </a:xfrm>
        </p:spPr>
        <p:txBody>
          <a:bodyPr>
            <a:normAutofit/>
          </a:bodyPr>
          <a:lstStyle/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5 Назвіть символ, що позначає сполучник “і”. Раніше він був повноцінною літерою англійського алфавіту.</a:t>
            </a:r>
          </a:p>
          <a:p>
            <a:pPr marL="742950" indent="-742950" algn="l"/>
            <a:r>
              <a:rPr lang="uk-UA" sz="3600" b="1" i="1" dirty="0" smtClean="0">
                <a:solidFill>
                  <a:srgbClr val="C00000"/>
                </a:solidFill>
                <a:latin typeface="Georgia" pitchFamily="18" charset="0"/>
              </a:rPr>
              <a:t> А</a:t>
            </a:r>
            <a:r>
              <a:rPr lang="ru-RU" sz="3600" b="1" i="1" dirty="0" err="1" smtClean="0">
                <a:solidFill>
                  <a:srgbClr val="C00000"/>
                </a:solidFill>
                <a:latin typeface="Georgia" pitchFamily="18" charset="0"/>
              </a:rPr>
              <a:t>мперсанд</a:t>
            </a:r>
            <a:endParaRPr lang="uk-UA" sz="3600" b="1" i="1" dirty="0" smtClean="0">
              <a:solidFill>
                <a:srgbClr val="C00000"/>
              </a:solidFill>
              <a:latin typeface="Georgia" pitchFamily="18" charset="0"/>
            </a:endParaRPr>
          </a:p>
          <a:p>
            <a:pPr marL="514350" indent="-514350" algn="l"/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ÐÐ°ÑÑÐ¸Ð½ÐºÐ¸ Ð¿Ð¾ Ð·Ð°Ð¿ÑÐ¾ÑÑ Ð°Ð¼Ð¿ÐµÑÑÐ°Ð½Ð´ Ð·Ð½Ð°Ðº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89040"/>
            <a:ext cx="2066925" cy="206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Ð°ÑÑÐ¸Ð½ÐºÐ¸ Ð¿Ð¾ Ð·Ð°Ð¿ÑÐ¾ÑÑ Ð°Ð¼Ð¿ÐµÑÑÐ°Ð½Ð´ Ð·Ð½Ð°Ðº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013176"/>
            <a:ext cx="1980446" cy="857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7663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6910536" cy="1224135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916832"/>
            <a:ext cx="7416824" cy="432048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9.Що означає вираз “</a:t>
            </a:r>
            <a:r>
              <a:rPr lang="en-US" u="sng" dirty="0" smtClean="0">
                <a:solidFill>
                  <a:srgbClr val="C00000"/>
                </a:solidFill>
                <a:latin typeface="Georgia" pitchFamily="18" charset="0"/>
              </a:rPr>
              <a:t>it rains cats and dogs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”?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А.  З неба падають собаки та коти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Б. На небі ні хмаринки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В. Дощ накрапає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Г. Дощ ллє як з відра</a:t>
            </a:r>
          </a:p>
          <a:p>
            <a:pPr algn="l"/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>
            <a:noAutofit/>
          </a:bodyPr>
          <a:lstStyle/>
          <a:p>
            <a:r>
              <a:rPr lang="uk-UA" sz="4800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Цікавинки</a:t>
            </a:r>
            <a:r>
              <a:rPr lang="uk-UA" sz="48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про мову</a:t>
            </a:r>
            <a: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endParaRPr lang="ru-RU" sz="4800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556792"/>
            <a:ext cx="7344816" cy="4536504"/>
          </a:xfrm>
        </p:spPr>
        <p:txBody>
          <a:bodyPr>
            <a:normAutofit/>
          </a:bodyPr>
          <a:lstStyle/>
          <a:p>
            <a:pPr algn="l"/>
            <a:r>
              <a:rPr lang="uk-UA" sz="3600" dirty="0">
                <a:solidFill>
                  <a:schemeClr val="tx1"/>
                </a:solidFill>
                <a:latin typeface="Georgia" pitchFamily="18" charset="0"/>
              </a:rPr>
              <a:t>6</a:t>
            </a:r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. 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Яка літера повернулась до українського алфавіту після забуття?</a:t>
            </a:r>
          </a:p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ÐÐ°ÑÑÐ¸Ð½ÐºÐ¸ Ð¿Ð¾ Ð·Ð°Ð¿ÑÐ¾ÑÑ Ð±ÑÐºÐ²Ð° Ð³"/>
          <p:cNvPicPr/>
          <p:nvPr/>
        </p:nvPicPr>
        <p:blipFill>
          <a:blip r:embed="rId5" cstate="print"/>
          <a:srcRect l="7558" t="13960" r="7024" b="12547"/>
          <a:stretch>
            <a:fillRect/>
          </a:stretch>
        </p:blipFill>
        <p:spPr bwMode="auto">
          <a:xfrm>
            <a:off x="4788024" y="3573016"/>
            <a:ext cx="367240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ÐÐ°ÑÑÐ¸Ð½ÐºÐ¸ Ð¿Ð¾ Ð·Ð°Ð¿ÑÐ¾ÑÑ Ð±ÑÐºÐ²Ð° Ð³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356992"/>
            <a:ext cx="2124075" cy="159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7663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>
            <a:noAutofit/>
          </a:bodyPr>
          <a:lstStyle/>
          <a:p>
            <a:r>
              <a:rPr lang="uk-UA" sz="4800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Цікавинки</a:t>
            </a:r>
            <a:r>
              <a:rPr lang="uk-UA" sz="48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про мову</a:t>
            </a:r>
            <a: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endParaRPr lang="ru-RU" sz="4800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556792"/>
            <a:ext cx="7344816" cy="4536504"/>
          </a:xfrm>
        </p:spPr>
        <p:txBody>
          <a:bodyPr>
            <a:normAutofit/>
          </a:bodyPr>
          <a:lstStyle/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7. Яка українська обрядова пісня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послужила основою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для створення різдвяної пісні 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“ Carol of the Bells”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?</a:t>
            </a:r>
          </a:p>
          <a:p>
            <a:pPr algn="l"/>
            <a:r>
              <a:rPr lang="uk-UA" b="1" i="1" dirty="0" smtClean="0">
                <a:solidFill>
                  <a:srgbClr val="FF0000"/>
                </a:solidFill>
                <a:latin typeface="Georgia" pitchFamily="18" charset="0"/>
              </a:rPr>
              <a:t>            «Щедрик»</a:t>
            </a:r>
          </a:p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" name="щедрик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619672" y="48691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634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33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88640"/>
            <a:ext cx="6982544" cy="1470025"/>
          </a:xfrm>
        </p:spPr>
        <p:txBody>
          <a:bodyPr>
            <a:noAutofit/>
          </a:bodyPr>
          <a:lstStyle/>
          <a:p>
            <a:r>
              <a:rPr lang="uk-UA" sz="4800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Цікавинки</a:t>
            </a:r>
            <a:r>
              <a:rPr lang="uk-UA" sz="48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про мову</a:t>
            </a:r>
            <a: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sz="4800" b="1" i="1" dirty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endParaRPr lang="ru-RU" sz="4800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556792"/>
            <a:ext cx="7344816" cy="4536504"/>
          </a:xfrm>
        </p:spPr>
        <p:txBody>
          <a:bodyPr>
            <a:normAutofit/>
          </a:bodyPr>
          <a:lstStyle/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8. Яка українська народна пісня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послужила створенню відомої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мелодії 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“Summertime”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 Джорджа </a:t>
            </a:r>
            <a:r>
              <a:rPr lang="uk-UA" dirty="0" err="1" smtClean="0">
                <a:solidFill>
                  <a:schemeClr val="tx1"/>
                </a:solidFill>
                <a:latin typeface="Georgia" pitchFamily="18" charset="0"/>
              </a:rPr>
              <a:t>Гершвина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?</a:t>
            </a:r>
          </a:p>
          <a:p>
            <a:pPr algn="l"/>
            <a:r>
              <a:rPr lang="uk-UA" b="1" i="1" dirty="0" smtClean="0">
                <a:solidFill>
                  <a:srgbClr val="FF0000"/>
                </a:solidFill>
                <a:latin typeface="Georgia" pitchFamily="18" charset="0"/>
              </a:rPr>
              <a:t>  колискова «</a:t>
            </a:r>
            <a:r>
              <a:rPr lang="ru-RU" b="1" i="1" dirty="0" smtClean="0">
                <a:solidFill>
                  <a:srgbClr val="FF0000"/>
                </a:solidFill>
                <a:latin typeface="Georgia" pitchFamily="18" charset="0"/>
              </a:rPr>
              <a:t>Ой </a:t>
            </a:r>
            <a:r>
              <a:rPr lang="ru-RU" b="1" i="1" dirty="0">
                <a:solidFill>
                  <a:srgbClr val="FF0000"/>
                </a:solidFill>
                <a:latin typeface="Georgia" pitchFamily="18" charset="0"/>
              </a:rPr>
              <a:t>ходить сон коло </a:t>
            </a:r>
            <a:r>
              <a:rPr lang="ru-RU" b="1" i="1" dirty="0" err="1">
                <a:solidFill>
                  <a:srgbClr val="FF0000"/>
                </a:solidFill>
                <a:latin typeface="Georgia" pitchFamily="18" charset="0"/>
              </a:rPr>
              <a:t>вікон</a:t>
            </a:r>
            <a:r>
              <a:rPr lang="ru-RU" b="1" i="1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b="1" i="1" dirty="0" smtClean="0">
                <a:solidFill>
                  <a:srgbClr val="FF0000"/>
                </a:solidFill>
                <a:latin typeface="Georgia" pitchFamily="18" charset="0"/>
              </a:rPr>
              <a:t>»</a:t>
            </a:r>
          </a:p>
          <a:p>
            <a:pPr algn="l"/>
            <a:r>
              <a:rPr lang="uk-UA" sz="36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endParaRPr lang="ru-RU" sz="36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30895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9"/>
            <a:ext cx="7416824" cy="1080119"/>
          </a:xfrm>
        </p:spPr>
        <p:txBody>
          <a:bodyPr>
            <a:normAutofit/>
          </a:bodyPr>
          <a:lstStyle/>
          <a:p>
            <a:r>
              <a:rPr lang="uk-UA" sz="3600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Заморочки</a:t>
            </a:r>
            <a:r>
              <a:rPr lang="uk-UA" sz="36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із бочки</a:t>
            </a:r>
            <a:endParaRPr lang="ru-RU" sz="3600" b="1" i="1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340768"/>
            <a:ext cx="7272808" cy="4680520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uk-UA" sz="5400" dirty="0" smtClean="0">
                <a:solidFill>
                  <a:schemeClr val="tx1"/>
                </a:solidFill>
                <a:latin typeface="Georgia" pitchFamily="18" charset="0"/>
              </a:rPr>
              <a:t>Втерти носа</a:t>
            </a:r>
          </a:p>
          <a:p>
            <a:pPr marL="514350" indent="-514350" algn="l">
              <a:buFont typeface="+mj-lt"/>
              <a:buAutoNum type="arabicPeriod"/>
            </a:pPr>
            <a:r>
              <a:rPr lang="uk-UA" sz="5400" dirty="0" smtClean="0">
                <a:solidFill>
                  <a:schemeClr val="tx1"/>
                </a:solidFill>
                <a:latin typeface="Georgia" pitchFamily="18" charset="0"/>
              </a:rPr>
              <a:t>На лобі написано</a:t>
            </a:r>
          </a:p>
          <a:p>
            <a:pPr marL="514350" indent="-514350" algn="l"/>
            <a:endParaRPr lang="ru-RU" sz="5400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84984"/>
            <a:ext cx="3530600" cy="270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“ Мовний альянс ”</a:t>
            </a:r>
            <a:br>
              <a:rPr lang="uk-UA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475656" y="1600200"/>
            <a:ext cx="7211144" cy="4525963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Georgia" pitchFamily="18" charset="0"/>
              </a:rPr>
              <a:t> </a:t>
            </a:r>
            <a:endParaRPr lang="ru-RU" dirty="0" smtClean="0">
              <a:latin typeface="Georgia" pitchFamily="18" charset="0"/>
            </a:endParaRPr>
          </a:p>
          <a:p>
            <a:pPr>
              <a:buNone/>
            </a:pPr>
            <a:endParaRPr lang="ru-RU" dirty="0"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0" y="6198085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80582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Рисунок 10" descr="ÐÐ¾ÑÐ¾Ð¶ÐµÐµ Ð¸Ð·Ð¾Ð±ÑÐ°Ð¶ÐµÐ½Ð¸Ðµ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1777192"/>
            <a:ext cx="4208565" cy="240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6868" y="1127315"/>
            <a:ext cx="190182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5118" y="4151120"/>
            <a:ext cx="260350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5598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6910536" cy="1224135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916832"/>
            <a:ext cx="7416824" cy="432048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Що означає вираз “</a:t>
            </a:r>
            <a:r>
              <a:rPr lang="en-US" u="sng" dirty="0" smtClean="0">
                <a:solidFill>
                  <a:schemeClr val="tx1"/>
                </a:solidFill>
                <a:latin typeface="Georgia" pitchFamily="18" charset="0"/>
              </a:rPr>
              <a:t>it rains cats and dogs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”?</a:t>
            </a:r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en-US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uk-UA" dirty="0" smtClean="0">
                <a:solidFill>
                  <a:srgbClr val="C00000"/>
                </a:solidFill>
                <a:latin typeface="Georgia" pitchFamily="18" charset="0"/>
              </a:rPr>
              <a:t>Г. Дощ ллє як з відра</a:t>
            </a:r>
          </a:p>
          <a:p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88641"/>
            <a:ext cx="6910536" cy="1080119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268760"/>
            <a:ext cx="7416824" cy="4824536"/>
          </a:xfrm>
        </p:spPr>
        <p:txBody>
          <a:bodyPr/>
          <a:lstStyle/>
          <a:p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10.Поясніть значення фразеологізму</a:t>
            </a:r>
          </a:p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“ </a:t>
            </a:r>
            <a:r>
              <a:rPr lang="uk-UA" sz="3600" u="sng" dirty="0" smtClean="0">
                <a:solidFill>
                  <a:schemeClr val="tx1"/>
                </a:solidFill>
                <a:latin typeface="Georgia" pitchFamily="18" charset="0"/>
              </a:rPr>
              <a:t>дивитись крізь пальці </a:t>
            </a:r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”</a:t>
            </a:r>
          </a:p>
          <a:p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http://ok-t.ru/studopedia/baza15/797090629568.files/image028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3068960"/>
            <a:ext cx="2160240" cy="300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88641"/>
            <a:ext cx="6910536" cy="1080119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268760"/>
            <a:ext cx="7416824" cy="4824536"/>
          </a:xfrm>
        </p:spPr>
        <p:txBody>
          <a:bodyPr/>
          <a:lstStyle/>
          <a:p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11.Поясніть значення фразеологізму</a:t>
            </a:r>
          </a:p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“ </a:t>
            </a:r>
            <a:r>
              <a:rPr lang="uk-UA" sz="3600" u="sng" dirty="0" smtClean="0">
                <a:solidFill>
                  <a:schemeClr val="tx1"/>
                </a:solidFill>
                <a:latin typeface="Georgia" pitchFamily="18" charset="0"/>
              </a:rPr>
              <a:t>водити за </a:t>
            </a:r>
            <a:r>
              <a:rPr lang="uk-UA" sz="3600" u="sng" dirty="0" err="1" smtClean="0">
                <a:solidFill>
                  <a:schemeClr val="tx1"/>
                </a:solidFill>
                <a:latin typeface="Georgia" pitchFamily="18" charset="0"/>
              </a:rPr>
              <a:t>ніс</a:t>
            </a:r>
            <a:r>
              <a:rPr lang="uk-UA" dirty="0" err="1" smtClean="0">
                <a:solidFill>
                  <a:schemeClr val="tx1"/>
                </a:solidFill>
                <a:latin typeface="Georgia" pitchFamily="18" charset="0"/>
              </a:rPr>
              <a:t>”</a:t>
            </a:r>
            <a:endParaRPr lang="uk-UA" dirty="0" smtClean="0">
              <a:solidFill>
                <a:schemeClr val="tx1"/>
              </a:solidFill>
              <a:latin typeface="Georgia" pitchFamily="18" charset="0"/>
            </a:endParaRPr>
          </a:p>
          <a:p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https://www.kursoteka.ru/course/2394/image?file=09d5396ed369f1f455347f013b3e3df1f949aa9a.jpg"/>
          <p:cNvPicPr/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3212976"/>
            <a:ext cx="3336925" cy="289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6910536" cy="1224135"/>
          </a:xfrm>
        </p:spPr>
        <p:txBody>
          <a:bodyPr/>
          <a:lstStyle/>
          <a:p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Мовна</a:t>
            </a:r>
            <a:r>
              <a:rPr lang="ru-RU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 </a:t>
            </a:r>
            <a:r>
              <a:rPr lang="ru-RU" b="1" i="1" dirty="0" err="1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75000"/>
                  </a:schemeClr>
                </a:solidFill>
                <a:latin typeface="Georgia" pitchFamily="18" charset="0"/>
                <a:cs typeface="DaunPenh" pitchFamily="2" charset="0"/>
              </a:rPr>
              <a:t>скринька</a:t>
            </a:r>
            <a:endParaRPr lang="ru-RU" dirty="0">
              <a:ln>
                <a:solidFill>
                  <a:srgbClr val="FF0000"/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916832"/>
            <a:ext cx="7416824" cy="432048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12.Що означає англійська ідіома  “</a:t>
            </a:r>
            <a:r>
              <a:rPr lang="en-US" u="sng" dirty="0" smtClean="0">
                <a:solidFill>
                  <a:schemeClr val="tx1"/>
                </a:solidFill>
                <a:latin typeface="Georgia" pitchFamily="18" charset="0"/>
              </a:rPr>
              <a:t>couch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  <a:r>
              <a:rPr lang="en-US" u="sng" dirty="0" smtClean="0">
                <a:solidFill>
                  <a:schemeClr val="tx1"/>
                </a:solidFill>
                <a:latin typeface="Georgia" pitchFamily="18" charset="0"/>
              </a:rPr>
              <a:t>potato</a:t>
            </a:r>
            <a:r>
              <a:rPr lang="en-US" dirty="0" smtClean="0">
                <a:solidFill>
                  <a:schemeClr val="tx1"/>
                </a:solidFill>
                <a:latin typeface="Georgia" pitchFamily="18" charset="0"/>
              </a:rPr>
              <a:t>”?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А.  Тренована картопля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Б. Лежень, домосід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В. Зануда</a:t>
            </a:r>
          </a:p>
          <a:p>
            <a:pPr algn="l"/>
            <a:r>
              <a:rPr lang="uk-UA" dirty="0" smtClean="0">
                <a:solidFill>
                  <a:schemeClr val="tx1"/>
                </a:solidFill>
                <a:latin typeface="Georgia" pitchFamily="18" charset="0"/>
              </a:rPr>
              <a:t>Г. Тренерська картопля</a:t>
            </a:r>
          </a:p>
          <a:p>
            <a:pPr algn="l"/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68" b="-1643"/>
          <a:stretch/>
        </p:blipFill>
        <p:spPr bwMode="auto">
          <a:xfrm>
            <a:off x="16768" y="24051"/>
            <a:ext cx="1410250" cy="6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124"/>
          <a:stretch/>
        </p:blipFill>
        <p:spPr bwMode="auto">
          <a:xfrm>
            <a:off x="16769" y="6192981"/>
            <a:ext cx="6116779" cy="65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Ð¦ÐµÐ½ÑÑ Ð®ÐÐÐÐ Ð¿ÑÐ¸Ð³Ð»Ð°ÑÐ°ÐµÑ ÑÑÑÐ´ÐµÐ½ÑÐ¾Ð² ÐÐÐ£Ð­Ð£ Ð½Ð° ÐºÑÑÑÑ Ð°Ð½Ð³Ð»Ð¸Ð¹ÑÐºÐ¾Ð³Ð¾ ÑÐ·ÑÐºÐ°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33" r="31596" b="1"/>
          <a:stretch/>
        </p:blipFill>
        <p:spPr bwMode="auto">
          <a:xfrm>
            <a:off x="6146868" y="6192980"/>
            <a:ext cx="2997132" cy="677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99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670</Words>
  <Application>Microsoft Office PowerPoint</Application>
  <PresentationFormat>Экран (4:3)</PresentationFormat>
  <Paragraphs>202</Paragraphs>
  <Slides>54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Слайд 1</vt:lpstr>
      <vt:lpstr>Філологічне шоу “ Мовний  альянс”</vt:lpstr>
      <vt:lpstr>Мовна скринька</vt:lpstr>
      <vt:lpstr>Мовна скринька</vt:lpstr>
      <vt:lpstr>Мовна скринька</vt:lpstr>
      <vt:lpstr>Мовна скринька</vt:lpstr>
      <vt:lpstr>Мовна скринька</vt:lpstr>
      <vt:lpstr>Мовна скринька</vt:lpstr>
      <vt:lpstr>Мовна скринька</vt:lpstr>
      <vt:lpstr>Мовна скринька</vt:lpstr>
      <vt:lpstr>Мовна скринька</vt:lpstr>
      <vt:lpstr>Мовна скринька</vt:lpstr>
      <vt:lpstr>Мовна скринька</vt:lpstr>
      <vt:lpstr>Мовна скринька</vt:lpstr>
      <vt:lpstr>Мовна скринька</vt:lpstr>
      <vt:lpstr>Мовна скринька</vt:lpstr>
      <vt:lpstr>Аси перекладу</vt:lpstr>
      <vt:lpstr>Заморочки із бочки</vt:lpstr>
      <vt:lpstr>Слайд 19</vt:lpstr>
      <vt:lpstr>Культурологічний</vt:lpstr>
      <vt:lpstr>1.Відомі постаті</vt:lpstr>
      <vt:lpstr>Відомі постаті І.Франко</vt:lpstr>
      <vt:lpstr>2.Відомі постаті</vt:lpstr>
      <vt:lpstr>Відомі постаті Вільям Шекспір</vt:lpstr>
      <vt:lpstr>3.Відомі постаті</vt:lpstr>
      <vt:lpstr>Єлизавета II Elizabeth II Королева Великої Британії та королівств Співдружності</vt:lpstr>
      <vt:lpstr>4 Відомі постаті</vt:lpstr>
      <vt:lpstr>Відомі постаті Леся Українка</vt:lpstr>
      <vt:lpstr>5 Відомі постаті</vt:lpstr>
      <vt:lpstr>Відомі постаті Тарас Шевченко</vt:lpstr>
      <vt:lpstr>6 Відомі постаті</vt:lpstr>
      <vt:lpstr>Відомі постаті Ісаак Ньютон</vt:lpstr>
      <vt:lpstr>“ Мовний альянс ”  Відгадай мелодію</vt:lpstr>
      <vt:lpstr>Атрибути свят</vt:lpstr>
      <vt:lpstr>Атрибути свят</vt:lpstr>
      <vt:lpstr>7 Географічний</vt:lpstr>
      <vt:lpstr>8 Географічний</vt:lpstr>
      <vt:lpstr>Слайд 38</vt:lpstr>
      <vt:lpstr>9 Географічний</vt:lpstr>
      <vt:lpstr>10 Географічний</vt:lpstr>
      <vt:lpstr>11Географічний</vt:lpstr>
      <vt:lpstr>Географічний</vt:lpstr>
      <vt:lpstr>12 Географічний</vt:lpstr>
      <vt:lpstr>13 Географічний</vt:lpstr>
      <vt:lpstr>14 Географічний</vt:lpstr>
      <vt:lpstr>Заморочки із бочки</vt:lpstr>
      <vt:lpstr>Цікавинки про мову </vt:lpstr>
      <vt:lpstr>Цікавинки про мову </vt:lpstr>
      <vt:lpstr>Цікавинки про мову </vt:lpstr>
      <vt:lpstr>Цікавинки про мову </vt:lpstr>
      <vt:lpstr>Цікавинки про мову </vt:lpstr>
      <vt:lpstr>Цікавинки про мову </vt:lpstr>
      <vt:lpstr>Заморочки із бочки</vt:lpstr>
      <vt:lpstr>“ Мовний альянс ” 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RePack by SPecialiST</cp:lastModifiedBy>
  <cp:revision>100</cp:revision>
  <dcterms:created xsi:type="dcterms:W3CDTF">2018-05-16T20:50:49Z</dcterms:created>
  <dcterms:modified xsi:type="dcterms:W3CDTF">2019-10-05T12:16:30Z</dcterms:modified>
</cp:coreProperties>
</file>