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7A3A7-D977-4963-8759-9296E6C54495}" type="datetimeFigureOut">
              <a:rPr lang="uk-UA" smtClean="0"/>
              <a:pPr/>
              <a:t>21.04.2019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1D6D4D-1699-4743-91DF-BB239C02DF6E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6440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1D6D4D-1699-4743-91DF-BB239C02DF6E}" type="slidenum">
              <a:rPr lang="uk-UA" smtClean="0"/>
              <a:pPr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032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9" y="3356992"/>
            <a:ext cx="5607347" cy="3477308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  <a:p>
            <a:pPr algn="ctr"/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</a:rPr>
              <a:t>Звіт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про роботу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рою «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</a:rPr>
              <a:t>Козачата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</a:p>
          <a:p>
            <a:pPr algn="ctr"/>
            <a:endParaRPr lang="ru-RU" dirty="0" smtClean="0"/>
          </a:p>
          <a:p>
            <a:pPr algn="ctr"/>
            <a:r>
              <a:rPr lang="ru-RU" sz="1900" b="1" dirty="0" err="1" smtClean="0">
                <a:solidFill>
                  <a:srgbClr val="0070C0"/>
                </a:solidFill>
              </a:rPr>
              <a:t>Новобасанський</a:t>
            </a:r>
            <a:r>
              <a:rPr lang="ru-RU" sz="1900" b="1" dirty="0" smtClean="0">
                <a:solidFill>
                  <a:srgbClr val="0070C0"/>
                </a:solidFill>
              </a:rPr>
              <a:t> </a:t>
            </a:r>
            <a:r>
              <a:rPr lang="ru-RU" sz="1900" b="1" dirty="0">
                <a:solidFill>
                  <a:srgbClr val="0070C0"/>
                </a:solidFill>
              </a:rPr>
              <a:t>заклад </a:t>
            </a:r>
          </a:p>
          <a:p>
            <a:pPr algn="ctr"/>
            <a:r>
              <a:rPr lang="ru-RU" sz="1900" b="1" dirty="0" err="1" smtClean="0">
                <a:solidFill>
                  <a:srgbClr val="0070C0"/>
                </a:solidFill>
              </a:rPr>
              <a:t>загальної</a:t>
            </a:r>
            <a:r>
              <a:rPr lang="ru-RU" sz="1900" b="1" dirty="0" smtClean="0">
                <a:solidFill>
                  <a:srgbClr val="0070C0"/>
                </a:solidFill>
              </a:rPr>
              <a:t> </a:t>
            </a:r>
            <a:r>
              <a:rPr lang="ru-RU" sz="1900" b="1" dirty="0" err="1">
                <a:solidFill>
                  <a:srgbClr val="0070C0"/>
                </a:solidFill>
              </a:rPr>
              <a:t>середньої</a:t>
            </a:r>
            <a:r>
              <a:rPr lang="ru-RU" sz="1900" b="1" dirty="0">
                <a:solidFill>
                  <a:srgbClr val="0070C0"/>
                </a:solidFill>
              </a:rPr>
              <a:t> </a:t>
            </a:r>
            <a:r>
              <a:rPr lang="ru-RU" sz="1900" b="1" dirty="0" err="1">
                <a:solidFill>
                  <a:srgbClr val="0070C0"/>
                </a:solidFill>
              </a:rPr>
              <a:t>освіти</a:t>
            </a:r>
            <a:r>
              <a:rPr lang="ru-RU" sz="1900" b="1" dirty="0">
                <a:solidFill>
                  <a:srgbClr val="0070C0"/>
                </a:solidFill>
              </a:rPr>
              <a:t> І-ІІІ </a:t>
            </a:r>
            <a:r>
              <a:rPr lang="ru-RU" sz="1900" b="1" dirty="0" err="1" smtClean="0">
                <a:solidFill>
                  <a:srgbClr val="0070C0"/>
                </a:solidFill>
              </a:rPr>
              <a:t>ступенів</a:t>
            </a:r>
            <a:endParaRPr lang="ru-RU" sz="1900" b="1" dirty="0" smtClean="0">
              <a:solidFill>
                <a:srgbClr val="0070C0"/>
              </a:solidFill>
            </a:endParaRPr>
          </a:p>
          <a:p>
            <a:pPr algn="r"/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</a:rPr>
              <a:t>Керівник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рою: 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Гатченко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Тетяна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Віталіївна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,</a:t>
            </a:r>
          </a:p>
          <a:p>
            <a:pPr algn="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вчитель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початкових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</a:rPr>
              <a:t>класів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628800"/>
            <a:ext cx="5184576" cy="193171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7030A0"/>
                </a:solidFill>
              </a:rPr>
              <a:t>Добро </a:t>
            </a:r>
            <a:r>
              <a:rPr lang="ru-RU" sz="4800" dirty="0" err="1" smtClean="0">
                <a:solidFill>
                  <a:srgbClr val="7030A0"/>
                </a:solidFill>
              </a:rPr>
              <a:t>перемагає</a:t>
            </a:r>
            <a:r>
              <a:rPr lang="ru-RU" sz="4800" dirty="0" smtClean="0">
                <a:solidFill>
                  <a:srgbClr val="7030A0"/>
                </a:solidFill>
              </a:rPr>
              <a:t> зло</a:t>
            </a:r>
            <a:endParaRPr lang="ru-RU" sz="4800" dirty="0">
              <a:solidFill>
                <a:srgbClr val="7030A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102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Группа 20"/>
          <p:cNvGrpSpPr/>
          <p:nvPr/>
        </p:nvGrpSpPr>
        <p:grpSpPr>
          <a:xfrm>
            <a:off x="7371036" y="18049"/>
            <a:ext cx="1772964" cy="6839951"/>
            <a:chOff x="-9276" y="-5651"/>
            <a:chExt cx="2126157" cy="6839951"/>
          </a:xfrm>
        </p:grpSpPr>
        <p:pic>
          <p:nvPicPr>
            <p:cNvPr id="22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7" descr="C:\Users\ТОЛЯ\Desktop\5555555555\1312486457_cove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5" t="6536" r="13581" b="76893"/>
          <a:stretch/>
        </p:blipFill>
        <p:spPr bwMode="auto">
          <a:xfrm>
            <a:off x="2404370" y="-12043"/>
            <a:ext cx="4475689" cy="19899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4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9422">
        <p14:doors dir="vert"/>
      </p:transition>
    </mc:Choice>
    <mc:Fallback xmlns="">
      <p:transition spd="slow" advTm="94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885384" cy="5793824"/>
          </a:xfrm>
        </p:spPr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Покровський ярмарок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40" y="1484784"/>
            <a:ext cx="3360548" cy="251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614" y="4116210"/>
            <a:ext cx="3480474" cy="260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D:\джура\Lenovo_A1000_IMG_20181012_102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56" y="169555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6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127">
        <p14:doors dir="vert"/>
      </p:transition>
    </mc:Choice>
    <mc:Fallback xmlns="">
      <p:transition spd="slow" advTm="41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Екскурсія до сільської бібліотеки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950" y="1340767"/>
            <a:ext cx="6922694" cy="519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08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79">
        <p14:doors dir="vert"/>
      </p:transition>
    </mc:Choice>
    <mc:Fallback xmlns="">
      <p:transition spd="slow" advTm="39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Гра-вікторина «Україна – моя Батьківщина»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3960440" cy="303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D:\2 клас\IMG-04681307b9683223c15ee4510dc5935f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024336" cy="504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9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19">
        <p14:doors dir="vert"/>
      </p:transition>
    </mc:Choice>
    <mc:Fallback xmlns="">
      <p:transition spd="slow" advTm="40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332656"/>
            <a:ext cx="6428184" cy="6264696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Заняття</a:t>
            </a:r>
            <a:r>
              <a:rPr lang="ru-RU" b="1" dirty="0">
                <a:solidFill>
                  <a:srgbClr val="FF0000"/>
                </a:solidFill>
              </a:rPr>
              <a:t> в ГПД «</a:t>
            </a:r>
            <a:r>
              <a:rPr lang="ru-RU" b="1" dirty="0" err="1">
                <a:solidFill>
                  <a:srgbClr val="FF0000"/>
                </a:solidFill>
              </a:rPr>
              <a:t>Українська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національна</a:t>
            </a:r>
            <a:r>
              <a:rPr lang="ru-RU" b="1" dirty="0">
                <a:solidFill>
                  <a:srgbClr val="FF0000"/>
                </a:solidFill>
              </a:rPr>
              <a:t> кухня»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3168352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476">
            <a:off x="6021538" y="1188537"/>
            <a:ext cx="2651244" cy="378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C:\Users\Рома\Desktop\з фотоапарата\фото\IMG-a76563d7d6aaa87b096d31d16dd6f34f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40144"/>
            <a:ext cx="257175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2191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70">
        <p14:doors dir="vert"/>
      </p:transition>
    </mc:Choice>
    <mc:Fallback xmlns="">
      <p:transition spd="slow" advTm="39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332656"/>
            <a:ext cx="6716216" cy="6336704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Вивчаємо</a:t>
            </a:r>
            <a:r>
              <a:rPr lang="ru-RU" b="1" dirty="0">
                <a:solidFill>
                  <a:srgbClr val="FF0000"/>
                </a:solidFill>
              </a:rPr>
              <a:t>  ремесла </a:t>
            </a:r>
            <a:r>
              <a:rPr lang="ru-RU" b="1" dirty="0" err="1">
                <a:solidFill>
                  <a:srgbClr val="FF0000"/>
                </a:solidFill>
              </a:rPr>
              <a:t>минулого</a:t>
            </a:r>
            <a:r>
              <a:rPr lang="ru-RU" b="1" dirty="0">
                <a:solidFill>
                  <a:srgbClr val="FF0000"/>
                </a:solidFill>
              </a:rPr>
              <a:t> і </a:t>
            </a:r>
            <a:r>
              <a:rPr lang="ru-RU" b="1" dirty="0" err="1">
                <a:solidFill>
                  <a:srgbClr val="FF0000"/>
                </a:solidFill>
              </a:rPr>
              <a:t>сучасні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професії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74" y="3033333"/>
            <a:ext cx="3431914" cy="2576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86488"/>
            <a:ext cx="2999618" cy="37119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24745"/>
            <a:ext cx="1828004" cy="3292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10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2">
        <p14:doors dir="vert"/>
      </p:transition>
    </mc:Choice>
    <mc:Fallback xmlns="">
      <p:transition spd="slow" advTm="4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260648"/>
            <a:ext cx="7488832" cy="6264696"/>
          </a:xfrm>
        </p:spPr>
        <p:txBody>
          <a:bodyPr/>
          <a:lstStyle/>
          <a:p>
            <a:endParaRPr lang="uk-UA" dirty="0"/>
          </a:p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Екскурсія до пожежно-рятувальної частини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48880"/>
            <a:ext cx="2759050" cy="367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562" y="1252096"/>
            <a:ext cx="2534372" cy="325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D:\2 клас\екскурсія до пож станції\IMG-2b9a8647b46f46feb9de99643e23ae61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57560"/>
            <a:ext cx="2675688" cy="356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44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01">
        <p14:doors dir="vert"/>
      </p:transition>
    </mc:Choice>
    <mc:Fallback xmlns="">
      <p:transition spd="slow" advTm="39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20"/>
            <a:ext cx="7632848" cy="5433784"/>
          </a:xfrm>
        </p:spPr>
        <p:txBody>
          <a:bodyPr/>
          <a:lstStyle/>
          <a:p>
            <a:pPr marL="45720" indent="0"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     «</a:t>
            </a:r>
            <a:r>
              <a:rPr lang="uk-UA" b="1" dirty="0">
                <a:solidFill>
                  <a:srgbClr val="FF0000"/>
                </a:solidFill>
              </a:rPr>
              <a:t>Козацькі забави»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3309">
            <a:off x="179512" y="1124744"/>
            <a:ext cx="2657475" cy="22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8760"/>
            <a:ext cx="2871787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268" y="1700808"/>
            <a:ext cx="285908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53136"/>
            <a:ext cx="2547937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192">
            <a:off x="176064" y="3877965"/>
            <a:ext cx="3121025" cy="257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5322">
            <a:off x="6318100" y="3567460"/>
            <a:ext cx="2547937" cy="315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2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162">
        <p14:doors dir="vert"/>
      </p:transition>
    </mc:Choice>
    <mc:Fallback xmlns="">
      <p:transition spd="slow" advTm="41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88640"/>
            <a:ext cx="4464496" cy="5544616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Година </a:t>
            </a:r>
            <a:r>
              <a:rPr lang="ru-RU" b="1" dirty="0" err="1" smtClean="0">
                <a:solidFill>
                  <a:srgbClr val="C00000"/>
                </a:solidFill>
              </a:rPr>
              <a:t>спілкування</a:t>
            </a:r>
            <a:r>
              <a:rPr lang="ru-RU" b="1" dirty="0" smtClean="0">
                <a:solidFill>
                  <a:srgbClr val="C00000"/>
                </a:solidFill>
              </a:rPr>
              <a:t>                                    </a:t>
            </a:r>
            <a:r>
              <a:rPr lang="ru-RU" b="1" dirty="0">
                <a:solidFill>
                  <a:srgbClr val="C00000"/>
                </a:solidFill>
              </a:rPr>
              <a:t>«Людина </a:t>
            </a:r>
            <a:r>
              <a:rPr lang="ru-RU" b="1" dirty="0" err="1">
                <a:solidFill>
                  <a:srgbClr val="C00000"/>
                </a:solidFill>
              </a:rPr>
              <a:t>починається</a:t>
            </a:r>
            <a:r>
              <a:rPr lang="ru-RU" b="1" dirty="0">
                <a:solidFill>
                  <a:srgbClr val="C00000"/>
                </a:solidFill>
              </a:rPr>
              <a:t> з добра»</a:t>
            </a:r>
          </a:p>
          <a:p>
            <a:endParaRPr lang="uk-UA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727926" cy="279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448" y="3140968"/>
            <a:ext cx="4390976" cy="305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2276872"/>
            <a:ext cx="3672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err="1">
                <a:solidFill>
                  <a:srgbClr val="FF0000"/>
                </a:solidFill>
              </a:rPr>
              <a:t>Знайомство</a:t>
            </a:r>
            <a:r>
              <a:rPr lang="ru-RU" sz="2200" b="1" dirty="0">
                <a:solidFill>
                  <a:srgbClr val="FF0000"/>
                </a:solidFill>
              </a:rPr>
              <a:t> з </a:t>
            </a:r>
            <a:r>
              <a:rPr lang="ru-RU" sz="2200" b="1" dirty="0" err="1">
                <a:solidFill>
                  <a:srgbClr val="FF0000"/>
                </a:solidFill>
              </a:rPr>
              <a:t>творчістю</a:t>
            </a:r>
            <a:r>
              <a:rPr lang="ru-RU" sz="2200" b="1" dirty="0">
                <a:solidFill>
                  <a:srgbClr val="FF0000"/>
                </a:solidFill>
              </a:rPr>
              <a:t>                                                                    </a:t>
            </a:r>
          </a:p>
          <a:p>
            <a:pPr algn="ctr"/>
            <a:r>
              <a:rPr lang="ru-RU" sz="2200" b="1" dirty="0">
                <a:solidFill>
                  <a:srgbClr val="FF0000"/>
                </a:solidFill>
              </a:rPr>
              <a:t> Василя </a:t>
            </a:r>
            <a:r>
              <a:rPr lang="ru-RU" sz="2200" b="1" dirty="0" err="1">
                <a:solidFill>
                  <a:srgbClr val="FF0000"/>
                </a:solidFill>
              </a:rPr>
              <a:t>Сухомлинського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endParaRPr lang="uk-UA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90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90">
        <p14:doors dir="vert"/>
      </p:transition>
    </mc:Choice>
    <mc:Fallback xmlns="">
      <p:transition spd="slow" advTm="39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Акція </a:t>
            </a:r>
            <a:r>
              <a:rPr lang="uk-UA" b="1" dirty="0">
                <a:solidFill>
                  <a:srgbClr val="FF0000"/>
                </a:solidFill>
              </a:rPr>
              <a:t>«</a:t>
            </a:r>
            <a:r>
              <a:rPr lang="uk-UA" b="1" dirty="0" smtClean="0">
                <a:solidFill>
                  <a:srgbClr val="FF0000"/>
                </a:solidFill>
              </a:rPr>
              <a:t>Діти-дітям»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01" y="1957482"/>
            <a:ext cx="256894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865" y="1242844"/>
            <a:ext cx="422102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9" y="5877272"/>
            <a:ext cx="3168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Іграшки першокласникам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4653136"/>
            <a:ext cx="41044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З виставою до малят ДНЗ «Зернятко»</a:t>
            </a:r>
            <a:endParaRPr lang="uk-UA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7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34">
        <p14:doors dir="vert"/>
      </p:transition>
    </mc:Choice>
    <mc:Fallback xmlns="">
      <p:transition spd="slow" advTm="40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6913"/>
            <a:ext cx="5976664" cy="5760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99592" y="731520"/>
            <a:ext cx="6644208" cy="5361776"/>
          </a:xfrm>
        </p:spPr>
        <p:txBody>
          <a:bodyPr/>
          <a:lstStyle/>
          <a:p>
            <a:pPr marL="45720" indent="0" algn="ctr">
              <a:buNone/>
            </a:pPr>
            <a:r>
              <a:rPr lang="uk-UA" dirty="0"/>
              <a:t> </a:t>
            </a:r>
            <a:r>
              <a:rPr lang="uk-UA" b="1" dirty="0">
                <a:solidFill>
                  <a:srgbClr val="FF0000"/>
                </a:solidFill>
              </a:rPr>
              <a:t>Акція «Серце до серця»</a:t>
            </a:r>
          </a:p>
        </p:txBody>
      </p:sp>
    </p:spTree>
    <p:extLst>
      <p:ext uri="{BB962C8B-B14F-4D97-AF65-F5344CB8AC3E}">
        <p14:creationId xmlns:p14="http://schemas.microsoft.com/office/powerpoint/2010/main" val="22428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2">
        <p14:doors dir="vert"/>
      </p:transition>
    </mc:Choice>
    <mc:Fallback xmlns="">
      <p:transition spd="slow" advTm="4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5" y="188641"/>
            <a:ext cx="6264697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err="1" smtClean="0">
                <a:solidFill>
                  <a:schemeClr val="accent6">
                    <a:lumMod val="75000"/>
                  </a:schemeClr>
                </a:solidFill>
              </a:rPr>
              <a:t>Козачата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4422015" y="3094174"/>
            <a:ext cx="787234" cy="6823967"/>
            <a:chOff x="-3336" y="0"/>
            <a:chExt cx="787234" cy="6823967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19047" y="2991971"/>
              <a:ext cx="764851" cy="3831996"/>
              <a:chOff x="-9276" y="-5651"/>
              <a:chExt cx="2126157" cy="6839951"/>
            </a:xfrm>
          </p:grpSpPr>
          <p:pic>
            <p:nvPicPr>
              <p:cNvPr id="16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124630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2502073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65" r="37730" b="2750"/>
              <a:stretch/>
            </p:blipFill>
            <p:spPr bwMode="auto">
              <a:xfrm rot="5400000">
                <a:off x="-9175" y="4708244"/>
                <a:ext cx="2135231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Группа 18"/>
            <p:cNvGrpSpPr/>
            <p:nvPr/>
          </p:nvGrpSpPr>
          <p:grpSpPr>
            <a:xfrm rot="10800000">
              <a:off x="-3336" y="0"/>
              <a:ext cx="764851" cy="3621324"/>
              <a:chOff x="-9276" y="-5651"/>
              <a:chExt cx="2126157" cy="6839951"/>
            </a:xfrm>
          </p:grpSpPr>
          <p:pic>
            <p:nvPicPr>
              <p:cNvPr id="20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124630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2502073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65" r="37730" b="2750"/>
              <a:stretch/>
            </p:blipFill>
            <p:spPr bwMode="auto">
              <a:xfrm rot="5400000">
                <a:off x="-9175" y="4708244"/>
                <a:ext cx="2135231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8" name="Picture 5" descr="C:\Users\ТОЛЯ\Desktop\5555555555\1289858993_z2a1cx3rhsr0tm7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2" t="59427" b="4288"/>
          <a:stretch/>
        </p:blipFill>
        <p:spPr bwMode="auto">
          <a:xfrm>
            <a:off x="7667103" y="4048961"/>
            <a:ext cx="1536833" cy="287204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5" descr="C:\Users\ТОЛЯ\Desktop\5555555555\1289858993_z2a1cx3rhsr0tm7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2" t="59427" b="4288"/>
          <a:stretch/>
        </p:blipFill>
        <p:spPr bwMode="auto">
          <a:xfrm flipH="1">
            <a:off x="929" y="4027731"/>
            <a:ext cx="1559511" cy="287204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648" y="1052736"/>
            <a:ext cx="316187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flipH="1">
            <a:off x="1187624" y="1772816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/>
              <a:t>Емблема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717032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Гасло:           </a:t>
            </a:r>
            <a:r>
              <a:rPr lang="ru-RU" sz="2400" b="1" dirty="0" smtClean="0">
                <a:solidFill>
                  <a:srgbClr val="7030A0"/>
                </a:solidFill>
              </a:rPr>
              <a:t>Ми </a:t>
            </a:r>
            <a:r>
              <a:rPr lang="ru-RU" sz="2400" b="1" dirty="0">
                <a:solidFill>
                  <a:srgbClr val="7030A0"/>
                </a:solidFill>
              </a:rPr>
              <a:t>– </a:t>
            </a:r>
            <a:r>
              <a:rPr lang="ru-RU" sz="2400" b="1" dirty="0" err="1">
                <a:solidFill>
                  <a:srgbClr val="7030A0"/>
                </a:solidFill>
              </a:rPr>
              <a:t>діти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козацького</a:t>
            </a:r>
            <a:r>
              <a:rPr lang="ru-RU" sz="2400" b="1" dirty="0">
                <a:solidFill>
                  <a:srgbClr val="7030A0"/>
                </a:solidFill>
              </a:rPr>
              <a:t> роду,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               </a:t>
            </a:r>
            <a:r>
              <a:rPr lang="ru-RU" sz="2400" b="1" dirty="0" err="1" smtClean="0">
                <a:solidFill>
                  <a:srgbClr val="7030A0"/>
                </a:solidFill>
              </a:rPr>
              <a:t>Землі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української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цвіт</a:t>
            </a:r>
            <a:r>
              <a:rPr lang="ru-RU" sz="2400" b="1" dirty="0">
                <a:solidFill>
                  <a:srgbClr val="7030A0"/>
                </a:solidFill>
              </a:rPr>
              <a:t>.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               </a:t>
            </a:r>
            <a:r>
              <a:rPr lang="ru-RU" sz="2400" b="1" dirty="0" err="1" smtClean="0">
                <a:solidFill>
                  <a:srgbClr val="7030A0"/>
                </a:solidFill>
              </a:rPr>
              <a:t>Хто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хоче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щастя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err="1">
                <a:solidFill>
                  <a:srgbClr val="7030A0"/>
                </a:solidFill>
              </a:rPr>
              <a:t>зазнати</a:t>
            </a:r>
            <a:r>
              <a:rPr lang="ru-RU" sz="2400" b="1" dirty="0">
                <a:solidFill>
                  <a:srgbClr val="7030A0"/>
                </a:solidFill>
              </a:rPr>
              <a:t>,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               </a:t>
            </a:r>
            <a:r>
              <a:rPr lang="ru-RU" sz="2400" b="1" dirty="0" smtClean="0">
                <a:solidFill>
                  <a:srgbClr val="7030A0"/>
                </a:solidFill>
              </a:rPr>
              <a:t>Повинен </a:t>
            </a:r>
            <a:r>
              <a:rPr lang="ru-RU" sz="2400" b="1" dirty="0" err="1">
                <a:solidFill>
                  <a:srgbClr val="7030A0"/>
                </a:solidFill>
              </a:rPr>
              <a:t>свій</a:t>
            </a:r>
            <a:r>
              <a:rPr lang="ru-RU" sz="2400" b="1" dirty="0">
                <a:solidFill>
                  <a:srgbClr val="7030A0"/>
                </a:solidFill>
              </a:rPr>
              <a:t> край </a:t>
            </a:r>
            <a:r>
              <a:rPr lang="ru-RU" sz="2400" b="1" dirty="0" err="1">
                <a:solidFill>
                  <a:srgbClr val="7030A0"/>
                </a:solidFill>
              </a:rPr>
              <a:t>шанувати</a:t>
            </a:r>
            <a:r>
              <a:rPr lang="ru-RU" sz="2400" b="1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88">
        <p14:doors dir="vert"/>
      </p:transition>
    </mc:Choice>
    <mc:Fallback xmlns="">
      <p:transition spd="slow" advTm="100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731520"/>
            <a:ext cx="7128792" cy="5361776"/>
          </a:xfrm>
        </p:spPr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Вивчаємо історію села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9" y="2060848"/>
            <a:ext cx="4419181" cy="33143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90798"/>
            <a:ext cx="3649492" cy="48750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9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84">
        <p14:doors dir="vert"/>
      </p:transition>
    </mc:Choice>
    <mc:Fallback xmlns="">
      <p:transition spd="slow" advTm="40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Екскурсія до шкільного музею–світлиці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26113"/>
            <a:ext cx="4176464" cy="313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27056"/>
            <a:ext cx="2880320" cy="383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51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99">
        <p14:doors dir="vert"/>
      </p:transition>
    </mc:Choice>
    <mc:Fallback xmlns="">
      <p:transition spd="slow" advTm="39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073744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Акція</a:t>
            </a:r>
            <a:r>
              <a:rPr lang="ru-RU" b="1" dirty="0">
                <a:solidFill>
                  <a:srgbClr val="FF0000"/>
                </a:solidFill>
              </a:rPr>
              <a:t> «Ми </a:t>
            </a:r>
            <a:r>
              <a:rPr lang="ru-RU" b="1" dirty="0" err="1">
                <a:solidFill>
                  <a:srgbClr val="FF0000"/>
                </a:solidFill>
              </a:rPr>
              <a:t>допомагаємо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зимуючим</a:t>
            </a:r>
            <a:r>
              <a:rPr lang="ru-RU" b="1" dirty="0">
                <a:solidFill>
                  <a:srgbClr val="FF0000"/>
                </a:solidFill>
              </a:rPr>
              <a:t> птахам»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4423311" cy="331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919" y="3212976"/>
            <a:ext cx="3923828" cy="293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37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10">
        <p14:doors dir="vert"/>
      </p:transition>
    </mc:Choice>
    <mc:Fallback xmlns="">
      <p:transition spd="slow" advTm="39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4293096" cy="1329328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Екологічна</a:t>
            </a:r>
            <a:r>
              <a:rPr lang="ru-RU" b="1" dirty="0">
                <a:solidFill>
                  <a:srgbClr val="FF0000"/>
                </a:solidFill>
              </a:rPr>
              <a:t> година «</a:t>
            </a:r>
            <a:r>
              <a:rPr lang="ru-RU" b="1" dirty="0" err="1">
                <a:solidFill>
                  <a:srgbClr val="FF0000"/>
                </a:solidFill>
              </a:rPr>
              <a:t>Первоцвіти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рідного</a:t>
            </a:r>
            <a:r>
              <a:rPr lang="ru-RU" b="1" dirty="0">
                <a:solidFill>
                  <a:srgbClr val="FF0000"/>
                </a:solidFill>
              </a:rPr>
              <a:t> краю»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1756"/>
            <a:ext cx="3168352" cy="237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4167" y="1772816"/>
            <a:ext cx="28790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FF0000"/>
                </a:solidFill>
              </a:rPr>
              <a:t>Акція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«</a:t>
            </a:r>
            <a:r>
              <a:rPr lang="ru-RU" sz="2000" b="1" dirty="0">
                <a:solidFill>
                  <a:srgbClr val="FF0000"/>
                </a:solidFill>
              </a:rPr>
              <a:t>Посади дерево у </a:t>
            </a:r>
            <a:r>
              <a:rPr lang="ru-RU" sz="2000" b="1" dirty="0" err="1">
                <a:solidFill>
                  <a:srgbClr val="FF0000"/>
                </a:solidFill>
              </a:rPr>
              <a:t>школі</a:t>
            </a:r>
            <a:r>
              <a:rPr lang="ru-RU" sz="2000" b="1" dirty="0">
                <a:solidFill>
                  <a:srgbClr val="FF0000"/>
                </a:solidFill>
              </a:rPr>
              <a:t>»</a:t>
            </a:r>
            <a:endParaRPr lang="uk-UA" sz="2000" b="1" dirty="0">
              <a:solidFill>
                <a:srgbClr val="FF0000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503">
            <a:off x="6337116" y="2780928"/>
            <a:ext cx="2335213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3284984"/>
            <a:ext cx="2088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rgbClr val="FF0000"/>
                </a:solidFill>
              </a:rPr>
              <a:t>Акція “Квіти біля школи”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162" y="4084694"/>
            <a:ext cx="2007334" cy="268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46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158">
        <p14:doors dir="vert"/>
      </p:transition>
    </mc:Choice>
    <mc:Fallback xmlns="">
      <p:transition spd="slow" advTm="41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Козачата</a:t>
            </a:r>
            <a:r>
              <a:rPr lang="ru-RU" b="1" dirty="0">
                <a:solidFill>
                  <a:srgbClr val="FF0000"/>
                </a:solidFill>
              </a:rPr>
              <a:t> – </a:t>
            </a:r>
            <a:r>
              <a:rPr lang="ru-RU" b="1" dirty="0" err="1">
                <a:solidFill>
                  <a:srgbClr val="FF0000"/>
                </a:solidFill>
              </a:rPr>
              <a:t>активні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учасники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шкільного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життя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8" y="1396345"/>
            <a:ext cx="3091996" cy="23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46" y="1916832"/>
            <a:ext cx="2808312" cy="210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534" y="4559969"/>
            <a:ext cx="2547937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33025"/>
            <a:ext cx="248479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 descr="C:\Users\Рома\Desktop\Створити папку\IMG_24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307224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47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7">
        <p14:doors dir="vert"/>
      </p:transition>
    </mc:Choice>
    <mc:Fallback xmlns="">
      <p:transition spd="slow" advTm="40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352928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Підготовка</a:t>
            </a:r>
            <a:r>
              <a:rPr lang="ru-RU" b="1" dirty="0">
                <a:solidFill>
                  <a:srgbClr val="FF0000"/>
                </a:solidFill>
              </a:rPr>
              <a:t> до І </a:t>
            </a:r>
            <a:r>
              <a:rPr lang="ru-RU" b="1" dirty="0" err="1">
                <a:solidFill>
                  <a:srgbClr val="FF0000"/>
                </a:solidFill>
              </a:rPr>
              <a:t>етапу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військово</a:t>
            </a:r>
            <a:r>
              <a:rPr lang="ru-RU" b="1" dirty="0">
                <a:solidFill>
                  <a:srgbClr val="FF0000"/>
                </a:solidFill>
              </a:rPr>
              <a:t> - </a:t>
            </a:r>
            <a:r>
              <a:rPr lang="ru-RU" b="1" dirty="0" err="1">
                <a:solidFill>
                  <a:srgbClr val="FF0000"/>
                </a:solidFill>
              </a:rPr>
              <a:t>патріотичної</a:t>
            </a:r>
            <a:r>
              <a:rPr lang="ru-RU" b="1" dirty="0">
                <a:solidFill>
                  <a:srgbClr val="FF0000"/>
                </a:solidFill>
              </a:rPr>
              <a:t>  </a:t>
            </a:r>
            <a:r>
              <a:rPr lang="ru-RU" b="1" dirty="0" err="1">
                <a:solidFill>
                  <a:srgbClr val="FF0000"/>
                </a:solidFill>
              </a:rPr>
              <a:t>гри</a:t>
            </a:r>
            <a:r>
              <a:rPr lang="ru-RU" b="1" dirty="0">
                <a:solidFill>
                  <a:srgbClr val="FF0000"/>
                </a:solidFill>
              </a:rPr>
              <a:t> "</a:t>
            </a:r>
            <a:r>
              <a:rPr lang="ru-RU" b="1" dirty="0" err="1">
                <a:solidFill>
                  <a:srgbClr val="FF0000"/>
                </a:solidFill>
              </a:rPr>
              <a:t>Джура</a:t>
            </a:r>
            <a:r>
              <a:rPr lang="ru-RU" b="1" dirty="0">
                <a:solidFill>
                  <a:srgbClr val="FF0000"/>
                </a:solidFill>
              </a:rPr>
              <a:t>"</a:t>
            </a:r>
          </a:p>
          <a:p>
            <a:endParaRPr lang="ru-RU" dirty="0"/>
          </a:p>
          <a:p>
            <a:endParaRPr lang="uk-UA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28" y="1340768"/>
            <a:ext cx="442257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028" y="3429000"/>
            <a:ext cx="4248472" cy="3181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143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46">
        <p14:doors dir="vert"/>
      </p:transition>
    </mc:Choice>
    <mc:Fallback xmlns="">
      <p:transition spd="slow" advTm="39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332656"/>
            <a:ext cx="7200800" cy="61926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Висновки </a:t>
            </a:r>
            <a:endParaRPr lang="uk-UA" b="1" dirty="0">
              <a:solidFill>
                <a:srgbClr val="FF0000"/>
              </a:solidFill>
            </a:endParaRPr>
          </a:p>
          <a:p>
            <a:pPr marL="45720" indent="0" algn="just">
              <a:buNone/>
            </a:pPr>
            <a:r>
              <a:rPr lang="uk-UA" dirty="0" smtClean="0"/>
              <a:t>  </a:t>
            </a:r>
            <a:r>
              <a:rPr lang="uk-UA" sz="2800" b="1" dirty="0" smtClean="0">
                <a:solidFill>
                  <a:srgbClr val="7030A0"/>
                </a:solidFill>
              </a:rPr>
              <a:t>Тісна </a:t>
            </a:r>
            <a:r>
              <a:rPr lang="uk-UA" sz="2800" b="1" dirty="0">
                <a:solidFill>
                  <a:srgbClr val="7030A0"/>
                </a:solidFill>
              </a:rPr>
              <a:t>співпраця вчителів</a:t>
            </a:r>
            <a:r>
              <a:rPr lang="uk-UA" sz="2800" b="1">
                <a:solidFill>
                  <a:srgbClr val="7030A0"/>
                </a:solidFill>
              </a:rPr>
              <a:t>, </a:t>
            </a:r>
            <a:r>
              <a:rPr lang="uk-UA" sz="2800" b="1" smtClean="0">
                <a:solidFill>
                  <a:srgbClr val="7030A0"/>
                </a:solidFill>
              </a:rPr>
              <a:t>учнів, </a:t>
            </a:r>
            <a:r>
              <a:rPr lang="uk-UA" sz="2800" b="1" dirty="0">
                <a:solidFill>
                  <a:srgbClr val="7030A0"/>
                </a:solidFill>
              </a:rPr>
              <a:t>батьків, громадськості,  яка проводиться систематично, цілеспрямовано і наполегливо може виховати справжнього громадянина, готового до захисту своєї Вітчизни. </a:t>
            </a:r>
          </a:p>
          <a:p>
            <a:pPr marL="45720" indent="0" algn="just">
              <a:buNone/>
            </a:pPr>
            <a:r>
              <a:rPr lang="uk-UA" sz="2800" b="1" dirty="0">
                <a:solidFill>
                  <a:srgbClr val="7030A0"/>
                </a:solidFill>
              </a:rPr>
              <a:t>  Організовуючи </a:t>
            </a:r>
            <a:r>
              <a:rPr lang="uk-UA" sz="2800" b="1" dirty="0" smtClean="0">
                <a:solidFill>
                  <a:srgbClr val="7030A0"/>
                </a:solidFill>
              </a:rPr>
              <a:t>невеликі,  </a:t>
            </a:r>
            <a:r>
              <a:rPr lang="uk-UA" sz="2800" b="1" dirty="0">
                <a:solidFill>
                  <a:srgbClr val="7030A0"/>
                </a:solidFill>
              </a:rPr>
              <a:t>але реальні справи у школі, діти вчаться бути патріотами України, розуміючи, що кожен з них і всі разом можуть зробити великий внесок у розбудову рідної Батьківщини.</a:t>
            </a:r>
          </a:p>
          <a:p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59990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905">
        <p14:doors dir="vert"/>
      </p:transition>
    </mc:Choice>
    <mc:Fallback xmlns="">
      <p:transition spd="slow" advTm="109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731520"/>
            <a:ext cx="6428184" cy="53724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</a:rPr>
              <a:t>Зміст  </a:t>
            </a:r>
            <a:r>
              <a:rPr lang="uk-UA" sz="2800" b="1" dirty="0">
                <a:solidFill>
                  <a:schemeClr val="accent6">
                    <a:lumMod val="50000"/>
                  </a:schemeClr>
                </a:solidFill>
              </a:rPr>
              <a:t>діяльності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412776"/>
            <a:ext cx="7992888" cy="4392488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-        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створення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навчального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середовища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для 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військово-патріотичного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виховання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;</a:t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-         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організація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системи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заходів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військово-патріотичного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виховання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;</a:t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-         участь у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грі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«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Джура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» на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рівні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закладу(початкова і 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середня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ланка).</a:t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У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грі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поєднуються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напрями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туристичний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військовий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спортивний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історичний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мистецький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4">
                    <a:lumMod val="50000"/>
                  </a:schemeClr>
                </a:solidFill>
              </a:rPr>
              <a:t>краєзнавчий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94277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100">
        <p14:doors dir="vert"/>
      </p:transition>
    </mc:Choice>
    <mc:Fallback xmlns="">
      <p:transition spd="slow" advTm="101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412776"/>
            <a:ext cx="7416823" cy="5184576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i="1" dirty="0" err="1">
                <a:solidFill>
                  <a:srgbClr val="0070C0"/>
                </a:solidFill>
              </a:rPr>
              <a:t>Соціальний</a:t>
            </a:r>
            <a:r>
              <a:rPr lang="ru-RU" sz="2400" i="1" dirty="0">
                <a:solidFill>
                  <a:srgbClr val="0070C0"/>
                </a:solidFill>
              </a:rPr>
              <a:t> проект «Добро </a:t>
            </a:r>
            <a:r>
              <a:rPr lang="ru-RU" sz="2400" i="1" dirty="0" err="1">
                <a:solidFill>
                  <a:srgbClr val="0070C0"/>
                </a:solidFill>
              </a:rPr>
              <a:t>починається</a:t>
            </a:r>
            <a:r>
              <a:rPr lang="ru-RU" sz="2400" i="1" dirty="0">
                <a:solidFill>
                  <a:srgbClr val="0070C0"/>
                </a:solidFill>
              </a:rPr>
              <a:t> з тебе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»</a:t>
            </a:r>
            <a:b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Мета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проекту: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формування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учнів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потреби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творити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добрі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справи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на благо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інших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людей.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Соціальний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проект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реалізується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патріотичному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і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благодійному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</a:rPr>
              <a:t>напрямку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i="1" dirty="0" err="1" smtClean="0">
                <a:solidFill>
                  <a:srgbClr val="0070C0"/>
                </a:solidFill>
              </a:rPr>
              <a:t>Екологічний</a:t>
            </a:r>
            <a:r>
              <a:rPr lang="ru-RU" sz="2400" i="1" dirty="0" smtClean="0">
                <a:solidFill>
                  <a:srgbClr val="0070C0"/>
                </a:solidFill>
              </a:rPr>
              <a:t> </a:t>
            </a:r>
            <a:r>
              <a:rPr lang="ru-RU" sz="2400" i="1" dirty="0">
                <a:solidFill>
                  <a:srgbClr val="0070C0"/>
                </a:solidFill>
              </a:rPr>
              <a:t>проект «</a:t>
            </a:r>
            <a:r>
              <a:rPr lang="ru-RU" sz="2400" i="1" dirty="0" err="1">
                <a:solidFill>
                  <a:srgbClr val="0070C0"/>
                </a:solidFill>
              </a:rPr>
              <a:t>Рідній</a:t>
            </a:r>
            <a:r>
              <a:rPr lang="ru-RU" sz="2400" i="1" dirty="0">
                <a:solidFill>
                  <a:srgbClr val="0070C0"/>
                </a:solidFill>
              </a:rPr>
              <a:t> </a:t>
            </a:r>
            <a:r>
              <a:rPr lang="ru-RU" sz="2400" i="1" dirty="0" err="1">
                <a:solidFill>
                  <a:srgbClr val="0070C0"/>
                </a:solidFill>
              </a:rPr>
              <a:t>природі</a:t>
            </a:r>
            <a:r>
              <a:rPr lang="ru-RU" sz="2400" i="1" dirty="0">
                <a:solidFill>
                  <a:srgbClr val="0070C0"/>
                </a:solidFill>
              </a:rPr>
              <a:t> - на </a:t>
            </a:r>
            <a:r>
              <a:rPr lang="ru-RU" sz="2400" i="1" dirty="0" err="1">
                <a:solidFill>
                  <a:srgbClr val="0070C0"/>
                </a:solidFill>
              </a:rPr>
              <a:t>підмогу</a:t>
            </a:r>
            <a:r>
              <a:rPr lang="ru-RU" sz="2400" i="1" dirty="0">
                <a:solidFill>
                  <a:srgbClr val="0070C0"/>
                </a:solidFill>
              </a:rPr>
              <a:t>»</a:t>
            </a:r>
            <a:br>
              <a:rPr lang="ru-RU" sz="2400" i="1" dirty="0">
                <a:solidFill>
                  <a:srgbClr val="0070C0"/>
                </a:solidFill>
              </a:rPr>
            </a:b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Мета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проекту: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формування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екологічної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культури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школярів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покращення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стану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довкілля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в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селі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;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виховання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любові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до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рідного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краю,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природи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741368" cy="8252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</a:rPr>
              <a:t>Напрями </a:t>
            </a:r>
            <a:r>
              <a:rPr lang="uk-UA" sz="2800" b="1" dirty="0">
                <a:solidFill>
                  <a:schemeClr val="accent6">
                    <a:lumMod val="50000"/>
                  </a:schemeClr>
                </a:solidFill>
              </a:rPr>
              <a:t>діяльності</a:t>
            </a:r>
          </a:p>
        </p:txBody>
      </p:sp>
    </p:spTree>
    <p:extLst>
      <p:ext uri="{BB962C8B-B14F-4D97-AF65-F5344CB8AC3E}">
        <p14:creationId xmlns:p14="http://schemas.microsoft.com/office/powerpoint/2010/main" val="22790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163">
        <p14:doors dir="vert"/>
      </p:transition>
    </mc:Choice>
    <mc:Fallback xmlns="">
      <p:transition spd="slow" advTm="101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60648"/>
            <a:ext cx="7128792" cy="5472608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Акція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«Хай буде мир над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Україною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4208424" cy="31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2 клас\Lenovo_A1000_IMG_20180921_1021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971" y="2996952"/>
            <a:ext cx="4272501" cy="320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озак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25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520">
        <p14:doors dir="vert"/>
      </p:transition>
    </mc:Choice>
    <mc:Fallback xmlns="">
      <p:transition spd="slow" advTm="35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260648"/>
            <a:ext cx="6284168" cy="3945592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День </a:t>
            </a:r>
            <a:r>
              <a:rPr lang="ru-RU" b="1" dirty="0" err="1">
                <a:solidFill>
                  <a:srgbClr val="FF0000"/>
                </a:solidFill>
              </a:rPr>
              <a:t>пам'яті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Героїв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Небесної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Сотні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Рома\Desktop\з фотоапарата\джура\image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8"/>
            <a:ext cx="4485000" cy="33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джур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4115296" cy="308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18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88">
        <p14:doors dir="vert"/>
      </p:transition>
    </mc:Choice>
    <mc:Fallback xmlns="">
      <p:transition spd="slow" advTm="40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Акція «Лист солдату»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4" y="1412776"/>
            <a:ext cx="461418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92580"/>
            <a:ext cx="4464496" cy="3351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7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70">
        <p14:doors dir="vert"/>
      </p:transition>
    </mc:Choice>
    <mc:Fallback xmlns="">
      <p:transition spd="slow" advTm="39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Година спілкування «Зростаймо патріотами</a:t>
            </a:r>
            <a:r>
              <a:rPr lang="uk-UA" b="1" dirty="0" smtClean="0">
                <a:solidFill>
                  <a:srgbClr val="FF0000"/>
                </a:solidFill>
              </a:rPr>
              <a:t>!» Зустріч з героями АТО.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312368" cy="468052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234" y="2405971"/>
            <a:ext cx="4341198" cy="325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91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87">
        <p14:doors dir="vert"/>
      </p:transition>
    </mc:Choice>
    <mc:Fallback xmlns="">
      <p:transition spd="slow" advTm="39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731520"/>
            <a:ext cx="6572200" cy="5505792"/>
          </a:xfrm>
        </p:spPr>
        <p:txBody>
          <a:bodyPr/>
          <a:lstStyle/>
          <a:p>
            <a:pPr marL="45720" indent="0" algn="ctr">
              <a:buNone/>
            </a:pPr>
            <a:r>
              <a:rPr lang="uk-UA" b="1" dirty="0">
                <a:solidFill>
                  <a:srgbClr val="FF0000"/>
                </a:solidFill>
              </a:rPr>
              <a:t>Акція "Добро жменями"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22393"/>
            <a:ext cx="6264696" cy="470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75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38">
        <p14:doors dir="vert"/>
      </p:transition>
    </mc:Choice>
    <mc:Fallback xmlns="">
      <p:transition spd="slow" advTm="39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13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Презентация-укр-13</Template>
  <TotalTime>160</TotalTime>
  <Words>296</Words>
  <Application>Microsoft Office PowerPoint</Application>
  <PresentationFormat>Экран (4:3)</PresentationFormat>
  <Paragraphs>51</Paragraphs>
  <Slides>26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Презентация-укр-13</vt:lpstr>
      <vt:lpstr>Добро перемагає зло</vt:lpstr>
      <vt:lpstr>Козачата </vt:lpstr>
      <vt:lpstr>-         створення навчального середовища для  військово-патріотичного виховання;  -          організація системи заходів військово-патріотичного виховання;  -         участь у грі «Джура» на рівні закладу(початкова і  середня ланка).    У грі поєднуються напрями: туристичний, військовий, спортивний, історичний, мистецький, краєзнавчий.    </vt:lpstr>
      <vt:lpstr>Соціальний проект «Добро починається з тебе»  Мета проекту: формування в учнів потреби творити добрі справи на благо інших людей.  Соціальний проект реалізується в патріотичному і благодійному напрямку.  Екологічний проект «Рідній природі - на підмогу»  Мета проекту: формування екологічної культури школярів, покращення стану довкілля в селі; виховання любові до рідного краю, природи.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перемагає зло</dc:title>
  <dc:creator>Рома</dc:creator>
  <cp:lastModifiedBy>Рома</cp:lastModifiedBy>
  <cp:revision>17</cp:revision>
  <dcterms:created xsi:type="dcterms:W3CDTF">2019-04-17T18:34:21Z</dcterms:created>
  <dcterms:modified xsi:type="dcterms:W3CDTF">2019-04-21T19:40:11Z</dcterms:modified>
</cp:coreProperties>
</file>