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75" r:id="rId3"/>
    <p:sldId id="263" r:id="rId4"/>
    <p:sldId id="262" r:id="rId5"/>
    <p:sldId id="271" r:id="rId6"/>
    <p:sldId id="276" r:id="rId7"/>
    <p:sldId id="272" r:id="rId8"/>
    <p:sldId id="273" r:id="rId9"/>
    <p:sldId id="264" r:id="rId10"/>
    <p:sldId id="265" r:id="rId11"/>
    <p:sldId id="266" r:id="rId12"/>
    <p:sldId id="267" r:id="rId13"/>
    <p:sldId id="268" r:id="rId14"/>
    <p:sldId id="269" r:id="rId15"/>
    <p:sldId id="274" r:id="rId16"/>
    <p:sldId id="270" r:id="rId17"/>
    <p:sldId id="278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801" autoAdjust="0"/>
    <p:restoredTop sz="94660"/>
  </p:normalViewPr>
  <p:slideViewPr>
    <p:cSldViewPr>
      <p:cViewPr varScale="1">
        <p:scale>
          <a:sx n="104" d="100"/>
          <a:sy n="104" d="100"/>
        </p:scale>
        <p:origin x="-2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DEC66F-1DED-489F-93C7-175A4900C382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</dgm:pt>
    <dgm:pt modelId="{6BD31E9D-1BDE-40A7-A567-0A23085FAD7A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err="1">
              <a:latin typeface="+mj-lt"/>
            </a:rPr>
            <a:t>Прості</a:t>
          </a:r>
          <a:r>
            <a:rPr lang="ru-RU" dirty="0">
              <a:latin typeface="+mj-lt"/>
            </a:rPr>
            <a:t> </a:t>
          </a:r>
          <a:r>
            <a:rPr lang="ru-RU" dirty="0" err="1" smtClean="0">
              <a:latin typeface="+mj-lt"/>
            </a:rPr>
            <a:t>питання</a:t>
          </a:r>
          <a:r>
            <a:rPr lang="ru-RU" dirty="0" smtClean="0">
              <a:latin typeface="+mj-lt"/>
            </a:rPr>
            <a:t> </a:t>
          </a:r>
          <a:endParaRPr lang="ru-RU" dirty="0">
            <a:latin typeface="+mj-lt"/>
          </a:endParaRPr>
        </a:p>
        <a:p>
          <a:r>
            <a:rPr lang="ru-RU" b="1" dirty="0">
              <a:latin typeface="+mj-lt"/>
            </a:rPr>
            <a:t>1 бал</a:t>
          </a:r>
        </a:p>
      </dgm:t>
    </dgm:pt>
    <dgm:pt modelId="{7C905787-B113-4E5F-B580-1A83571C50E9}" type="parTrans" cxnId="{E0256528-D758-4F13-83DA-D528ADA4D611}">
      <dgm:prSet/>
      <dgm:spPr/>
      <dgm:t>
        <a:bodyPr/>
        <a:lstStyle/>
        <a:p>
          <a:endParaRPr lang="ru-RU"/>
        </a:p>
      </dgm:t>
    </dgm:pt>
    <dgm:pt modelId="{C5B24EBE-E59D-45B9-9AC3-4F6E8970255D}" type="sibTrans" cxnId="{E0256528-D758-4F13-83DA-D528ADA4D611}">
      <dgm:prSet/>
      <dgm:spPr/>
      <dgm:t>
        <a:bodyPr/>
        <a:lstStyle/>
        <a:p>
          <a:endParaRPr lang="ru-RU"/>
        </a:p>
      </dgm:t>
    </dgm:pt>
    <dgm:pt modelId="{F271C6A2-5604-471C-B395-4231F541607D}">
      <dgm:prSet phldrT="[Текст]"/>
      <dgm:spPr>
        <a:gradFill flip="none" rotWithShape="0">
          <a:gsLst>
            <a:gs pos="0">
              <a:srgbClr val="FFFF00">
                <a:tint val="66000"/>
                <a:satMod val="160000"/>
              </a:srgbClr>
            </a:gs>
            <a:gs pos="50000">
              <a:srgbClr val="FFFF00">
                <a:tint val="44500"/>
                <a:satMod val="160000"/>
              </a:srgbClr>
            </a:gs>
            <a:gs pos="100000">
              <a:srgbClr val="FFFF00">
                <a:tint val="23500"/>
                <a:satMod val="160000"/>
              </a:srgbClr>
            </a:gs>
          </a:gsLst>
          <a:lin ang="16200000" scaled="1"/>
          <a:tileRect/>
        </a:gradFill>
      </dgm:spPr>
      <dgm:t>
        <a:bodyPr/>
        <a:lstStyle/>
        <a:p>
          <a:r>
            <a:rPr lang="ru-RU" dirty="0" err="1">
              <a:latin typeface="+mj-lt"/>
            </a:rPr>
            <a:t>Середньої</a:t>
          </a:r>
          <a:r>
            <a:rPr lang="ru-RU" dirty="0">
              <a:latin typeface="+mj-lt"/>
            </a:rPr>
            <a:t> </a:t>
          </a:r>
          <a:r>
            <a:rPr lang="ru-RU" dirty="0" err="1">
              <a:latin typeface="+mj-lt"/>
            </a:rPr>
            <a:t>складності</a:t>
          </a:r>
          <a:endParaRPr lang="ru-RU" dirty="0">
            <a:latin typeface="+mj-lt"/>
          </a:endParaRPr>
        </a:p>
        <a:p>
          <a:r>
            <a:rPr lang="ru-RU" b="1" dirty="0">
              <a:latin typeface="+mj-lt"/>
            </a:rPr>
            <a:t>2 </a:t>
          </a:r>
          <a:r>
            <a:rPr lang="ru-RU" b="1" dirty="0" err="1">
              <a:latin typeface="+mj-lt"/>
            </a:rPr>
            <a:t>бали</a:t>
          </a:r>
          <a:endParaRPr lang="ru-RU" b="1" dirty="0">
            <a:latin typeface="+mj-lt"/>
          </a:endParaRPr>
        </a:p>
      </dgm:t>
    </dgm:pt>
    <dgm:pt modelId="{7F8EC305-B17B-431A-BC63-1E506A9B891A}" type="parTrans" cxnId="{2E50ABF3-F9F1-4765-8C5E-5D59D6A2FAF3}">
      <dgm:prSet/>
      <dgm:spPr/>
      <dgm:t>
        <a:bodyPr/>
        <a:lstStyle/>
        <a:p>
          <a:endParaRPr lang="ru-RU"/>
        </a:p>
      </dgm:t>
    </dgm:pt>
    <dgm:pt modelId="{9DA4BC1A-E375-46C4-A7ED-5D409A71F21F}" type="sibTrans" cxnId="{2E50ABF3-F9F1-4765-8C5E-5D59D6A2FAF3}">
      <dgm:prSet/>
      <dgm:spPr/>
      <dgm:t>
        <a:bodyPr/>
        <a:lstStyle/>
        <a:p>
          <a:endParaRPr lang="ru-RU"/>
        </a:p>
      </dgm:t>
    </dgm:pt>
    <dgm:pt modelId="{12E03A7B-79E3-4D1A-871F-8E23F22356FC}">
      <dgm:prSet phldrT="[Текст]"/>
      <dgm:spPr>
        <a:gradFill flip="none" rotWithShape="0">
          <a:gsLst>
            <a:gs pos="0">
              <a:srgbClr val="FF0000">
                <a:tint val="66000"/>
                <a:satMod val="160000"/>
              </a:srgbClr>
            </a:gs>
            <a:gs pos="50000">
              <a:srgbClr val="FF0000">
                <a:tint val="44500"/>
                <a:satMod val="160000"/>
              </a:srgbClr>
            </a:gs>
            <a:gs pos="100000">
              <a:srgbClr val="FF0000">
                <a:tint val="23500"/>
                <a:satMod val="160000"/>
              </a:srgbClr>
            </a:gs>
          </a:gsLst>
          <a:lin ang="16200000" scaled="1"/>
          <a:tileRect/>
        </a:gradFill>
      </dgm:spPr>
      <dgm:t>
        <a:bodyPr/>
        <a:lstStyle/>
        <a:p>
          <a:r>
            <a:rPr lang="ru-RU" dirty="0" err="1">
              <a:latin typeface="+mj-lt"/>
            </a:rPr>
            <a:t>Складні</a:t>
          </a:r>
          <a:r>
            <a:rPr lang="ru-RU" dirty="0">
              <a:latin typeface="+mj-lt"/>
            </a:rPr>
            <a:t> </a:t>
          </a:r>
          <a:r>
            <a:rPr lang="ru-RU" dirty="0" err="1">
              <a:latin typeface="+mj-lt"/>
            </a:rPr>
            <a:t>питання</a:t>
          </a:r>
          <a:endParaRPr lang="ru-RU" dirty="0">
            <a:latin typeface="+mj-lt"/>
          </a:endParaRPr>
        </a:p>
        <a:p>
          <a:r>
            <a:rPr lang="ru-RU" b="1" dirty="0">
              <a:latin typeface="+mj-lt"/>
            </a:rPr>
            <a:t>3 </a:t>
          </a:r>
          <a:r>
            <a:rPr lang="ru-RU" b="1" dirty="0" err="1">
              <a:latin typeface="+mj-lt"/>
            </a:rPr>
            <a:t>бали</a:t>
          </a:r>
          <a:endParaRPr lang="ru-RU" b="1" dirty="0">
            <a:latin typeface="+mj-lt"/>
          </a:endParaRPr>
        </a:p>
      </dgm:t>
    </dgm:pt>
    <dgm:pt modelId="{2E7809AA-B405-4963-AF6D-6259CFB026E6}" type="parTrans" cxnId="{FE780F4C-2E38-4CFD-AF4E-C9577DCFDD42}">
      <dgm:prSet/>
      <dgm:spPr/>
      <dgm:t>
        <a:bodyPr/>
        <a:lstStyle/>
        <a:p>
          <a:endParaRPr lang="ru-RU"/>
        </a:p>
      </dgm:t>
    </dgm:pt>
    <dgm:pt modelId="{640A84C6-9B90-4970-998F-31F31A138585}" type="sibTrans" cxnId="{FE780F4C-2E38-4CFD-AF4E-C9577DCFDD42}">
      <dgm:prSet/>
      <dgm:spPr/>
      <dgm:t>
        <a:bodyPr/>
        <a:lstStyle/>
        <a:p>
          <a:endParaRPr lang="ru-RU"/>
        </a:p>
      </dgm:t>
    </dgm:pt>
    <dgm:pt modelId="{06FB639E-710D-40A5-ACDA-8097C6C30EC5}" type="pres">
      <dgm:prSet presAssocID="{67DEC66F-1DED-489F-93C7-175A4900C382}" presName="Name0" presStyleCnt="0">
        <dgm:presLayoutVars>
          <dgm:dir/>
          <dgm:resizeHandles val="exact"/>
        </dgm:presLayoutVars>
      </dgm:prSet>
      <dgm:spPr/>
    </dgm:pt>
    <dgm:pt modelId="{49517505-0D41-4958-A3AE-EDC344309231}" type="pres">
      <dgm:prSet presAssocID="{6BD31E9D-1BDE-40A7-A567-0A23085FAD7A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8DB89D-6862-49CA-B9B2-DD6BFBBE11A9}" type="pres">
      <dgm:prSet presAssocID="{C5B24EBE-E59D-45B9-9AC3-4F6E8970255D}" presName="sibTrans" presStyleLbl="sibTrans2D1" presStyleIdx="0" presStyleCnt="2"/>
      <dgm:spPr/>
      <dgm:t>
        <a:bodyPr/>
        <a:lstStyle/>
        <a:p>
          <a:endParaRPr lang="ru-RU"/>
        </a:p>
      </dgm:t>
    </dgm:pt>
    <dgm:pt modelId="{78B2248A-8201-40A3-BF99-9B12F2299D4B}" type="pres">
      <dgm:prSet presAssocID="{C5B24EBE-E59D-45B9-9AC3-4F6E8970255D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FC6B6BB2-E8F5-43D6-9978-25395B5EEC3F}" type="pres">
      <dgm:prSet presAssocID="{F271C6A2-5604-471C-B395-4231F541607D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2F071C-6B68-4D00-A7A6-7EF7ED062705}" type="pres">
      <dgm:prSet presAssocID="{9DA4BC1A-E375-46C4-A7ED-5D409A71F21F}" presName="sibTrans" presStyleLbl="sibTrans2D1" presStyleIdx="1" presStyleCnt="2"/>
      <dgm:spPr/>
      <dgm:t>
        <a:bodyPr/>
        <a:lstStyle/>
        <a:p>
          <a:endParaRPr lang="ru-RU"/>
        </a:p>
      </dgm:t>
    </dgm:pt>
    <dgm:pt modelId="{01F6BD17-CDF6-406B-A653-243EDA72913D}" type="pres">
      <dgm:prSet presAssocID="{9DA4BC1A-E375-46C4-A7ED-5D409A71F21F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4442E6CA-7333-4301-9B6E-C6B10EAE58A9}" type="pres">
      <dgm:prSet presAssocID="{12E03A7B-79E3-4D1A-871F-8E23F22356F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C13716-2B63-476E-9642-50D4D5703DCF}" type="presOf" srcId="{67DEC66F-1DED-489F-93C7-175A4900C382}" destId="{06FB639E-710D-40A5-ACDA-8097C6C30EC5}" srcOrd="0" destOrd="0" presId="urn:microsoft.com/office/officeart/2005/8/layout/process1"/>
    <dgm:cxn modelId="{2E50ABF3-F9F1-4765-8C5E-5D59D6A2FAF3}" srcId="{67DEC66F-1DED-489F-93C7-175A4900C382}" destId="{F271C6A2-5604-471C-B395-4231F541607D}" srcOrd="1" destOrd="0" parTransId="{7F8EC305-B17B-431A-BC63-1E506A9B891A}" sibTransId="{9DA4BC1A-E375-46C4-A7ED-5D409A71F21F}"/>
    <dgm:cxn modelId="{28F44CCB-B1A7-4CEC-9B48-DF1F1F616902}" type="presOf" srcId="{C5B24EBE-E59D-45B9-9AC3-4F6E8970255D}" destId="{78B2248A-8201-40A3-BF99-9B12F2299D4B}" srcOrd="1" destOrd="0" presId="urn:microsoft.com/office/officeart/2005/8/layout/process1"/>
    <dgm:cxn modelId="{E0256528-D758-4F13-83DA-D528ADA4D611}" srcId="{67DEC66F-1DED-489F-93C7-175A4900C382}" destId="{6BD31E9D-1BDE-40A7-A567-0A23085FAD7A}" srcOrd="0" destOrd="0" parTransId="{7C905787-B113-4E5F-B580-1A83571C50E9}" sibTransId="{C5B24EBE-E59D-45B9-9AC3-4F6E8970255D}"/>
    <dgm:cxn modelId="{FE780F4C-2E38-4CFD-AF4E-C9577DCFDD42}" srcId="{67DEC66F-1DED-489F-93C7-175A4900C382}" destId="{12E03A7B-79E3-4D1A-871F-8E23F22356FC}" srcOrd="2" destOrd="0" parTransId="{2E7809AA-B405-4963-AF6D-6259CFB026E6}" sibTransId="{640A84C6-9B90-4970-998F-31F31A138585}"/>
    <dgm:cxn modelId="{2D60F5E7-E4F4-4C30-A999-F28C21C04BA3}" type="presOf" srcId="{6BD31E9D-1BDE-40A7-A567-0A23085FAD7A}" destId="{49517505-0D41-4958-A3AE-EDC344309231}" srcOrd="0" destOrd="0" presId="urn:microsoft.com/office/officeart/2005/8/layout/process1"/>
    <dgm:cxn modelId="{266E771E-497F-4BE4-84E3-2443BDBE395C}" type="presOf" srcId="{12E03A7B-79E3-4D1A-871F-8E23F22356FC}" destId="{4442E6CA-7333-4301-9B6E-C6B10EAE58A9}" srcOrd="0" destOrd="0" presId="urn:microsoft.com/office/officeart/2005/8/layout/process1"/>
    <dgm:cxn modelId="{29E07FBD-9DD2-429F-A97D-0FAD8C036903}" type="presOf" srcId="{9DA4BC1A-E375-46C4-A7ED-5D409A71F21F}" destId="{612F071C-6B68-4D00-A7A6-7EF7ED062705}" srcOrd="0" destOrd="0" presId="urn:microsoft.com/office/officeart/2005/8/layout/process1"/>
    <dgm:cxn modelId="{E380D6A4-5EEA-488F-B604-CB525D997D71}" type="presOf" srcId="{F271C6A2-5604-471C-B395-4231F541607D}" destId="{FC6B6BB2-E8F5-43D6-9978-25395B5EEC3F}" srcOrd="0" destOrd="0" presId="urn:microsoft.com/office/officeart/2005/8/layout/process1"/>
    <dgm:cxn modelId="{2EE5E0CB-B9F3-401D-982D-5250E1140062}" type="presOf" srcId="{9DA4BC1A-E375-46C4-A7ED-5D409A71F21F}" destId="{01F6BD17-CDF6-406B-A653-243EDA72913D}" srcOrd="1" destOrd="0" presId="urn:microsoft.com/office/officeart/2005/8/layout/process1"/>
    <dgm:cxn modelId="{8F510694-81D6-4347-AEFC-3B080955F2AB}" type="presOf" srcId="{C5B24EBE-E59D-45B9-9AC3-4F6E8970255D}" destId="{A88DB89D-6862-49CA-B9B2-DD6BFBBE11A9}" srcOrd="0" destOrd="0" presId="urn:microsoft.com/office/officeart/2005/8/layout/process1"/>
    <dgm:cxn modelId="{DC464881-724B-4ACF-B89D-B3A8854D522E}" type="presParOf" srcId="{06FB639E-710D-40A5-ACDA-8097C6C30EC5}" destId="{49517505-0D41-4958-A3AE-EDC344309231}" srcOrd="0" destOrd="0" presId="urn:microsoft.com/office/officeart/2005/8/layout/process1"/>
    <dgm:cxn modelId="{B16D0643-CBBA-40A7-97CF-3EF25AA4E467}" type="presParOf" srcId="{06FB639E-710D-40A5-ACDA-8097C6C30EC5}" destId="{A88DB89D-6862-49CA-B9B2-DD6BFBBE11A9}" srcOrd="1" destOrd="0" presId="urn:microsoft.com/office/officeart/2005/8/layout/process1"/>
    <dgm:cxn modelId="{F6E83C32-5958-427C-8635-BC3FA63254E7}" type="presParOf" srcId="{A88DB89D-6862-49CA-B9B2-DD6BFBBE11A9}" destId="{78B2248A-8201-40A3-BF99-9B12F2299D4B}" srcOrd="0" destOrd="0" presId="urn:microsoft.com/office/officeart/2005/8/layout/process1"/>
    <dgm:cxn modelId="{BC32E2A2-45AC-463D-8235-D5FA3773A8B2}" type="presParOf" srcId="{06FB639E-710D-40A5-ACDA-8097C6C30EC5}" destId="{FC6B6BB2-E8F5-43D6-9978-25395B5EEC3F}" srcOrd="2" destOrd="0" presId="urn:microsoft.com/office/officeart/2005/8/layout/process1"/>
    <dgm:cxn modelId="{943C5D46-223B-4DD1-A32A-6291BF3C893E}" type="presParOf" srcId="{06FB639E-710D-40A5-ACDA-8097C6C30EC5}" destId="{612F071C-6B68-4D00-A7A6-7EF7ED062705}" srcOrd="3" destOrd="0" presId="urn:microsoft.com/office/officeart/2005/8/layout/process1"/>
    <dgm:cxn modelId="{611BB30A-2051-43FC-9ADB-AD16EBE1501E}" type="presParOf" srcId="{612F071C-6B68-4D00-A7A6-7EF7ED062705}" destId="{01F6BD17-CDF6-406B-A653-243EDA72913D}" srcOrd="0" destOrd="0" presId="urn:microsoft.com/office/officeart/2005/8/layout/process1"/>
    <dgm:cxn modelId="{BA6F299C-96E3-419E-8912-E246F43C9734}" type="presParOf" srcId="{06FB639E-710D-40A5-ACDA-8097C6C30EC5}" destId="{4442E6CA-7333-4301-9B6E-C6B10EAE58A9}" srcOrd="4" destOrd="0" presId="urn:microsoft.com/office/officeart/2005/8/layout/process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39969A-6337-439C-A08E-F1A5BD3DB35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15F7EF-40D3-4684-AB01-80F5B116F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5F7EF-40D3-4684-AB01-80F5B116F41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51C9-CEFE-4C49-BA82-B0E05E24B743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21C43-39B6-4E8A-BAD3-C34A921A94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51C9-CEFE-4C49-BA82-B0E05E24B743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21C43-39B6-4E8A-BAD3-C34A921A94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51C9-CEFE-4C49-BA82-B0E05E24B743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21C43-39B6-4E8A-BAD3-C34A921A94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51C9-CEFE-4C49-BA82-B0E05E24B743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21C43-39B6-4E8A-BAD3-C34A921A94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51C9-CEFE-4C49-BA82-B0E05E24B743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21C43-39B6-4E8A-BAD3-C34A921A94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51C9-CEFE-4C49-BA82-B0E05E24B743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21C43-39B6-4E8A-BAD3-C34A921A94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51C9-CEFE-4C49-BA82-B0E05E24B743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21C43-39B6-4E8A-BAD3-C34A921A94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51C9-CEFE-4C49-BA82-B0E05E24B743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21C43-39B6-4E8A-BAD3-C34A921A94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51C9-CEFE-4C49-BA82-B0E05E24B743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21C43-39B6-4E8A-BAD3-C34A921A94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51C9-CEFE-4C49-BA82-B0E05E24B743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21C43-39B6-4E8A-BAD3-C34A921A94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51C9-CEFE-4C49-BA82-B0E05E24B743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8221C43-39B6-4E8A-BAD3-C34A921A94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5951C9-CEFE-4C49-BA82-B0E05E24B743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8221C43-39B6-4E8A-BAD3-C34A921A941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40;&#1076;&#1084;&#1080;&#1085;&#1080;&#1089;&#1090;&#1088;&#1072;&#1090;&#1086;&#1088;\&#1056;&#1072;&#1073;&#1086;&#1095;&#1080;&#1081;%20&#1089;&#1090;&#1086;&#1083;\&#1055;&#1088;&#1077;&#1079;&#1077;&#1085;&#1090;&#1072;&#1094;&#1110;&#1103;\&#1058;&#1086;&#1090;,%20&#1082;&#1090;&#1086;%20&#1089;&#1086;&#1079;&#1076;&#1072;&#1083;%20&#1087;&#1088;&#1086;&#1075;&#1088;&#1072;&#1084;&#1084;&#1091;%20&#1087;&#1083;&#1072;&#1085;&#1077;&#1090;&#1099;%20&#1047;&#1077;&#1084;&#1083;&#1103;.wmv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40;&#1076;&#1084;&#1080;&#1085;&#1080;&#1089;&#1090;&#1088;&#1072;&#1090;&#1086;&#1088;\&#1056;&#1072;&#1073;&#1086;&#1095;&#1080;&#1081;%20&#1089;&#1090;&#1086;&#1083;\&#1055;&#1088;&#1077;&#1079;&#1077;&#1085;&#1090;&#1072;&#1094;&#1110;&#1103;\&#1042;&#1080;&#1076;&#1077;&#1086;%20&#1087;&#1088;&#1080;&#1079;&#1077;&#1085;&#1090;&#1072;&#1094;&#1080;&#1103;.wmv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256102" y="2571744"/>
            <a:ext cx="4601914" cy="843406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Екологічний турнір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473332" y="3214686"/>
            <a:ext cx="6456254" cy="1000132"/>
          </a:xfrm>
        </p:spPr>
        <p:txBody>
          <a:bodyPr>
            <a:normAutofit/>
          </a:bodyPr>
          <a:lstStyle/>
          <a:p>
            <a:pPr algn="ctr"/>
            <a:r>
              <a:rPr lang="uk-UA" sz="6000" dirty="0" smtClean="0"/>
              <a:t>Дивосвіт природи</a:t>
            </a:r>
            <a:endParaRPr lang="ru-RU" sz="6000" dirty="0"/>
          </a:p>
        </p:txBody>
      </p:sp>
      <p:pic>
        <p:nvPicPr>
          <p:cNvPr id="6" name="Рисунок 5" descr="clp1108723.jpg"/>
          <p:cNvPicPr>
            <a:picLocks noChangeAspect="1"/>
          </p:cNvPicPr>
          <p:nvPr/>
        </p:nvPicPr>
        <p:blipFill>
          <a:blip r:embed="rId3"/>
          <a:srcRect l="8000" t="16000" r="8000" b="12000"/>
          <a:stretch>
            <a:fillRect/>
          </a:stretch>
        </p:blipFill>
        <p:spPr>
          <a:xfrm>
            <a:off x="3786182" y="1214422"/>
            <a:ext cx="1500198" cy="12858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II</a:t>
            </a:r>
            <a:r>
              <a:rPr lang="ru-RU" dirty="0" smtClean="0"/>
              <a:t> тур «Конкурс </a:t>
            </a:r>
            <a:r>
              <a:rPr lang="ru-RU" dirty="0" err="1" smtClean="0"/>
              <a:t>капітанів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6363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400" dirty="0" smtClean="0"/>
              <a:t>	</a:t>
            </a:r>
            <a:r>
              <a:rPr lang="uk-UA" sz="1600" dirty="0" smtClean="0"/>
              <a:t>Капітани команд по черзі виймають із мішечка кульки з номером, який буде відповідати послідовності відповідей.  В кого №1– той відповідає першим, відповідно в кого №2 – той другим. 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	</a:t>
            </a:r>
            <a:r>
              <a:rPr lang="uk-UA" sz="1600" dirty="0" smtClean="0"/>
              <a:t>На столі розміщено 3 конверти зеленого, жовтого та червоного кольорів. </a:t>
            </a:r>
          </a:p>
          <a:p>
            <a:pPr>
              <a:buNone/>
            </a:pPr>
            <a:r>
              <a:rPr lang="uk-UA" sz="1600" dirty="0" smtClean="0"/>
              <a:t>	Колір конверта означає ступінь складності </a:t>
            </a:r>
            <a:r>
              <a:rPr lang="uk-UA" sz="1600" dirty="0" smtClean="0"/>
              <a:t>питання, </a:t>
            </a:r>
            <a:r>
              <a:rPr lang="uk-UA" sz="1600" dirty="0" smtClean="0"/>
              <a:t>які знаходяться в них: </a:t>
            </a:r>
          </a:p>
          <a:p>
            <a:pPr>
              <a:buNone/>
            </a:pPr>
            <a:endParaRPr lang="uk-UA" sz="2400" dirty="0" smtClean="0"/>
          </a:p>
          <a:p>
            <a:pPr>
              <a:buNone/>
            </a:pPr>
            <a:endParaRPr lang="uk-UA" sz="2400" dirty="0" smtClean="0"/>
          </a:p>
          <a:p>
            <a:pPr>
              <a:buNone/>
            </a:pPr>
            <a:endParaRPr lang="uk-UA" sz="2400" dirty="0" smtClean="0"/>
          </a:p>
          <a:p>
            <a:pPr>
              <a:buNone/>
            </a:pPr>
            <a:endParaRPr lang="uk-UA" sz="2400" dirty="0" smtClean="0"/>
          </a:p>
          <a:p>
            <a:pPr>
              <a:buNone/>
            </a:pPr>
            <a:endParaRPr lang="uk-UA" sz="2400" dirty="0" smtClean="0"/>
          </a:p>
          <a:p>
            <a:pPr lvl="0">
              <a:buNone/>
            </a:pPr>
            <a:endParaRPr lang="ru-RU" sz="2400" dirty="0" smtClean="0"/>
          </a:p>
        </p:txBody>
      </p:sp>
      <p:graphicFrame>
        <p:nvGraphicFramePr>
          <p:cNvPr id="6" name="Схема 5"/>
          <p:cNvGraphicFramePr/>
          <p:nvPr/>
        </p:nvGraphicFramePr>
        <p:xfrm>
          <a:off x="1428728" y="3857628"/>
          <a:ext cx="6000792" cy="1400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42910" y="5429264"/>
            <a:ext cx="76438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uk-UA" sz="1600" dirty="0" smtClean="0"/>
              <a:t>Максимальна кількість питань – три. Від того, який колір конверта ви оберете, </a:t>
            </a:r>
            <a:r>
              <a:rPr lang="uk-UA" sz="1600" dirty="0" smtClean="0"/>
              <a:t>залежить, </a:t>
            </a:r>
            <a:r>
              <a:rPr lang="uk-UA" sz="1600" dirty="0" smtClean="0"/>
              <a:t>скільки балів ви принесете своїй команді. </a:t>
            </a:r>
          </a:p>
          <a:p>
            <a:pPr>
              <a:buNone/>
            </a:pPr>
            <a:r>
              <a:rPr lang="uk-UA" sz="1600" dirty="0" smtClean="0"/>
              <a:t>Відповідь давати </a:t>
            </a:r>
            <a:r>
              <a:rPr lang="uk-UA" sz="1600" dirty="0" err="1" smtClean="0"/>
              <a:t>обгрунтовану</a:t>
            </a:r>
            <a:r>
              <a:rPr lang="uk-UA" sz="1400" dirty="0" smtClean="0"/>
              <a:t>.</a:t>
            </a:r>
            <a:endParaRPr lang="ru-RU" sz="1400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9517505-0D41-4958-A3AE-EDC3443092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>
                                            <p:graphicEl>
                                              <a:dgm id="{49517505-0D41-4958-A3AE-EDC3443092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88DB89D-6862-49CA-B9B2-DD6BFBBE11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graphicEl>
                                              <a:dgm id="{A88DB89D-6862-49CA-B9B2-DD6BFBBE11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C6B6BB2-E8F5-43D6-9978-25395B5EEC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graphicEl>
                                              <a:dgm id="{FC6B6BB2-E8F5-43D6-9978-25395B5EEC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12F071C-6B68-4D00-A7A6-7EF7ED0627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>
                                            <p:graphicEl>
                                              <a:dgm id="{612F071C-6B68-4D00-A7A6-7EF7ED0627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442E6CA-7333-4301-9B6E-C6B10EAE58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">
                                            <p:graphicEl>
                                              <a:dgm id="{4442E6CA-7333-4301-9B6E-C6B10EAE58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6" grpId="0">
        <p:bldSub>
          <a:bldDgm bld="one"/>
        </p:bldSub>
      </p:bldGraphic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632666"/>
          </a:xfrm>
        </p:spPr>
        <p:txBody>
          <a:bodyPr>
            <a:normAutofit/>
          </a:bodyPr>
          <a:lstStyle/>
          <a:p>
            <a:pPr algn="ctr"/>
            <a:r>
              <a:rPr lang="en-US" sz="2200" dirty="0" smtClean="0"/>
              <a:t>III</a:t>
            </a:r>
            <a:r>
              <a:rPr lang="ru-RU" sz="2200" dirty="0" smtClean="0"/>
              <a:t> тур «</a:t>
            </a:r>
            <a:r>
              <a:rPr lang="uk-UA" sz="2200" dirty="0" smtClean="0"/>
              <a:t>Чи знаєте ви народні прикмети, прислів’я та приказки?</a:t>
            </a:r>
            <a:r>
              <a:rPr lang="ru-RU" sz="2200" dirty="0" smtClean="0"/>
              <a:t>»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07050"/>
            <a:ext cx="8229600" cy="327947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uk-UA" sz="2000" dirty="0" smtClean="0"/>
              <a:t>	Український народ спостережливий. Із давніх-давен люди спостерігали за явищами природи. </a:t>
            </a:r>
            <a:r>
              <a:rPr lang="uk-UA" sz="2000" dirty="0" smtClean="0"/>
              <a:t>І, звичайно, </a:t>
            </a:r>
            <a:r>
              <a:rPr lang="uk-UA" sz="2000" dirty="0" smtClean="0"/>
              <a:t>зрозуміли, що все у світі живе в гармонії з природою. </a:t>
            </a:r>
          </a:p>
          <a:p>
            <a:pPr algn="just">
              <a:buNone/>
            </a:pPr>
            <a:endParaRPr lang="uk-UA" sz="2000" dirty="0" smtClean="0"/>
          </a:p>
          <a:p>
            <a:pPr>
              <a:buNone/>
            </a:pPr>
            <a:r>
              <a:rPr lang="uk-UA" sz="2000" dirty="0" smtClean="0"/>
              <a:t>	</a:t>
            </a:r>
            <a:r>
              <a:rPr lang="uk-UA" sz="2000" b="1" dirty="0" smtClean="0"/>
              <a:t>А чи знаєте ви народні прикмети, прислів’я та приказки?</a:t>
            </a:r>
          </a:p>
          <a:p>
            <a:pPr>
              <a:buNone/>
            </a:pPr>
            <a:endParaRPr lang="uk-UA" sz="2000" dirty="0" smtClean="0"/>
          </a:p>
          <a:p>
            <a:pPr>
              <a:buNone/>
            </a:pPr>
            <a:r>
              <a:rPr lang="uk-UA" sz="2000" dirty="0" smtClean="0"/>
              <a:t>	Першою відповідає та команда, у якої засвітився світловий сигнал на столі.</a:t>
            </a:r>
          </a:p>
          <a:p>
            <a:pPr>
              <a:buNone/>
            </a:pPr>
            <a:r>
              <a:rPr lang="uk-UA" sz="2000" dirty="0" smtClean="0"/>
              <a:t>	За кожну правильну відповідь </a:t>
            </a:r>
            <a:r>
              <a:rPr lang="uk-UA" sz="2000" dirty="0" smtClean="0"/>
              <a:t>отримаєте </a:t>
            </a:r>
            <a:r>
              <a:rPr lang="uk-UA" sz="2000" b="1" dirty="0" smtClean="0"/>
              <a:t>1 бал</a:t>
            </a:r>
            <a:r>
              <a:rPr lang="uk-UA" sz="2000" dirty="0" smtClean="0"/>
              <a:t>. </a:t>
            </a:r>
            <a:endParaRPr lang="ru-RU" sz="2000" dirty="0"/>
          </a:p>
        </p:txBody>
      </p:sp>
      <p:pic>
        <p:nvPicPr>
          <p:cNvPr id="4" name="Рисунок 3" descr="clp11087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0" y="1571612"/>
            <a:ext cx="1432518" cy="14325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IV </a:t>
            </a:r>
            <a:r>
              <a:rPr lang="ru-RU" dirty="0" smtClean="0"/>
              <a:t>тур «</a:t>
            </a:r>
            <a:r>
              <a:rPr lang="ru-RU" dirty="0" err="1" smtClean="0"/>
              <a:t>Літературний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779404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	</a:t>
            </a:r>
            <a:r>
              <a:rPr lang="uk-UA" sz="2000" dirty="0" smtClean="0"/>
              <a:t>Конкурс  на кращого читця віршів на екологічну тему, в яких звучить звернення до людей про необхідність охорони </a:t>
            </a:r>
            <a:r>
              <a:rPr lang="uk-UA" sz="2000" dirty="0" smtClean="0"/>
              <a:t>природи.</a:t>
            </a:r>
            <a:endParaRPr lang="uk-UA" sz="2000" dirty="0" smtClean="0"/>
          </a:p>
          <a:p>
            <a:pPr>
              <a:buNone/>
            </a:pPr>
            <a:endParaRPr lang="uk-UA" sz="2000" dirty="0" smtClean="0"/>
          </a:p>
          <a:p>
            <a:pPr>
              <a:buNone/>
            </a:pPr>
            <a:r>
              <a:rPr lang="uk-UA" sz="2000" dirty="0" smtClean="0"/>
              <a:t>	Оцінюється від </a:t>
            </a:r>
            <a:r>
              <a:rPr lang="uk-UA" sz="2000" b="1" dirty="0" smtClean="0"/>
              <a:t>1</a:t>
            </a:r>
            <a:r>
              <a:rPr lang="uk-UA" sz="2000" dirty="0" smtClean="0"/>
              <a:t> до </a:t>
            </a:r>
            <a:r>
              <a:rPr lang="uk-UA" sz="2000" b="1" dirty="0" smtClean="0"/>
              <a:t>5 </a:t>
            </a:r>
            <a:r>
              <a:rPr lang="uk-UA" sz="2000" b="1" dirty="0" smtClean="0"/>
              <a:t>балів.</a:t>
            </a:r>
            <a:endParaRPr lang="ru-RU" sz="2000" b="1" dirty="0"/>
          </a:p>
        </p:txBody>
      </p:sp>
      <p:pic>
        <p:nvPicPr>
          <p:cNvPr id="4" name="Рисунок 3" descr="clp11087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0" y="1928802"/>
            <a:ext cx="1432518" cy="14325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 </a:t>
            </a:r>
            <a:r>
              <a:rPr lang="ru-RU" dirty="0" smtClean="0"/>
              <a:t>тур «</a:t>
            </a:r>
            <a:r>
              <a:rPr lang="ru-RU" dirty="0" err="1" smtClean="0"/>
              <a:t>Природний</a:t>
            </a:r>
            <a:r>
              <a:rPr lang="ru-RU" dirty="0" smtClean="0"/>
              <a:t> </a:t>
            </a:r>
            <a:r>
              <a:rPr lang="ru-RU" dirty="0" err="1" smtClean="0"/>
              <a:t>лікар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07116"/>
            <a:ext cx="8229600" cy="2350776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	</a:t>
            </a:r>
            <a:r>
              <a:rPr lang="uk-UA" sz="2000" dirty="0" smtClean="0"/>
              <a:t>На столі у скриньках лежать лікарські </a:t>
            </a:r>
            <a:r>
              <a:rPr lang="uk-UA" sz="2000" dirty="0" smtClean="0"/>
              <a:t>рослини</a:t>
            </a:r>
            <a:r>
              <a:rPr lang="uk-UA" sz="2000" dirty="0" smtClean="0"/>
              <a:t>.</a:t>
            </a:r>
            <a:endParaRPr lang="ru-RU" sz="2000" dirty="0" smtClean="0"/>
          </a:p>
          <a:p>
            <a:pPr>
              <a:buNone/>
            </a:pPr>
            <a:r>
              <a:rPr lang="uk-UA" sz="2000" dirty="0" smtClean="0"/>
              <a:t>	Завдання. Необхідно визначити назви цих рослин, розповісти про лікувальні властивості кожної.</a:t>
            </a:r>
            <a:r>
              <a:rPr lang="uk-UA" sz="2000" b="1" dirty="0" smtClean="0"/>
              <a:t>  </a:t>
            </a:r>
          </a:p>
          <a:p>
            <a:pPr>
              <a:buNone/>
            </a:pPr>
            <a:r>
              <a:rPr lang="uk-UA" sz="2000" b="1" dirty="0" smtClean="0"/>
              <a:t>	</a:t>
            </a:r>
            <a:r>
              <a:rPr lang="uk-UA" sz="2000" dirty="0" smtClean="0"/>
              <a:t>В залежності від презентацій ви можете отримати від </a:t>
            </a:r>
            <a:r>
              <a:rPr lang="uk-UA" sz="2000" b="1" dirty="0" smtClean="0"/>
              <a:t>1 </a:t>
            </a:r>
            <a:r>
              <a:rPr lang="uk-UA" sz="2000" dirty="0" smtClean="0"/>
              <a:t>до </a:t>
            </a:r>
            <a:r>
              <a:rPr lang="uk-UA" sz="2000" b="1" dirty="0" smtClean="0"/>
              <a:t>5 балів</a:t>
            </a:r>
            <a:r>
              <a:rPr lang="uk-UA" sz="2000" dirty="0" smtClean="0"/>
              <a:t>.</a:t>
            </a:r>
            <a:r>
              <a:rPr lang="uk-UA" sz="2000" b="1" dirty="0" smtClean="0"/>
              <a:t> </a:t>
            </a:r>
            <a:endParaRPr lang="ru-RU" sz="20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lp11087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0" y="1928802"/>
            <a:ext cx="1432518" cy="14325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</a:t>
            </a:r>
            <a:r>
              <a:rPr lang="ru-RU" dirty="0" smtClean="0"/>
              <a:t> тур «В </a:t>
            </a:r>
            <a:r>
              <a:rPr lang="ru-RU" dirty="0" err="1" smtClean="0"/>
              <a:t>країні</a:t>
            </a:r>
            <a:r>
              <a:rPr lang="ru-RU" dirty="0" smtClean="0"/>
              <a:t> </a:t>
            </a:r>
            <a:r>
              <a:rPr lang="ru-RU" dirty="0" err="1" smtClean="0"/>
              <a:t>казки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uk-UA" dirty="0" smtClean="0"/>
              <a:t>Дайте відповіді на запитання. Кожна </a:t>
            </a:r>
            <a:r>
              <a:rPr lang="uk-UA" dirty="0" smtClean="0"/>
              <a:t>правильна відповідь </a:t>
            </a:r>
            <a:r>
              <a:rPr lang="uk-UA" dirty="0" smtClean="0"/>
              <a:t>- </a:t>
            </a:r>
            <a:r>
              <a:rPr lang="uk-UA" b="1" dirty="0" smtClean="0"/>
              <a:t>1 </a:t>
            </a:r>
            <a:r>
              <a:rPr lang="uk-UA" b="1" dirty="0" smtClean="0"/>
              <a:t>бал.</a:t>
            </a:r>
            <a:endParaRPr lang="uk-UA" b="1" dirty="0" smtClean="0"/>
          </a:p>
          <a:p>
            <a:pPr>
              <a:buNone/>
            </a:pPr>
            <a:endParaRPr lang="ru-RU" dirty="0" smtClean="0"/>
          </a:p>
          <a:p>
            <a:r>
              <a:rPr lang="uk-UA" dirty="0" smtClean="0"/>
              <a:t>Якої квітки боявся </a:t>
            </a:r>
            <a:r>
              <a:rPr lang="uk-UA" dirty="0" err="1" smtClean="0"/>
              <a:t>Шерхан</a:t>
            </a:r>
            <a:r>
              <a:rPr lang="uk-UA" dirty="0" smtClean="0"/>
              <a:t>? </a:t>
            </a:r>
            <a:endParaRPr lang="ru-RU" dirty="0" smtClean="0"/>
          </a:p>
          <a:p>
            <a:r>
              <a:rPr lang="uk-UA" dirty="0" smtClean="0"/>
              <a:t>У якій казці проліски зацвіли в січні?</a:t>
            </a:r>
            <a:endParaRPr lang="ru-RU" dirty="0" smtClean="0"/>
          </a:p>
          <a:p>
            <a:r>
              <a:rPr lang="uk-UA" dirty="0" smtClean="0"/>
              <a:t>Які квіти загинули від погляду Снігової королеви?                                                                                                                           </a:t>
            </a:r>
            <a:endParaRPr lang="ru-RU" dirty="0" smtClean="0"/>
          </a:p>
          <a:p>
            <a:r>
              <a:rPr lang="uk-UA" dirty="0" smtClean="0"/>
              <a:t>Який казковий персонаж народився в квітці?                                                                      </a:t>
            </a:r>
            <a:endParaRPr lang="ru-RU" dirty="0" smtClean="0"/>
          </a:p>
          <a:p>
            <a:r>
              <a:rPr lang="uk-UA" dirty="0" smtClean="0"/>
              <a:t>Це поширена лікарська рослина із жовтими квітками, її назву носить роман Фенімора Купера і його головний герой. Що це за рослина? </a:t>
            </a:r>
            <a:endParaRPr lang="ru-RU" dirty="0" smtClean="0"/>
          </a:p>
          <a:p>
            <a:r>
              <a:rPr lang="uk-UA" dirty="0" smtClean="0"/>
              <a:t>Ця квітка - улюблена квітка німецького поета Гете. Тому на честь його знаменитого твору «Фауст» садівники вивели сорти: «Доктор Фауст» - із чорними квітами, «Мефістофель» - із червоними квітами, «Маргарита» - з ніжно-блакитними </a:t>
            </a:r>
            <a:r>
              <a:rPr lang="uk-UA" dirty="0" err="1" smtClean="0"/>
              <a:t>квітами.У</a:t>
            </a:r>
            <a:r>
              <a:rPr lang="uk-UA" dirty="0" smtClean="0"/>
              <a:t> дикій природі ця рослина має квітки з </a:t>
            </a:r>
            <a:r>
              <a:rPr lang="en-US" dirty="0" smtClean="0"/>
              <a:t>ne</a:t>
            </a:r>
            <a:r>
              <a:rPr lang="uk-UA" dirty="0" err="1" smtClean="0"/>
              <a:t>люстками</a:t>
            </a:r>
            <a:r>
              <a:rPr lang="uk-UA" dirty="0" smtClean="0"/>
              <a:t> трьох кольорів. </a:t>
            </a:r>
            <a:r>
              <a:rPr lang="uk-UA" dirty="0" smtClean="0"/>
              <a:t>Що</a:t>
            </a:r>
            <a:r>
              <a:rPr lang="uk-UA" dirty="0" smtClean="0"/>
              <a:t> це за </a:t>
            </a:r>
            <a:r>
              <a:rPr lang="uk-UA" dirty="0" smtClean="0"/>
              <a:t>квітка?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VII </a:t>
            </a:r>
            <a:r>
              <a:rPr lang="ru-RU" dirty="0" smtClean="0"/>
              <a:t>тур «</a:t>
            </a:r>
            <a:r>
              <a:rPr lang="ru-RU" dirty="0" err="1" smtClean="0"/>
              <a:t>Колаж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876"/>
            <a:ext cx="8429684" cy="10648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dirty="0" smtClean="0"/>
              <a:t>	</a:t>
            </a:r>
            <a:r>
              <a:rPr lang="uk-UA" dirty="0" smtClean="0"/>
              <a:t>Подумайте </a:t>
            </a:r>
            <a:r>
              <a:rPr lang="uk-UA" dirty="0" smtClean="0"/>
              <a:t>і підготуйте рекламу-колаж на тему: </a:t>
            </a:r>
          </a:p>
          <a:p>
            <a:pPr algn="ctr">
              <a:buNone/>
            </a:pPr>
            <a:r>
              <a:rPr lang="uk-UA" dirty="0" smtClean="0"/>
              <a:t>	</a:t>
            </a:r>
            <a:r>
              <a:rPr lang="uk-UA" dirty="0" err="1" smtClean="0"/>
              <a:t>“</a:t>
            </a:r>
            <a:r>
              <a:rPr lang="uk-UA" b="1" dirty="0" err="1" smtClean="0"/>
              <a:t>Якою</a:t>
            </a:r>
            <a:r>
              <a:rPr lang="uk-UA" b="1" dirty="0" smtClean="0"/>
              <a:t> Ви хочете бачити планету Земля?”</a:t>
            </a:r>
            <a:endParaRPr lang="ru-RU" b="1" dirty="0"/>
          </a:p>
        </p:txBody>
      </p:sp>
      <p:pic>
        <p:nvPicPr>
          <p:cNvPr id="4" name="Рисунок 3" descr="clp11087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0" y="1928802"/>
            <a:ext cx="1432518" cy="14325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Тот, кто создал программу планеты Земля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160711"/>
            <a:ext cx="8715436" cy="653657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1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rtleo.com_9935.jpg"/>
          <p:cNvPicPr>
            <a:picLocks noChangeAspect="1"/>
          </p:cNvPicPr>
          <p:nvPr/>
        </p:nvPicPr>
        <p:blipFill>
          <a:blip r:embed="rId2"/>
          <a:srcRect l="9506" r="7293"/>
          <a:stretch>
            <a:fillRect/>
          </a:stretch>
        </p:blipFill>
        <p:spPr>
          <a:xfrm>
            <a:off x="0" y="-10966"/>
            <a:ext cx="9144000" cy="686896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256102" y="2571744"/>
            <a:ext cx="4601914" cy="843406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Екологічний турнір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473332" y="3214686"/>
            <a:ext cx="6456254" cy="1000132"/>
          </a:xfrm>
        </p:spPr>
        <p:txBody>
          <a:bodyPr>
            <a:normAutofit/>
          </a:bodyPr>
          <a:lstStyle/>
          <a:p>
            <a:pPr algn="ctr"/>
            <a:r>
              <a:rPr lang="uk-UA" sz="6000" dirty="0" smtClean="0"/>
              <a:t>Дивосвіт природи</a:t>
            </a:r>
            <a:endParaRPr lang="ru-RU" sz="6000" dirty="0"/>
          </a:p>
        </p:txBody>
      </p:sp>
      <p:pic>
        <p:nvPicPr>
          <p:cNvPr id="6" name="Рисунок 5" descr="clp1108723.jpg"/>
          <p:cNvPicPr>
            <a:picLocks noChangeAspect="1"/>
          </p:cNvPicPr>
          <p:nvPr/>
        </p:nvPicPr>
        <p:blipFill>
          <a:blip r:embed="rId3"/>
          <a:srcRect l="8000" t="16000" r="8000" b="12000"/>
          <a:stretch>
            <a:fillRect/>
          </a:stretch>
        </p:blipFill>
        <p:spPr>
          <a:xfrm>
            <a:off x="3786182" y="1214422"/>
            <a:ext cx="1500198" cy="12858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Видео призентация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340552" y="664951"/>
            <a:ext cx="9770336" cy="547869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57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uk-UA" dirty="0" smtClean="0"/>
              <a:t>На нашій планеті</a:t>
            </a:r>
            <a:endParaRPr lang="ru-RU" dirty="0"/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528638" y="2364108"/>
            <a:ext cx="7258072" cy="993454"/>
          </a:xfrm>
        </p:spPr>
        <p:txBody>
          <a:bodyPr/>
          <a:lstStyle/>
          <a:p>
            <a:r>
              <a:rPr lang="uk-UA" sz="1400" dirty="0" smtClean="0"/>
              <a:t>55 осіб отруюється і гинуть від пестицидів та хімічних </a:t>
            </a:r>
            <a:r>
              <a:rPr lang="uk-UA" sz="1400" dirty="0" smtClean="0"/>
              <a:t>речовин</a:t>
            </a:r>
            <a:r>
              <a:rPr lang="en-US" sz="1400" dirty="0" smtClean="0"/>
              <a:t>;</a:t>
            </a:r>
            <a:r>
              <a:rPr lang="uk-UA" sz="1400" dirty="0" smtClean="0"/>
              <a:t> </a:t>
            </a:r>
            <a:endParaRPr lang="ru-RU" sz="1400" dirty="0" smtClean="0"/>
          </a:p>
          <a:p>
            <a:r>
              <a:rPr lang="uk-UA" sz="1400" dirty="0" smtClean="0"/>
              <a:t>5</a:t>
            </a:r>
            <a:r>
              <a:rPr lang="uk-UA" sz="1400" dirty="0" smtClean="0"/>
              <a:t>-6 </a:t>
            </a:r>
            <a:r>
              <a:rPr lang="uk-UA" sz="1400" dirty="0" smtClean="0"/>
              <a:t>видів рослин чи тварин </a:t>
            </a:r>
            <a:r>
              <a:rPr lang="uk-UA" sz="1400" dirty="0" smtClean="0"/>
              <a:t>зник</a:t>
            </a:r>
            <a:r>
              <a:rPr lang="uk-UA" sz="1400" dirty="0" smtClean="0"/>
              <a:t>ають </a:t>
            </a:r>
            <a:r>
              <a:rPr lang="uk-UA" sz="1400" dirty="0" smtClean="0"/>
              <a:t>із поверхні </a:t>
            </a:r>
            <a:r>
              <a:rPr lang="uk-UA" sz="1400" dirty="0" smtClean="0"/>
              <a:t>З</a:t>
            </a:r>
            <a:r>
              <a:rPr lang="uk-UA" sz="1400" dirty="0" smtClean="0"/>
              <a:t>емлі</a:t>
            </a:r>
            <a:r>
              <a:rPr lang="en-US" sz="1400" dirty="0" smtClean="0"/>
              <a:t>;</a:t>
            </a:r>
            <a:r>
              <a:rPr lang="uk-UA" sz="1400" dirty="0" smtClean="0"/>
              <a:t> </a:t>
            </a:r>
            <a:endParaRPr lang="ru-RU" sz="1400" dirty="0" smtClean="0"/>
          </a:p>
          <a:p>
            <a:r>
              <a:rPr lang="uk-UA" sz="1400" dirty="0" smtClean="0"/>
              <a:t>1000 </a:t>
            </a:r>
            <a:r>
              <a:rPr lang="uk-UA" sz="1400" dirty="0" smtClean="0"/>
              <a:t>людей</a:t>
            </a:r>
            <a:r>
              <a:rPr lang="uk-UA" sz="1400" dirty="0" smtClean="0"/>
              <a:t> </a:t>
            </a:r>
            <a:r>
              <a:rPr lang="uk-UA" sz="1400" dirty="0" smtClean="0"/>
              <a:t>вмирають від отруєння водою.</a:t>
            </a:r>
            <a:endParaRPr lang="ru-RU" sz="1400" dirty="0" smtClean="0"/>
          </a:p>
          <a:p>
            <a:endParaRPr lang="ru-RU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28638" y="3929066"/>
            <a:ext cx="8043890" cy="2214578"/>
          </a:xfrm>
          <a:prstGeom prst="rect">
            <a:avLst/>
          </a:prstGeom>
        </p:spPr>
        <p:txBody>
          <a:bodyPr vert="horz">
            <a:normAutofit fontScale="55000" lnSpcReduction="20000"/>
          </a:bodyPr>
          <a:lstStyle/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uk-UA" sz="2500" dirty="0" smtClean="0"/>
              <a:t> </a:t>
            </a:r>
            <a:r>
              <a:rPr lang="uk-UA" sz="2500" dirty="0" smtClean="0"/>
              <a:t>знижуються 50 тонн родючого </a:t>
            </a:r>
            <a:r>
              <a:rPr lang="uk-UA" sz="2500" dirty="0" err="1" smtClean="0"/>
              <a:t>грунту</a:t>
            </a:r>
            <a:r>
              <a:rPr lang="en-US" sz="2500" dirty="0" smtClean="0"/>
              <a:t>;</a:t>
            </a:r>
            <a:r>
              <a:rPr lang="uk-UA" sz="2500" dirty="0" smtClean="0"/>
              <a:t> </a:t>
            </a:r>
            <a:endParaRPr lang="uk-UA" sz="2500" dirty="0" smtClean="0"/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uk-UA" sz="2500" dirty="0" smtClean="0"/>
              <a:t>в атмосферу потрапляє біля 20 млрд. тонн вуглецю, сірчаного газу, понад 200 млн. тонн </a:t>
            </a:r>
            <a:r>
              <a:rPr lang="uk-UA" sz="2500" dirty="0" smtClean="0"/>
              <a:t>Карбону</a:t>
            </a:r>
            <a:r>
              <a:rPr lang="en-US" sz="2500" dirty="0" smtClean="0"/>
              <a:t>;</a:t>
            </a:r>
            <a:endParaRPr lang="uk-UA" sz="2500" dirty="0" smtClean="0"/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uk-UA" sz="2500" dirty="0" smtClean="0"/>
              <a:t>близько 46 млн. тонн двоокису </a:t>
            </a:r>
            <a:r>
              <a:rPr lang="uk-UA" sz="2500" dirty="0" err="1" smtClean="0"/>
              <a:t>Сульфуру</a:t>
            </a:r>
            <a:r>
              <a:rPr lang="en-US" sz="2500" dirty="0" smtClean="0"/>
              <a:t>;</a:t>
            </a:r>
            <a:endParaRPr lang="uk-UA" sz="2500" dirty="0" smtClean="0"/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uk-UA" sz="2500" dirty="0" smtClean="0"/>
              <a:t>53 млн. тонн оксидів Нітрогену, </a:t>
            </a:r>
            <a:r>
              <a:rPr lang="uk-UA" sz="2500" dirty="0" err="1" smtClean="0"/>
              <a:t>шо</a:t>
            </a:r>
            <a:r>
              <a:rPr lang="uk-UA" sz="2500" dirty="0" smtClean="0"/>
              <a:t> стає причиною кислотних дощів                                             (у результаті спалювання мінерального палива</a:t>
            </a:r>
            <a:r>
              <a:rPr lang="uk-UA" sz="2500" dirty="0" smtClean="0"/>
              <a:t>)</a:t>
            </a:r>
            <a:r>
              <a:rPr lang="en-US" sz="2500" dirty="0" smtClean="0"/>
              <a:t>;</a:t>
            </a:r>
            <a:endParaRPr lang="uk-UA" sz="2500" dirty="0" smtClean="0"/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uk-UA" sz="2500" dirty="0" smtClean="0"/>
              <a:t>в ріки, озера, моря в середньому викидається близько 6,5 км    забрудненої води                       (у процесі виробництва</a:t>
            </a:r>
            <a:r>
              <a:rPr lang="uk-UA" sz="2500" dirty="0" smtClean="0"/>
              <a:t>)</a:t>
            </a:r>
            <a:r>
              <a:rPr lang="en-US" sz="2500" dirty="0" smtClean="0"/>
              <a:t>;</a:t>
            </a:r>
            <a:endParaRPr lang="uk-UA" sz="2500" dirty="0" smtClean="0"/>
          </a:p>
          <a:p>
            <a:pPr marL="27432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uk-UA" sz="2500" dirty="0" smtClean="0"/>
              <a:t>в</a:t>
            </a:r>
            <a:r>
              <a:rPr lang="uk-UA" sz="2500" dirty="0" smtClean="0"/>
              <a:t> </a:t>
            </a:r>
            <a:r>
              <a:rPr lang="uk-UA" sz="2500" dirty="0" smtClean="0"/>
              <a:t>океанах збирається близько 7 тонн </a:t>
            </a:r>
            <a:r>
              <a:rPr lang="uk-UA" sz="2500" dirty="0" smtClean="0"/>
              <a:t>сміття</a:t>
            </a:r>
            <a:r>
              <a:rPr lang="en-US" sz="2500" dirty="0" smtClean="0"/>
              <a:t>;</a:t>
            </a:r>
            <a:endParaRPr lang="ru-RU" sz="2500" dirty="0" smtClean="0"/>
          </a:p>
          <a:p>
            <a:pPr marL="27432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uk-UA" sz="2500" dirty="0" smtClean="0"/>
              <a:t>з</a:t>
            </a:r>
            <a:r>
              <a:rPr lang="uk-UA" sz="2500" dirty="0" smtClean="0"/>
              <a:t>никає </a:t>
            </a:r>
            <a:r>
              <a:rPr lang="uk-UA" sz="2500" dirty="0" smtClean="0"/>
              <a:t>по одному виду </a:t>
            </a:r>
            <a:r>
              <a:rPr lang="uk-UA" sz="2500" dirty="0" smtClean="0"/>
              <a:t>тварин</a:t>
            </a:r>
            <a:r>
              <a:rPr lang="en-US" sz="2500" dirty="0" smtClean="0"/>
              <a:t>.</a:t>
            </a:r>
            <a:endParaRPr lang="ru-RU" sz="2500" dirty="0" smtClean="0"/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endParaRPr lang="uk-UA" sz="2700" dirty="0" smtClean="0"/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2000240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Щогодини: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85786" y="3500438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Щорічно: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ee-2011-2_120.jpg"/>
          <p:cNvPicPr>
            <a:picLocks noChangeAspect="1"/>
          </p:cNvPicPr>
          <p:nvPr/>
        </p:nvPicPr>
        <p:blipFill>
          <a:blip r:embed="rId2"/>
          <a:srcRect l="8384" r="1343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f_940371145136681559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214290"/>
            <a:ext cx="6781800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z_80de743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928670"/>
            <a:ext cx="8572528" cy="5692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03504"/>
            <a:ext cx="9144000" cy="5650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photo-2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034" y="285728"/>
            <a:ext cx="5715000" cy="3819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chernobl_reaktor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chernobul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57488" y="2571744"/>
            <a:ext cx="5986975" cy="3943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09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4348" y="714356"/>
            <a:ext cx="6336266" cy="39553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1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8596" y="357166"/>
            <a:ext cx="8068335" cy="605671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ед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42"/>
            <a:ext cx="9144000" cy="68537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57356" y="6286520"/>
            <a:ext cx="5286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22</a:t>
            </a:r>
            <a:r>
              <a:rPr lang="uk-UA" b="1" dirty="0" smtClean="0"/>
              <a:t> квітня – Міжнародний </a:t>
            </a:r>
            <a:r>
              <a:rPr lang="uk-UA" b="1" dirty="0" smtClean="0"/>
              <a:t>день  </a:t>
            </a:r>
            <a:r>
              <a:rPr lang="uk-UA" b="1" dirty="0" smtClean="0"/>
              <a:t>Землі</a:t>
            </a:r>
            <a:endParaRPr lang="ru-RU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256102" y="2571744"/>
            <a:ext cx="4601914" cy="843406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Екологічний турнір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473332" y="3214686"/>
            <a:ext cx="6456254" cy="1000132"/>
          </a:xfrm>
        </p:spPr>
        <p:txBody>
          <a:bodyPr>
            <a:normAutofit/>
          </a:bodyPr>
          <a:lstStyle/>
          <a:p>
            <a:pPr algn="ctr"/>
            <a:r>
              <a:rPr lang="uk-UA" sz="6000" dirty="0" smtClean="0"/>
              <a:t>Дивосвіт природи</a:t>
            </a:r>
            <a:endParaRPr lang="ru-RU" sz="6000" dirty="0"/>
          </a:p>
        </p:txBody>
      </p:sp>
      <p:pic>
        <p:nvPicPr>
          <p:cNvPr id="6" name="Рисунок 5" descr="clp1108723.jpg"/>
          <p:cNvPicPr>
            <a:picLocks noChangeAspect="1"/>
          </p:cNvPicPr>
          <p:nvPr/>
        </p:nvPicPr>
        <p:blipFill>
          <a:blip r:embed="rId3"/>
          <a:srcRect l="8000" t="16000" r="8000" b="12000"/>
          <a:stretch>
            <a:fillRect/>
          </a:stretch>
        </p:blipFill>
        <p:spPr>
          <a:xfrm>
            <a:off x="3786182" y="1214422"/>
            <a:ext cx="1500198" cy="12858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Команда «Флора» </a:t>
            </a:r>
            <a:endParaRPr lang="ru-RU" dirty="0"/>
          </a:p>
        </p:txBody>
      </p:sp>
      <p:pic>
        <p:nvPicPr>
          <p:cNvPr id="1026" name="Picture 2" descr="C:\Documents and Settings\Администратор\Рабочий стол\Презентація\емблеми\emblema-1-r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214554"/>
            <a:ext cx="3897305" cy="35075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Команда «Фауна»</a:t>
            </a:r>
            <a:endParaRPr lang="ru-RU" dirty="0"/>
          </a:p>
        </p:txBody>
      </p:sp>
      <p:pic>
        <p:nvPicPr>
          <p:cNvPr id="2050" name="Picture 2" descr="C:\Documents and Settings\Администратор\Рабочий стол\Презентація\емблеми\emblema-2-blu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285992"/>
            <a:ext cx="3836462" cy="34528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</a:t>
            </a:r>
            <a:r>
              <a:rPr lang="ru-RU" dirty="0" smtClean="0"/>
              <a:t> тур «</a:t>
            </a:r>
            <a:r>
              <a:rPr lang="ru-RU" dirty="0" err="1" smtClean="0"/>
              <a:t>Розминка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935480"/>
            <a:ext cx="8229600" cy="1493520"/>
          </a:xfrm>
        </p:spPr>
        <p:txBody>
          <a:bodyPr/>
          <a:lstStyle/>
          <a:p>
            <a:pPr algn="just">
              <a:buNone/>
            </a:pPr>
            <a:r>
              <a:rPr lang="uk-UA" dirty="0" smtClean="0"/>
              <a:t>	</a:t>
            </a:r>
            <a:r>
              <a:rPr lang="uk-UA" sz="1600" dirty="0" smtClean="0"/>
              <a:t>Ведучий задає </a:t>
            </a:r>
            <a:r>
              <a:rPr lang="uk-UA" sz="1600" dirty="0" smtClean="0"/>
              <a:t>питання </a:t>
            </a:r>
            <a:r>
              <a:rPr lang="uk-UA" sz="1600" dirty="0" smtClean="0"/>
              <a:t>кожній команді по черзі, на які треба дати конкретну відповідь. Кожна правильна відповідь оцінюється в </a:t>
            </a:r>
            <a:r>
              <a:rPr lang="uk-UA" sz="1600" b="1" dirty="0" smtClean="0"/>
              <a:t>1 бал</a:t>
            </a:r>
            <a:r>
              <a:rPr lang="uk-UA" sz="1600" dirty="0" smtClean="0"/>
              <a:t>. </a:t>
            </a:r>
            <a:endParaRPr lang="ru-RU" sz="16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714348" y="2786058"/>
            <a:ext cx="8229600" cy="3714776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Хто першим запровадив термін «екологія»?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якому році заснована Міжнародна Червона  книга?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Скільки років може пролежати целофановий пакет, доки стане непридатним або згниє?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Які птахи прилітають до нас найпершими?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Коли температура тіла горобця 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нижча: 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влітку або взимку?</a:t>
            </a: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uk-UA" sz="2400" dirty="0" smtClean="0"/>
              <a:t>Чи дихає курча в яйці?</a:t>
            </a:r>
            <a:endParaRPr lang="ru-RU" sz="2400" dirty="0" smtClean="0"/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uk-UA" sz="2400" dirty="0" smtClean="0"/>
              <a:t>У якому році заснована Червона  книга в нашій країні?</a:t>
            </a:r>
            <a:endParaRPr lang="ru-RU" sz="2400" dirty="0" smtClean="0"/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uk-UA" sz="2400" dirty="0" smtClean="0"/>
              <a:t>Які тварини сплять з відкритими очима?</a:t>
            </a:r>
            <a:endParaRPr lang="ru-RU" sz="2400" dirty="0" smtClean="0"/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uk-UA" sz="2400" dirty="0" smtClean="0"/>
              <a:t>Найбільша ягода у світі?</a:t>
            </a:r>
            <a:endParaRPr lang="ru-RU" sz="2400" dirty="0" smtClean="0"/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uk-UA" sz="2400" dirty="0" smtClean="0"/>
              <a:t>Чи косий заєць?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432</TotalTime>
  <Words>443</Words>
  <Application>Microsoft Office PowerPoint</Application>
  <PresentationFormat>Экран (4:3)</PresentationFormat>
  <Paragraphs>78</Paragraphs>
  <Slides>18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Дивосвіт природи</vt:lpstr>
      <vt:lpstr>Слайд 2</vt:lpstr>
      <vt:lpstr>На нашій планеті</vt:lpstr>
      <vt:lpstr>Слайд 4</vt:lpstr>
      <vt:lpstr>Слайд 5</vt:lpstr>
      <vt:lpstr>Дивосвіт природи</vt:lpstr>
      <vt:lpstr>Команда «Флора» </vt:lpstr>
      <vt:lpstr>Команда «Фауна»</vt:lpstr>
      <vt:lpstr>I тур «Розминка»</vt:lpstr>
      <vt:lpstr>II тур «Конкурс капітанів»</vt:lpstr>
      <vt:lpstr>III тур «Чи знаєте ви народні прикмети, прислів’я та приказки?»</vt:lpstr>
      <vt:lpstr>IV тур «Літературний»</vt:lpstr>
      <vt:lpstr>V тур «Природний лікар»</vt:lpstr>
      <vt:lpstr>VI тур «В країні казки»</vt:lpstr>
      <vt:lpstr>VII тур «Колаж»</vt:lpstr>
      <vt:lpstr>Слайд 16</vt:lpstr>
      <vt:lpstr>Слайд 17</vt:lpstr>
      <vt:lpstr>Дивосвіт природи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XP GAME 2009</dc:creator>
  <cp:lastModifiedBy>XP GAME 2009</cp:lastModifiedBy>
  <cp:revision>50</cp:revision>
  <dcterms:created xsi:type="dcterms:W3CDTF">2014-03-23T06:35:45Z</dcterms:created>
  <dcterms:modified xsi:type="dcterms:W3CDTF">2014-04-08T03:51:30Z</dcterms:modified>
</cp:coreProperties>
</file>