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gif" ContentType="image/gif"/>
  <Default Extension="vml" ContentType="application/vnd.openxmlformats-officedocument.vmlDrawing"/>
  <Default Extension="jpg" ContentType="image/jpeg"/>
  <Default Extension="mp4" ContentType="video/unknown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64" r:id="rId3"/>
    <p:sldId id="262" r:id="rId4"/>
    <p:sldId id="263" r:id="rId5"/>
    <p:sldId id="257" r:id="rId6"/>
    <p:sldId id="268" r:id="rId7"/>
    <p:sldId id="279" r:id="rId8"/>
    <p:sldId id="280" r:id="rId9"/>
    <p:sldId id="266" r:id="rId10"/>
    <p:sldId id="267" r:id="rId11"/>
    <p:sldId id="265" r:id="rId12"/>
    <p:sldId id="269" r:id="rId13"/>
    <p:sldId id="277" r:id="rId14"/>
    <p:sldId id="271" r:id="rId15"/>
    <p:sldId id="270" r:id="rId16"/>
    <p:sldId id="258" r:id="rId17"/>
    <p:sldId id="278" r:id="rId18"/>
    <p:sldId id="259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71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183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4BEBA7-06F8-4770-9EE3-F72A1CF5C07D}" type="datetimeFigureOut">
              <a:rPr lang="ru-RU" smtClean="0"/>
              <a:t>01.04.2020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FF86D2-A4BA-4FDB-B9F7-8DFCFDE75DE6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4BEBA7-06F8-4770-9EE3-F72A1CF5C07D}" type="datetimeFigureOut">
              <a:rPr lang="ru-RU" smtClean="0"/>
              <a:t>01.04.2020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FF86D2-A4BA-4FDB-B9F7-8DFCFDE75DE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4BEBA7-06F8-4770-9EE3-F72A1CF5C07D}" type="datetimeFigureOut">
              <a:rPr lang="ru-RU" smtClean="0"/>
              <a:t>01.04.2020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FF86D2-A4BA-4FDB-B9F7-8DFCFDE75DE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4BEBA7-06F8-4770-9EE3-F72A1CF5C07D}" type="datetimeFigureOut">
              <a:rPr lang="ru-RU" smtClean="0"/>
              <a:t>01.04.2020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FF86D2-A4BA-4FDB-B9F7-8DFCFDE75DE6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4BEBA7-06F8-4770-9EE3-F72A1CF5C07D}" type="datetimeFigureOut">
              <a:rPr lang="ru-RU" smtClean="0"/>
              <a:t>01.04.2020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FF86D2-A4BA-4FDB-B9F7-8DFCFDE75DE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4BEBA7-06F8-4770-9EE3-F72A1CF5C07D}" type="datetimeFigureOut">
              <a:rPr lang="ru-RU" smtClean="0"/>
              <a:t>01.04.2020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FF86D2-A4BA-4FDB-B9F7-8DFCFDE75DE6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4BEBA7-06F8-4770-9EE3-F72A1CF5C07D}" type="datetimeFigureOut">
              <a:rPr lang="ru-RU" smtClean="0"/>
              <a:t>01.04.2020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FF86D2-A4BA-4FDB-B9F7-8DFCFDE75DE6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4BEBA7-06F8-4770-9EE3-F72A1CF5C07D}" type="datetimeFigureOut">
              <a:rPr lang="ru-RU" smtClean="0"/>
              <a:t>01.04.2020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FF86D2-A4BA-4FDB-B9F7-8DFCFDE75DE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4BEBA7-06F8-4770-9EE3-F72A1CF5C07D}" type="datetimeFigureOut">
              <a:rPr lang="ru-RU" smtClean="0"/>
              <a:t>01.04.2020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FF86D2-A4BA-4FDB-B9F7-8DFCFDE75DE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4BEBA7-06F8-4770-9EE3-F72A1CF5C07D}" type="datetimeFigureOut">
              <a:rPr lang="ru-RU" smtClean="0"/>
              <a:t>01.04.2020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FF86D2-A4BA-4FDB-B9F7-8DFCFDE75DE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4BEBA7-06F8-4770-9EE3-F72A1CF5C07D}" type="datetimeFigureOut">
              <a:rPr lang="ru-RU" smtClean="0"/>
              <a:t>01.04.2020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FF86D2-A4BA-4FDB-B9F7-8DFCFDE75DE6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154BEBA7-06F8-4770-9EE3-F72A1CF5C07D}" type="datetimeFigureOut">
              <a:rPr lang="ru-RU" smtClean="0"/>
              <a:t>01.04.2020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31FF86D2-A4BA-4FDB-B9F7-8DFCFDE75DE6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4.pn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microsoft.com/office/2007/relationships/media" Target="../media/media1.mp4"/><Relationship Id="rId1" Type="http://schemas.openxmlformats.org/officeDocument/2006/relationships/video" Target="NULL" TargetMode="External"/><Relationship Id="rId4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microsoft.com/office/2007/relationships/media" Target="../media/media2.mp4"/><Relationship Id="rId1" Type="http://schemas.openxmlformats.org/officeDocument/2006/relationships/video" Target="NULL" TargetMode="External"/><Relationship Id="rId4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microsoft.com/office/2007/relationships/media" Target="../media/media1.mp4"/><Relationship Id="rId1" Type="http://schemas.openxmlformats.org/officeDocument/2006/relationships/video" Target="NULL" TargetMode="External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7.emf"/><Relationship Id="rId4" Type="http://schemas.openxmlformats.org/officeDocument/2006/relationships/package" Target="../embeddings/_________Microsoft_Word1.docx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484" y="-6036"/>
            <a:ext cx="9252520" cy="6857999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1611729" y="195286"/>
            <a:ext cx="5936240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4800" b="1" i="1" cap="none" spc="0" dirty="0" smtClean="0">
                <a:ln w="10541" cmpd="sng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effectLst/>
                <a:latin typeface="Bookman Old Style" pitchFamily="18" charset="0"/>
              </a:rPr>
              <a:t>Світ</a:t>
            </a:r>
          </a:p>
          <a:p>
            <a:pPr algn="ctr"/>
            <a:r>
              <a:rPr lang="uk-UA" sz="4800" b="1" i="1" cap="none" spc="0" dirty="0" smtClean="0">
                <a:ln w="10541" cmpd="sng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effectLst/>
                <a:latin typeface="Bookman Old Style" pitchFamily="18" charset="0"/>
              </a:rPr>
              <a:t> без насильства!</a:t>
            </a:r>
            <a:endParaRPr lang="ru-RU" sz="4800" b="1" i="1" cap="none" spc="0" dirty="0">
              <a:ln w="10541" cmpd="sng">
                <a:solidFill>
                  <a:srgbClr val="C00000"/>
                </a:solidFill>
                <a:prstDash val="solid"/>
              </a:ln>
              <a:solidFill>
                <a:srgbClr val="C00000"/>
              </a:solidFill>
              <a:effectLst/>
            </a:endParaRPr>
          </a:p>
        </p:txBody>
      </p:sp>
      <p:sp>
        <p:nvSpPr>
          <p:cNvPr id="3" name="AutoShape 6" descr="Картинки по запросу насилля над дітьми"/>
          <p:cNvSpPr>
            <a:spLocks noChangeAspect="1" noChangeArrowheads="1"/>
          </p:cNvSpPr>
          <p:nvPr/>
        </p:nvSpPr>
        <p:spPr bwMode="auto">
          <a:xfrm>
            <a:off x="155575" y="-1820863"/>
            <a:ext cx="6753225" cy="38004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72" r="7577"/>
          <a:stretch/>
        </p:blipFill>
        <p:spPr>
          <a:xfrm>
            <a:off x="1244708" y="1739578"/>
            <a:ext cx="7071708" cy="4671480"/>
          </a:xfrm>
          <a:prstGeom prst="rect">
            <a:avLst/>
          </a:prstGeom>
          <a:effectLst>
            <a:softEdge rad="317500"/>
          </a:effectLst>
        </p:spPr>
      </p:pic>
    </p:spTree>
    <p:extLst>
      <p:ext uri="{BB962C8B-B14F-4D97-AF65-F5344CB8AC3E}">
        <p14:creationId xmlns:p14="http://schemas.microsoft.com/office/powerpoint/2010/main" val="12798961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252520" cy="6857999"/>
          </a:xfrm>
          <a:prstGeom prst="rect">
            <a:avLst/>
          </a:prstGeom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3650" y="404664"/>
            <a:ext cx="3524646" cy="2088232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4014120"/>
            <a:ext cx="3162357" cy="2368715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643362"/>
            <a:ext cx="3181691" cy="2093218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08" t="43775" r="55699" b="4603"/>
          <a:stretch/>
        </p:blipFill>
        <p:spPr bwMode="auto">
          <a:xfrm>
            <a:off x="5810848" y="4059410"/>
            <a:ext cx="2723421" cy="2323425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333" t="2110" r="13317" b="60865"/>
          <a:stretch/>
        </p:blipFill>
        <p:spPr>
          <a:xfrm>
            <a:off x="1763688" y="2074917"/>
            <a:ext cx="6269803" cy="2442528"/>
          </a:xfrm>
          <a:prstGeom prst="rect">
            <a:avLst/>
          </a:prstGeom>
          <a:effectLst>
            <a:softEdge rad="317500"/>
          </a:effectLst>
        </p:spPr>
      </p:pic>
      <p:sp>
        <p:nvSpPr>
          <p:cNvPr id="9" name="Прямоугольник 8"/>
          <p:cNvSpPr/>
          <p:nvPr/>
        </p:nvSpPr>
        <p:spPr>
          <a:xfrm>
            <a:off x="2915816" y="2541958"/>
            <a:ext cx="3600666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cap="none" spc="0" dirty="0" err="1" smtClean="0">
                <a:ln w="10541" cmpd="sng">
                  <a:solidFill>
                    <a:srgbClr val="002060"/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  <a:effectLst/>
                <a:latin typeface="Segoe Script" pitchFamily="34" charset="0"/>
              </a:rPr>
              <a:t>Фізичний</a:t>
            </a:r>
            <a:r>
              <a:rPr lang="ru-RU" sz="4400" b="1" cap="none" spc="0" dirty="0" smtClean="0">
                <a:ln w="10541" cmpd="sng">
                  <a:solidFill>
                    <a:srgbClr val="002060"/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  <a:effectLst/>
                <a:latin typeface="Segoe Script" pitchFamily="34" charset="0"/>
              </a:rPr>
              <a:t> </a:t>
            </a:r>
          </a:p>
          <a:p>
            <a:pPr algn="ctr"/>
            <a:r>
              <a:rPr lang="ru-RU" sz="4400" b="1" dirty="0" err="1" smtClean="0">
                <a:ln w="10541" cmpd="sng">
                  <a:solidFill>
                    <a:srgbClr val="002060"/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  <a:latin typeface="Segoe Script" pitchFamily="34" charset="0"/>
              </a:rPr>
              <a:t>бул</a:t>
            </a:r>
            <a:r>
              <a:rPr lang="uk-UA" sz="4400" b="1" dirty="0" err="1" smtClean="0">
                <a:ln w="10541" cmpd="sng">
                  <a:solidFill>
                    <a:srgbClr val="002060"/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  <a:latin typeface="Segoe Script" pitchFamily="34" charset="0"/>
              </a:rPr>
              <a:t>інг</a:t>
            </a:r>
            <a:endParaRPr lang="ru-RU" sz="4400" b="1" cap="none" spc="0" dirty="0">
              <a:ln w="10541" cmpd="sng">
                <a:solidFill>
                  <a:srgbClr val="002060"/>
                </a:solidFill>
                <a:prstDash val="solid"/>
              </a:ln>
              <a:solidFill>
                <a:schemeClr val="accent1">
                  <a:lumMod val="75000"/>
                </a:schemeClr>
              </a:solidFill>
              <a:effectLst/>
              <a:latin typeface="Segoe Scrip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421590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252520" cy="6857999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333" t="2110" r="13317" b="60865"/>
          <a:stretch/>
        </p:blipFill>
        <p:spPr>
          <a:xfrm>
            <a:off x="2195475" y="548680"/>
            <a:ext cx="5219785" cy="2033472"/>
          </a:xfrm>
          <a:prstGeom prst="rect">
            <a:avLst/>
          </a:prstGeom>
          <a:effectLst>
            <a:softEdge rad="317500"/>
          </a:effectLst>
        </p:spPr>
      </p:pic>
      <p:sp>
        <p:nvSpPr>
          <p:cNvPr id="3" name="Прямоугольник 2"/>
          <p:cNvSpPr/>
          <p:nvPr/>
        </p:nvSpPr>
        <p:spPr>
          <a:xfrm>
            <a:off x="2921321" y="903696"/>
            <a:ext cx="3922869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cap="none" spc="0" dirty="0" err="1" smtClean="0">
                <a:ln w="10541" cmpd="sng">
                  <a:solidFill>
                    <a:srgbClr val="002060"/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  <a:effectLst/>
                <a:latin typeface="Segoe Script" pitchFamily="34" charset="0"/>
              </a:rPr>
              <a:t>Соціальний</a:t>
            </a:r>
            <a:r>
              <a:rPr lang="ru-RU" sz="4000" b="1" cap="none" spc="0" dirty="0" smtClean="0">
                <a:ln w="10541" cmpd="sng">
                  <a:solidFill>
                    <a:srgbClr val="002060"/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  <a:effectLst/>
                <a:latin typeface="Segoe Script" pitchFamily="34" charset="0"/>
              </a:rPr>
              <a:t> </a:t>
            </a:r>
          </a:p>
          <a:p>
            <a:pPr algn="ctr"/>
            <a:r>
              <a:rPr lang="ru-RU" sz="4000" b="1" dirty="0" err="1" smtClean="0">
                <a:ln w="10541" cmpd="sng">
                  <a:solidFill>
                    <a:srgbClr val="002060"/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  <a:latin typeface="Segoe Script" pitchFamily="34" charset="0"/>
              </a:rPr>
              <a:t>бул</a:t>
            </a:r>
            <a:r>
              <a:rPr lang="uk-UA" sz="4000" b="1" dirty="0" err="1" smtClean="0">
                <a:ln w="10541" cmpd="sng">
                  <a:solidFill>
                    <a:srgbClr val="002060"/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  <a:latin typeface="Segoe Script" pitchFamily="34" charset="0"/>
              </a:rPr>
              <a:t>інг</a:t>
            </a:r>
            <a:endParaRPr lang="ru-RU" sz="4000" b="1" cap="none" spc="0" dirty="0">
              <a:ln w="10541" cmpd="sng">
                <a:solidFill>
                  <a:srgbClr val="002060"/>
                </a:solidFill>
                <a:prstDash val="solid"/>
              </a:ln>
              <a:solidFill>
                <a:schemeClr val="accent1">
                  <a:lumMod val="75000"/>
                </a:schemeClr>
              </a:solidFill>
              <a:effectLst/>
              <a:latin typeface="Segoe Script" pitchFamily="34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68044" y="4005064"/>
            <a:ext cx="3941676" cy="2627784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333" t="2110" r="13317" b="60865"/>
          <a:stretch/>
        </p:blipFill>
        <p:spPr>
          <a:xfrm rot="20129369">
            <a:off x="1043608" y="2865084"/>
            <a:ext cx="4462345" cy="1738396"/>
          </a:xfrm>
          <a:prstGeom prst="rect">
            <a:avLst/>
          </a:prstGeom>
          <a:effectLst>
            <a:softEdge rad="317500"/>
          </a:effectLst>
        </p:spPr>
      </p:pic>
      <p:sp>
        <p:nvSpPr>
          <p:cNvPr id="7" name="Прямоугольник 6"/>
          <p:cNvSpPr/>
          <p:nvPr/>
        </p:nvSpPr>
        <p:spPr>
          <a:xfrm rot="20188838">
            <a:off x="1874398" y="3380339"/>
            <a:ext cx="2800767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cap="none" spc="0" dirty="0" err="1" smtClean="0">
                <a:ln w="10541" cmpd="sng">
                  <a:solidFill>
                    <a:srgbClr val="002060"/>
                  </a:solidFill>
                  <a:prstDash val="solid"/>
                </a:ln>
                <a:solidFill>
                  <a:srgbClr val="C00000"/>
                </a:solidFill>
                <a:effectLst/>
                <a:latin typeface="Segoe Script" pitchFamily="34" charset="0"/>
              </a:rPr>
              <a:t>ізоляція</a:t>
            </a:r>
            <a:endParaRPr lang="ru-RU" sz="4000" b="1" cap="none" spc="0" dirty="0">
              <a:ln w="10541" cmpd="sng">
                <a:solidFill>
                  <a:srgbClr val="002060"/>
                </a:solidFill>
                <a:prstDash val="solid"/>
              </a:ln>
              <a:solidFill>
                <a:srgbClr val="C00000"/>
              </a:solidFill>
              <a:effectLst/>
              <a:latin typeface="Segoe Scrip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53449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252520" cy="6857999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333" t="2110" r="13317" b="60865"/>
          <a:stretch/>
        </p:blipFill>
        <p:spPr>
          <a:xfrm>
            <a:off x="1331640" y="212155"/>
            <a:ext cx="6984775" cy="2721059"/>
          </a:xfrm>
          <a:prstGeom prst="rect">
            <a:avLst/>
          </a:prstGeom>
          <a:effectLst>
            <a:softEdge rad="317500"/>
          </a:effectLst>
        </p:spPr>
      </p:pic>
      <p:sp>
        <p:nvSpPr>
          <p:cNvPr id="3" name="Прямоугольник 2"/>
          <p:cNvSpPr/>
          <p:nvPr/>
        </p:nvSpPr>
        <p:spPr>
          <a:xfrm>
            <a:off x="1969720" y="1218741"/>
            <a:ext cx="5708614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cap="none" spc="0" dirty="0" err="1" smtClean="0">
                <a:ln w="10541" cmpd="sng">
                  <a:solidFill>
                    <a:srgbClr val="002060"/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  <a:effectLst/>
                <a:latin typeface="Segoe Script" pitchFamily="34" charset="0"/>
              </a:rPr>
              <a:t>Кіберзалякування</a:t>
            </a:r>
            <a:r>
              <a:rPr lang="ru-RU" sz="4000" b="1" cap="none" spc="0" dirty="0" smtClean="0">
                <a:ln w="10541" cmpd="sng">
                  <a:solidFill>
                    <a:srgbClr val="002060"/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  <a:effectLst/>
                <a:latin typeface="Segoe Script" pitchFamily="34" charset="0"/>
              </a:rPr>
              <a:t> </a:t>
            </a:r>
          </a:p>
        </p:txBody>
      </p:sp>
      <p:pic>
        <p:nvPicPr>
          <p:cNvPr id="4098" name="Picture 2" descr="Картинки по запросу кіберзалякування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2708920"/>
            <a:ext cx="5715000" cy="3800476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605280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484" y="-6036"/>
            <a:ext cx="9252520" cy="6857999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1611729" y="195286"/>
            <a:ext cx="5936240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4800" b="1" i="1" cap="none" spc="0" dirty="0" smtClean="0">
                <a:ln w="10541" cmpd="sng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effectLst/>
                <a:latin typeface="Bookman Old Style" pitchFamily="18" charset="0"/>
              </a:rPr>
              <a:t>Світ</a:t>
            </a:r>
          </a:p>
          <a:p>
            <a:pPr algn="ctr"/>
            <a:r>
              <a:rPr lang="uk-UA" sz="4800" b="1" i="1" cap="none" spc="0" dirty="0" smtClean="0">
                <a:ln w="10541" cmpd="sng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effectLst/>
                <a:latin typeface="Bookman Old Style" pitchFamily="18" charset="0"/>
              </a:rPr>
              <a:t> без насильства!</a:t>
            </a:r>
            <a:endParaRPr lang="ru-RU" sz="4800" b="1" i="1" cap="none" spc="0" dirty="0">
              <a:ln w="10541" cmpd="sng">
                <a:solidFill>
                  <a:srgbClr val="C00000"/>
                </a:solidFill>
                <a:prstDash val="solid"/>
              </a:ln>
              <a:solidFill>
                <a:srgbClr val="C00000"/>
              </a:solidFill>
              <a:effectLst/>
            </a:endParaRPr>
          </a:p>
        </p:txBody>
      </p:sp>
      <p:sp>
        <p:nvSpPr>
          <p:cNvPr id="3" name="AutoShape 6" descr="Картинки по запросу насилля над дітьми"/>
          <p:cNvSpPr>
            <a:spLocks noChangeAspect="1" noChangeArrowheads="1"/>
          </p:cNvSpPr>
          <p:nvPr/>
        </p:nvSpPr>
        <p:spPr bwMode="auto">
          <a:xfrm>
            <a:off x="155575" y="-1820863"/>
            <a:ext cx="6753225" cy="38004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72" r="7577"/>
          <a:stretch/>
        </p:blipFill>
        <p:spPr>
          <a:xfrm>
            <a:off x="1244708" y="1739578"/>
            <a:ext cx="7071708" cy="4671480"/>
          </a:xfrm>
          <a:prstGeom prst="rect">
            <a:avLst/>
          </a:prstGeom>
          <a:effectLst>
            <a:softEdge rad="317500"/>
          </a:effectLst>
        </p:spPr>
      </p:pic>
    </p:spTree>
    <p:extLst>
      <p:ext uri="{BB962C8B-B14F-4D97-AF65-F5344CB8AC3E}">
        <p14:creationId xmlns:p14="http://schemas.microsoft.com/office/powerpoint/2010/main" val="9480575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252520" cy="6857999"/>
          </a:xfrm>
          <a:prstGeom prst="rect">
            <a:avLst/>
          </a:prstGeom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1896049"/>
            <a:ext cx="7002735" cy="42902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2078359" y="764704"/>
            <a:ext cx="5474577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i="1" cap="none" spc="0" dirty="0" smtClean="0">
                <a:ln w="10541" cmpd="sng">
                  <a:solidFill>
                    <a:srgbClr val="002060"/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  <a:effectLst/>
                <a:latin typeface="Bookman Old Style" pitchFamily="18" charset="0"/>
              </a:rPr>
              <a:t>Притча про </a:t>
            </a:r>
            <a:r>
              <a:rPr lang="ru-RU" sz="4000" b="1" i="1" cap="none" spc="0" dirty="0" err="1" smtClean="0">
                <a:ln w="10541" cmpd="sng">
                  <a:solidFill>
                    <a:srgbClr val="002060"/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  <a:effectLst/>
                <a:latin typeface="Bookman Old Style" pitchFamily="18" charset="0"/>
              </a:rPr>
              <a:t>цвяхи</a:t>
            </a:r>
            <a:endParaRPr lang="ru-RU" sz="4000" b="1" i="1" cap="none" spc="0" dirty="0" smtClean="0">
              <a:ln w="10541" cmpd="sng">
                <a:solidFill>
                  <a:srgbClr val="002060"/>
                </a:solidFill>
                <a:prstDash val="solid"/>
              </a:ln>
              <a:solidFill>
                <a:schemeClr val="accent1">
                  <a:lumMod val="75000"/>
                </a:schemeClr>
              </a:solidFill>
              <a:effectLst/>
              <a:latin typeface="Bookman Old Style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425406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8520" y="-1"/>
            <a:ext cx="9390415" cy="6857999"/>
          </a:xfrm>
          <a:prstGeom prst="rect">
            <a:avLst/>
          </a:prstGeom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8448" y="404664"/>
            <a:ext cx="3095624" cy="1738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6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3375810"/>
            <a:ext cx="6840759" cy="348062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2187804"/>
            <a:ext cx="2278925" cy="1706994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9657" y="2263228"/>
            <a:ext cx="2537581" cy="155614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Прямоугольник 10"/>
          <p:cNvSpPr/>
          <p:nvPr/>
        </p:nvSpPr>
        <p:spPr>
          <a:xfrm>
            <a:off x="2551312" y="4555409"/>
            <a:ext cx="4722768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u="sng" dirty="0" err="1" smtClean="0">
                <a:ln w="10541" cmpd="sng">
                  <a:solidFill>
                    <a:srgbClr val="002060"/>
                  </a:solidFill>
                  <a:prstDash val="solid"/>
                </a:ln>
                <a:latin typeface="Segoe Script" pitchFamily="34" charset="0"/>
              </a:rPr>
              <a:t>жорстокість</a:t>
            </a:r>
            <a:r>
              <a:rPr lang="ru-RU" sz="4000" b="1" cap="none" spc="0" dirty="0" smtClean="0">
                <a:ln w="10541" cmpd="sng">
                  <a:solidFill>
                    <a:srgbClr val="002060"/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  <a:effectLst/>
                <a:latin typeface="Segoe Script" pitchFamily="34" charset="0"/>
              </a:rPr>
              <a:t> </a:t>
            </a:r>
          </a:p>
        </p:txBody>
      </p:sp>
      <p:sp>
        <p:nvSpPr>
          <p:cNvPr id="5" name="Стрелка вниз 4"/>
          <p:cNvSpPr/>
          <p:nvPr/>
        </p:nvSpPr>
        <p:spPr>
          <a:xfrm rot="2116891">
            <a:off x="3824389" y="1774024"/>
            <a:ext cx="484632" cy="978408"/>
          </a:xfrm>
          <a:prstGeom prst="downArrow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трелка вниз 5"/>
          <p:cNvSpPr/>
          <p:nvPr/>
        </p:nvSpPr>
        <p:spPr>
          <a:xfrm rot="19236049">
            <a:off x="5151475" y="1767643"/>
            <a:ext cx="484632" cy="978408"/>
          </a:xfrm>
          <a:prstGeom prst="downArrow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трелка вниз 6"/>
          <p:cNvSpPr/>
          <p:nvPr/>
        </p:nvSpPr>
        <p:spPr>
          <a:xfrm rot="18934500">
            <a:off x="2240259" y="3405595"/>
            <a:ext cx="484632" cy="978408"/>
          </a:xfrm>
          <a:prstGeom prst="downArrow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трелка вниз 7"/>
          <p:cNvSpPr/>
          <p:nvPr/>
        </p:nvSpPr>
        <p:spPr>
          <a:xfrm rot="2250285">
            <a:off x="6541693" y="3522546"/>
            <a:ext cx="484632" cy="978408"/>
          </a:xfrm>
          <a:prstGeom prst="downArrow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683568" y="565934"/>
            <a:ext cx="8135306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4000" b="1" cap="none" spc="0" dirty="0" err="1" smtClean="0">
                <a:ln w="10541" cmpd="sng">
                  <a:solidFill>
                    <a:srgbClr val="002060"/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  <a:effectLst/>
                <a:latin typeface="Segoe Script" pitchFamily="34" charset="0"/>
              </a:rPr>
              <a:t>Наслідки</a:t>
            </a:r>
            <a:r>
              <a:rPr lang="ru-RU" sz="4000" b="1" cap="none" spc="0" dirty="0" smtClean="0">
                <a:ln w="10541" cmpd="sng">
                  <a:solidFill>
                    <a:srgbClr val="002060"/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  <a:effectLst/>
                <a:latin typeface="Segoe Script" pitchFamily="34" charset="0"/>
              </a:rPr>
              <a:t>            </a:t>
            </a:r>
            <a:r>
              <a:rPr lang="ru-RU" sz="4000" b="1" cap="none" spc="0" dirty="0" err="1" smtClean="0">
                <a:ln w="10541" cmpd="sng">
                  <a:solidFill>
                    <a:srgbClr val="002060"/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  <a:effectLst/>
                <a:latin typeface="Segoe Script" pitchFamily="34" charset="0"/>
              </a:rPr>
              <a:t>насилля</a:t>
            </a:r>
            <a:r>
              <a:rPr lang="ru-RU" sz="4000" b="1" cap="none" spc="0" dirty="0" smtClean="0">
                <a:ln w="10541" cmpd="sng">
                  <a:solidFill>
                    <a:srgbClr val="002060"/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  <a:effectLst/>
                <a:latin typeface="Segoe Script" pitchFamily="34" charset="0"/>
              </a:rPr>
              <a:t>...   </a:t>
            </a:r>
          </a:p>
        </p:txBody>
      </p:sp>
    </p:spTree>
    <p:extLst>
      <p:ext uri="{BB962C8B-B14F-4D97-AF65-F5344CB8AC3E}">
        <p14:creationId xmlns:p14="http://schemas.microsoft.com/office/powerpoint/2010/main" val="10240768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Експеримент ТСН.Тиждень_ чи відреагують дорослі на знущання в дитячому колективі.mp4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st="83000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91501" y="908720"/>
            <a:ext cx="8960996" cy="5040560"/>
          </a:xfrm>
          <a:prstGeom prst="rect">
            <a:avLst/>
          </a:prstGeom>
          <a:effectLst>
            <a:softEdge rad="127000"/>
          </a:effectLst>
        </p:spPr>
      </p:pic>
    </p:spTree>
    <p:extLst>
      <p:ext uri="{BB962C8B-B14F-4D97-AF65-F5344CB8AC3E}">
        <p14:creationId xmlns:p14="http://schemas.microsoft.com/office/powerpoint/2010/main" val="7740606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22642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484" y="-6036"/>
            <a:ext cx="9252520" cy="6857999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1611729" y="195286"/>
            <a:ext cx="5936240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4800" b="1" i="1" cap="none" spc="0" dirty="0" smtClean="0">
                <a:ln w="10541" cmpd="sng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effectLst/>
                <a:latin typeface="Bookman Old Style" pitchFamily="18" charset="0"/>
              </a:rPr>
              <a:t>Світ</a:t>
            </a:r>
          </a:p>
          <a:p>
            <a:pPr algn="ctr"/>
            <a:r>
              <a:rPr lang="uk-UA" sz="4800" b="1" i="1" cap="none" spc="0" dirty="0" smtClean="0">
                <a:ln w="10541" cmpd="sng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effectLst/>
                <a:latin typeface="Bookman Old Style" pitchFamily="18" charset="0"/>
              </a:rPr>
              <a:t> без насильства!</a:t>
            </a:r>
            <a:endParaRPr lang="ru-RU" sz="4800" b="1" i="1" cap="none" spc="0" dirty="0">
              <a:ln w="10541" cmpd="sng">
                <a:solidFill>
                  <a:srgbClr val="C00000"/>
                </a:solidFill>
                <a:prstDash val="solid"/>
              </a:ln>
              <a:solidFill>
                <a:srgbClr val="C00000"/>
              </a:solidFill>
              <a:effectLst/>
            </a:endParaRPr>
          </a:p>
        </p:txBody>
      </p:sp>
      <p:sp>
        <p:nvSpPr>
          <p:cNvPr id="3" name="AutoShape 6" descr="Картинки по запросу насилля над дітьми"/>
          <p:cNvSpPr>
            <a:spLocks noChangeAspect="1" noChangeArrowheads="1"/>
          </p:cNvSpPr>
          <p:nvPr/>
        </p:nvSpPr>
        <p:spPr bwMode="auto">
          <a:xfrm>
            <a:off x="155575" y="-1820863"/>
            <a:ext cx="6753225" cy="38004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72" r="7577"/>
          <a:stretch/>
        </p:blipFill>
        <p:spPr>
          <a:xfrm>
            <a:off x="1244708" y="1739578"/>
            <a:ext cx="7071708" cy="4671480"/>
          </a:xfrm>
          <a:prstGeom prst="rect">
            <a:avLst/>
          </a:prstGeom>
          <a:effectLst>
            <a:softEdge rad="317500"/>
          </a:effectLst>
        </p:spPr>
      </p:pic>
    </p:spTree>
    <p:extLst>
      <p:ext uri="{BB962C8B-B14F-4D97-AF65-F5344CB8AC3E}">
        <p14:creationId xmlns:p14="http://schemas.microsoft.com/office/powerpoint/2010/main" val="29430557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Світ без насильства.mp4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st="8160" end="23203"/>
                  <p14:fade out="1000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 rot="10800000" flipH="1" flipV="1">
            <a:off x="467544" y="652946"/>
            <a:ext cx="8255207" cy="554461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5048093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24528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252520" cy="6857999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449796" y="1052736"/>
            <a:ext cx="8352928" cy="317009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3200" b="1" cap="none" spc="0" dirty="0" smtClean="0">
                <a:ln w="10541" cmpd="sng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effectLst/>
                <a:latin typeface="Bookman Old Style" pitchFamily="18" charset="0"/>
              </a:rPr>
              <a:t>   </a:t>
            </a:r>
            <a:r>
              <a:rPr lang="uk-UA" sz="3200" b="1" u="sng" cap="none" spc="0" dirty="0" smtClean="0">
                <a:ln w="10541" cmpd="sng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effectLst/>
                <a:latin typeface="Bookman Old Style" pitchFamily="18" charset="0"/>
              </a:rPr>
              <a:t>Головні завдання </a:t>
            </a:r>
            <a:r>
              <a:rPr lang="uk-UA" sz="3200" b="1" u="sng" cap="none" spc="0" dirty="0">
                <a:ln w="10541" cmpd="sng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effectLst/>
                <a:latin typeface="Bookman Old Style" pitchFamily="18" charset="0"/>
              </a:rPr>
              <a:t>нашої зустрічі</a:t>
            </a:r>
            <a:r>
              <a:rPr lang="uk-UA" sz="3200" b="1" u="sng" cap="none" spc="0" dirty="0" smtClean="0">
                <a:ln w="10541" cmpd="sng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effectLst/>
                <a:latin typeface="Bookman Old Style" pitchFamily="18" charset="0"/>
              </a:rPr>
              <a:t>:</a:t>
            </a:r>
          </a:p>
          <a:p>
            <a:pPr algn="ctr"/>
            <a:endParaRPr lang="ru-RU" sz="2800" b="1" cap="none" spc="0" dirty="0">
              <a:ln w="10541" cmpd="sng">
                <a:solidFill>
                  <a:schemeClr val="bg2">
                    <a:lumMod val="25000"/>
                  </a:schemeClr>
                </a:solidFill>
                <a:prstDash val="solid"/>
              </a:ln>
              <a:solidFill>
                <a:schemeClr val="tx2">
                  <a:lumMod val="60000"/>
                  <a:lumOff val="40000"/>
                </a:schemeClr>
              </a:solidFill>
              <a:effectLst/>
              <a:latin typeface="Bookman Old Style" pitchFamily="18" charset="0"/>
            </a:endParaRPr>
          </a:p>
          <a:p>
            <a:pPr algn="ctr"/>
            <a:r>
              <a:rPr lang="uk-UA" sz="2800" b="1" dirty="0">
                <a:ln w="10541" cmpd="sng">
                  <a:solidFill>
                    <a:schemeClr val="bg2">
                      <a:lumMod val="25000"/>
                    </a:schemeClr>
                  </a:solidFill>
                  <a:prstDash val="solid"/>
                </a:ln>
                <a:solidFill>
                  <a:schemeClr val="tx2">
                    <a:lumMod val="60000"/>
                    <a:lumOff val="40000"/>
                  </a:schemeClr>
                </a:solidFill>
                <a:latin typeface="Bookman Old Style" pitchFamily="18" charset="0"/>
              </a:rPr>
              <a:t>В</a:t>
            </a:r>
            <a:r>
              <a:rPr lang="uk-UA" sz="2800" b="1" cap="none" spc="0" dirty="0" smtClean="0">
                <a:ln w="10541" cmpd="sng">
                  <a:solidFill>
                    <a:schemeClr val="bg2">
                      <a:lumMod val="25000"/>
                    </a:schemeClr>
                  </a:solidFill>
                  <a:prstDash val="solid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latin typeface="Bookman Old Style" pitchFamily="18" charset="0"/>
              </a:rPr>
              <a:t>МІТИ </a:t>
            </a:r>
            <a:r>
              <a:rPr lang="uk-UA" sz="2800" b="1" cap="none" spc="0" dirty="0">
                <a:ln w="10541" cmpd="sng">
                  <a:solidFill>
                    <a:schemeClr val="bg2">
                      <a:lumMod val="25000"/>
                    </a:schemeClr>
                  </a:solidFill>
                  <a:prstDash val="solid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latin typeface="Bookman Old Style" pitchFamily="18" charset="0"/>
              </a:rPr>
              <a:t>РОЗПІЗНАТИ </a:t>
            </a:r>
            <a:r>
              <a:rPr lang="uk-UA" sz="2800" b="1" cap="none" spc="0" dirty="0" smtClean="0">
                <a:ln w="10541" cmpd="sng">
                  <a:solidFill>
                    <a:schemeClr val="bg2">
                      <a:lumMod val="25000"/>
                    </a:schemeClr>
                  </a:solidFill>
                  <a:prstDash val="solid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latin typeface="Bookman Old Style" pitchFamily="18" charset="0"/>
              </a:rPr>
              <a:t>насильство</a:t>
            </a:r>
          </a:p>
          <a:p>
            <a:pPr algn="ctr"/>
            <a:endParaRPr lang="ru-RU" sz="2800" b="1" cap="none" spc="0" dirty="0">
              <a:ln w="10541" cmpd="sng">
                <a:solidFill>
                  <a:schemeClr val="bg2">
                    <a:lumMod val="25000"/>
                  </a:schemeClr>
                </a:solidFill>
                <a:prstDash val="solid"/>
              </a:ln>
              <a:solidFill>
                <a:schemeClr val="tx2">
                  <a:lumMod val="60000"/>
                  <a:lumOff val="40000"/>
                </a:schemeClr>
              </a:solidFill>
              <a:effectLst/>
              <a:latin typeface="Bookman Old Style" pitchFamily="18" charset="0"/>
            </a:endParaRPr>
          </a:p>
          <a:p>
            <a:pPr algn="ctr"/>
            <a:r>
              <a:rPr lang="uk-UA" sz="2800" b="1" cap="none" spc="0" dirty="0">
                <a:ln w="10541" cmpd="sng">
                  <a:solidFill>
                    <a:schemeClr val="bg2">
                      <a:lumMod val="25000"/>
                    </a:schemeClr>
                  </a:solidFill>
                  <a:prstDash val="solid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latin typeface="Bookman Old Style" pitchFamily="18" charset="0"/>
              </a:rPr>
              <a:t>НЕ ДОПУСКАТИ </a:t>
            </a:r>
            <a:r>
              <a:rPr lang="uk-UA" sz="2800" b="1" cap="none" spc="0" dirty="0" smtClean="0">
                <a:ln w="10541" cmpd="sng">
                  <a:solidFill>
                    <a:schemeClr val="bg2">
                      <a:lumMod val="25000"/>
                    </a:schemeClr>
                  </a:solidFill>
                  <a:prstDash val="solid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latin typeface="Bookman Old Style" pitchFamily="18" charset="0"/>
              </a:rPr>
              <a:t>насильства</a:t>
            </a:r>
          </a:p>
          <a:p>
            <a:pPr algn="ctr"/>
            <a:endParaRPr lang="ru-RU" sz="2800" b="1" dirty="0">
              <a:ln w="10541" cmpd="sng">
                <a:solidFill>
                  <a:schemeClr val="bg2">
                    <a:lumMod val="25000"/>
                  </a:schemeClr>
                </a:solidFill>
                <a:prstDash val="solid"/>
              </a:ln>
              <a:solidFill>
                <a:schemeClr val="tx2">
                  <a:lumMod val="60000"/>
                  <a:lumOff val="40000"/>
                </a:schemeClr>
              </a:solidFill>
              <a:latin typeface="Bookman Old Style" pitchFamily="18" charset="0"/>
            </a:endParaRPr>
          </a:p>
          <a:p>
            <a:pPr algn="ctr"/>
            <a:r>
              <a:rPr lang="uk-UA" sz="2800" b="1" cap="none" spc="0" dirty="0" smtClean="0">
                <a:ln w="10541" cmpd="sng">
                  <a:solidFill>
                    <a:schemeClr val="bg2">
                      <a:lumMod val="25000"/>
                    </a:schemeClr>
                  </a:solidFill>
                  <a:prstDash val="solid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latin typeface="Bookman Old Style" pitchFamily="18" charset="0"/>
              </a:rPr>
              <a:t>      </a:t>
            </a:r>
            <a:r>
              <a:rPr lang="uk-UA" sz="2800" b="1" cap="none" spc="0" dirty="0">
                <a:ln w="10541" cmpd="sng">
                  <a:solidFill>
                    <a:schemeClr val="bg2">
                      <a:lumMod val="25000"/>
                    </a:schemeClr>
                  </a:solidFill>
                  <a:prstDash val="solid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latin typeface="Bookman Old Style" pitchFamily="18" charset="0"/>
              </a:rPr>
              <a:t>ВМІТИ ЗАХИСТИТИСЬ від насильства</a:t>
            </a:r>
            <a:endParaRPr lang="ru-RU" sz="2800" b="1" cap="none" spc="0" dirty="0">
              <a:ln w="10541" cmpd="sng">
                <a:solidFill>
                  <a:schemeClr val="bg2">
                    <a:lumMod val="25000"/>
                  </a:schemeClr>
                </a:solidFill>
                <a:prstDash val="solid"/>
              </a:ln>
              <a:solidFill>
                <a:schemeClr val="tx2">
                  <a:lumMod val="60000"/>
                  <a:lumOff val="40000"/>
                </a:schemeClr>
              </a:solidFill>
              <a:effectLst/>
              <a:latin typeface="Bookman Old Style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46641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252520" cy="6857999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971600" y="3573016"/>
            <a:ext cx="7848872" cy="2822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uk-UA" sz="2400" b="1" dirty="0" smtClean="0">
                <a:solidFill>
                  <a:srgbClr val="C00000"/>
                </a:solidFill>
                <a:latin typeface="Bookman Old Style" pitchFamily="18" charset="0"/>
                <a:ea typeface="Times New Roman"/>
                <a:cs typeface="Times New Roman"/>
              </a:rPr>
              <a:t>Насильство</a:t>
            </a:r>
            <a:r>
              <a:rPr lang="uk-UA" sz="2400" b="1" dirty="0" smtClean="0">
                <a:solidFill>
                  <a:schemeClr val="accent1">
                    <a:lumMod val="50000"/>
                  </a:schemeClr>
                </a:solidFill>
                <a:latin typeface="Bookman Old Style" pitchFamily="18" charset="0"/>
                <a:ea typeface="Times New Roman"/>
                <a:cs typeface="Times New Roman"/>
              </a:rPr>
              <a:t> </a:t>
            </a:r>
            <a:r>
              <a:rPr lang="uk-UA" b="1" i="1" dirty="0">
                <a:solidFill>
                  <a:schemeClr val="accent1">
                    <a:lumMod val="50000"/>
                  </a:schemeClr>
                </a:solidFill>
                <a:latin typeface="Bookman Old Style" pitchFamily="18" charset="0"/>
                <a:ea typeface="Times New Roman"/>
                <a:cs typeface="Times New Roman"/>
              </a:rPr>
              <a:t>– </a:t>
            </a:r>
            <a:r>
              <a:rPr lang="uk-UA" sz="2200" b="1" dirty="0">
                <a:solidFill>
                  <a:schemeClr val="accent1">
                    <a:lumMod val="50000"/>
                  </a:schemeClr>
                </a:solidFill>
                <a:latin typeface="Bookman Old Style" pitchFamily="18" charset="0"/>
                <a:ea typeface="Times New Roman"/>
                <a:cs typeface="Times New Roman"/>
              </a:rPr>
              <a:t>це застосування агресивних, жорстоких дій однієї людини по відношенню до іншої, що порушують права і свободу особистості та завдають шкоди фізичному, психічному, моральному здоров’ю, а також розвитку. Насильство – це встановлення влади та контролю однією людиною над іншою.</a:t>
            </a:r>
            <a:endParaRPr lang="ru-RU" sz="2200" b="1" dirty="0">
              <a:solidFill>
                <a:schemeClr val="accent1">
                  <a:lumMod val="50000"/>
                </a:schemeClr>
              </a:solidFill>
              <a:effectLst/>
              <a:latin typeface="Bookman Old Style" pitchFamily="18" charset="0"/>
              <a:ea typeface="Calibri"/>
              <a:cs typeface="Times New Roman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250632"/>
            <a:ext cx="5050024" cy="3322384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9726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295899" cy="6857999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333" t="2110" r="13317" b="60865"/>
          <a:stretch/>
        </p:blipFill>
        <p:spPr>
          <a:xfrm>
            <a:off x="611998" y="811781"/>
            <a:ext cx="4243596" cy="1653178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333" t="2110" r="13317" b="60865"/>
          <a:stretch/>
        </p:blipFill>
        <p:spPr>
          <a:xfrm>
            <a:off x="2733796" y="2527923"/>
            <a:ext cx="4066471" cy="1584176"/>
          </a:xfrm>
          <a:prstGeom prst="rect">
            <a:avLst/>
          </a:prstGeom>
          <a:effectLst>
            <a:softEdge rad="3175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1471462" y="1335799"/>
            <a:ext cx="2504212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cap="none" spc="0" dirty="0" err="1" smtClean="0">
                <a:ln w="10541" cmpd="sng">
                  <a:solidFill>
                    <a:srgbClr val="002060"/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  <a:effectLst/>
                <a:latin typeface="Segoe Script" pitchFamily="34" charset="0"/>
              </a:rPr>
              <a:t>Фізичне</a:t>
            </a:r>
            <a:endParaRPr lang="ru-RU" sz="4000" b="1" cap="none" spc="0" dirty="0">
              <a:ln w="10541" cmpd="sng">
                <a:solidFill>
                  <a:srgbClr val="002060"/>
                </a:solidFill>
                <a:prstDash val="solid"/>
              </a:ln>
              <a:solidFill>
                <a:schemeClr val="accent1">
                  <a:lumMod val="75000"/>
                </a:schemeClr>
              </a:solidFill>
              <a:effectLst/>
              <a:latin typeface="Segoe Script" pitchFamily="34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146351" y="3163761"/>
            <a:ext cx="3546164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cap="none" spc="0" dirty="0" err="1" smtClean="0">
                <a:ln w="10541" cmpd="sng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effectLst/>
                <a:latin typeface="Segoe Script" pitchFamily="34" charset="0"/>
              </a:rPr>
              <a:t>Насильство</a:t>
            </a:r>
            <a:endParaRPr lang="ru-RU" sz="4000" b="1" cap="none" spc="0" dirty="0">
              <a:ln w="10541" cmpd="sng">
                <a:solidFill>
                  <a:srgbClr val="C00000"/>
                </a:solidFill>
                <a:prstDash val="solid"/>
              </a:ln>
              <a:solidFill>
                <a:srgbClr val="C00000"/>
              </a:solidFill>
              <a:effectLst/>
              <a:latin typeface="Segoe Script" pitchFamily="34" charset="0"/>
            </a:endParaRP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333" t="2110" r="13317" b="60865"/>
          <a:stretch/>
        </p:blipFill>
        <p:spPr>
          <a:xfrm>
            <a:off x="4652812" y="404664"/>
            <a:ext cx="4516582" cy="1759526"/>
          </a:xfrm>
          <a:prstGeom prst="rect">
            <a:avLst/>
          </a:prstGeom>
          <a:effectLst>
            <a:softEdge rad="317500"/>
          </a:effectLst>
        </p:spPr>
      </p:pic>
      <p:sp>
        <p:nvSpPr>
          <p:cNvPr id="13" name="Прямоугольник 12"/>
          <p:cNvSpPr/>
          <p:nvPr/>
        </p:nvSpPr>
        <p:spPr>
          <a:xfrm>
            <a:off x="5224583" y="930484"/>
            <a:ext cx="3373039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cap="none" spc="0" dirty="0" err="1" smtClean="0">
                <a:ln w="10541" cmpd="sng">
                  <a:solidFill>
                    <a:srgbClr val="002060"/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  <a:effectLst/>
                <a:latin typeface="Segoe Script" pitchFamily="34" charset="0"/>
              </a:rPr>
              <a:t>Сексуальне</a:t>
            </a:r>
            <a:endParaRPr lang="ru-RU" sz="4000" b="1" cap="none" spc="0" dirty="0">
              <a:ln w="10541" cmpd="sng">
                <a:solidFill>
                  <a:srgbClr val="002060"/>
                </a:solidFill>
                <a:prstDash val="solid"/>
              </a:ln>
              <a:solidFill>
                <a:schemeClr val="accent1">
                  <a:lumMod val="75000"/>
                </a:schemeClr>
              </a:solidFill>
              <a:effectLst/>
              <a:latin typeface="Segoe Script" pitchFamily="34" charset="0"/>
            </a:endParaRPr>
          </a:p>
        </p:txBody>
      </p:sp>
      <p:sp>
        <p:nvSpPr>
          <p:cNvPr id="14" name="Стрелка углом 13"/>
          <p:cNvSpPr/>
          <p:nvPr/>
        </p:nvSpPr>
        <p:spPr>
          <a:xfrm flipH="1">
            <a:off x="3780927" y="1885238"/>
            <a:ext cx="699087" cy="967697"/>
          </a:xfrm>
          <a:prstGeom prst="ben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5" name="Стрелка углом 14"/>
          <p:cNvSpPr/>
          <p:nvPr/>
        </p:nvSpPr>
        <p:spPr>
          <a:xfrm>
            <a:off x="4652813" y="1468678"/>
            <a:ext cx="639268" cy="1510988"/>
          </a:xfrm>
          <a:prstGeom prst="bentArrow">
            <a:avLst>
              <a:gd name="adj1" fmla="val 25000"/>
              <a:gd name="adj2" fmla="val 30574"/>
              <a:gd name="adj3" fmla="val 19426"/>
              <a:gd name="adj4" fmla="val 4173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16" name="Рисунок 1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333" t="2110" r="13317" b="60865"/>
          <a:stretch/>
        </p:blipFill>
        <p:spPr>
          <a:xfrm>
            <a:off x="4855594" y="4134903"/>
            <a:ext cx="4237622" cy="1650851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17" name="Рисунок 1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333" t="2110" r="13317" b="60865"/>
          <a:stretch/>
        </p:blipFill>
        <p:spPr>
          <a:xfrm>
            <a:off x="747967" y="4606385"/>
            <a:ext cx="4544113" cy="1770251"/>
          </a:xfrm>
          <a:prstGeom prst="rect">
            <a:avLst/>
          </a:prstGeom>
          <a:effectLst>
            <a:softEdge rad="317500"/>
          </a:effectLst>
        </p:spPr>
      </p:pic>
      <p:sp>
        <p:nvSpPr>
          <p:cNvPr id="18" name="Прямоугольник 17"/>
          <p:cNvSpPr/>
          <p:nvPr/>
        </p:nvSpPr>
        <p:spPr>
          <a:xfrm>
            <a:off x="5092337" y="4606385"/>
            <a:ext cx="3637535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cap="none" spc="0" dirty="0" err="1" smtClean="0">
                <a:ln w="10541" cmpd="sng">
                  <a:solidFill>
                    <a:srgbClr val="002060"/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  <a:effectLst/>
                <a:latin typeface="Segoe Script" pitchFamily="34" charset="0"/>
              </a:rPr>
              <a:t>Економічне</a:t>
            </a:r>
            <a:endParaRPr lang="ru-RU" sz="4000" b="1" cap="none" spc="0" dirty="0">
              <a:ln w="10541" cmpd="sng">
                <a:solidFill>
                  <a:srgbClr val="002060"/>
                </a:solidFill>
                <a:prstDash val="solid"/>
              </a:ln>
              <a:solidFill>
                <a:schemeClr val="accent1">
                  <a:lumMod val="75000"/>
                </a:schemeClr>
              </a:solidFill>
              <a:effectLst/>
              <a:latin typeface="Segoe Script" pitchFamily="34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956491" y="5137567"/>
            <a:ext cx="4049507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cap="none" spc="0" dirty="0" err="1" smtClean="0">
                <a:ln w="10541" cmpd="sng">
                  <a:solidFill>
                    <a:srgbClr val="002060"/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  <a:effectLst/>
                <a:latin typeface="Segoe Script" pitchFamily="34" charset="0"/>
              </a:rPr>
              <a:t>Психологічне</a:t>
            </a:r>
            <a:endParaRPr lang="ru-RU" sz="4000" b="1" cap="none" spc="0" dirty="0">
              <a:ln w="10541" cmpd="sng">
                <a:solidFill>
                  <a:srgbClr val="002060"/>
                </a:solidFill>
                <a:prstDash val="solid"/>
              </a:ln>
              <a:solidFill>
                <a:schemeClr val="accent1">
                  <a:lumMod val="75000"/>
                </a:schemeClr>
              </a:solidFill>
              <a:effectLst/>
              <a:latin typeface="Segoe Script" pitchFamily="34" charset="0"/>
            </a:endParaRPr>
          </a:p>
        </p:txBody>
      </p:sp>
      <p:sp>
        <p:nvSpPr>
          <p:cNvPr id="20" name="Стрелка вверх 19"/>
          <p:cNvSpPr/>
          <p:nvPr/>
        </p:nvSpPr>
        <p:spPr>
          <a:xfrm rot="13593191">
            <a:off x="3149487" y="3542659"/>
            <a:ext cx="313942" cy="1964410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Стрелка вниз 20"/>
          <p:cNvSpPr/>
          <p:nvPr/>
        </p:nvSpPr>
        <p:spPr>
          <a:xfrm rot="18868066">
            <a:off x="5795399" y="3697206"/>
            <a:ext cx="354658" cy="95398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382286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Експеримент ТСН.Тиждень_ чи відреагують дорослі на знущання в дитячому колективі.mp4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end="575525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07504" y="908720"/>
            <a:ext cx="8832983" cy="49685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8525485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10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252520" cy="6857999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943377" y="476672"/>
            <a:ext cx="8021111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just"/>
            <a:r>
              <a:rPr lang="uk-UA" sz="4000" b="1" cap="none" spc="0" dirty="0">
                <a:ln w="10541" cmpd="sng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effectLst/>
                <a:latin typeface="Bookman Old Style" pitchFamily="18" charset="0"/>
              </a:rPr>
              <a:t>Б</a:t>
            </a:r>
            <a:r>
              <a:rPr lang="ru-RU" sz="4000" b="1" cap="none" spc="0" dirty="0" err="1">
                <a:ln w="10541" cmpd="sng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effectLst/>
                <a:latin typeface="Bookman Old Style" pitchFamily="18" charset="0"/>
              </a:rPr>
              <a:t>улінг</a:t>
            </a:r>
            <a:r>
              <a:rPr lang="ru-RU" sz="4000" b="1" cap="none" spc="0" dirty="0">
                <a:ln w="10541" cmpd="sng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effectLst/>
                <a:latin typeface="Bookman Old Style" pitchFamily="18" charset="0"/>
              </a:rPr>
              <a:t> </a:t>
            </a:r>
            <a:r>
              <a:rPr lang="ru-RU" sz="2800" b="1" cap="none" spc="0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/>
                <a:latin typeface="Bookman Old Style" pitchFamily="18" charset="0"/>
              </a:rPr>
              <a:t>– </a:t>
            </a:r>
            <a:r>
              <a:rPr lang="ru-RU" sz="2800" b="1" cap="none" spc="0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/>
                <a:latin typeface="Bookman Old Style" pitchFamily="18" charset="0"/>
              </a:rPr>
              <a:t>це</a:t>
            </a:r>
            <a:r>
              <a:rPr lang="ru-RU" sz="2800" b="1" cap="none" spc="0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/>
                <a:latin typeface="Bookman Old Style" pitchFamily="18" charset="0"/>
              </a:rPr>
              <a:t> </a:t>
            </a:r>
            <a:r>
              <a:rPr lang="ru-RU" sz="2800" b="1" cap="none" spc="0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/>
                <a:latin typeface="Bookman Old Style" pitchFamily="18" charset="0"/>
              </a:rPr>
              <a:t>цькування</a:t>
            </a:r>
            <a:r>
              <a:rPr lang="ru-RU" sz="2800" b="1" cap="none" spc="0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/>
                <a:latin typeface="Bookman Old Style" pitchFamily="18" charset="0"/>
              </a:rPr>
              <a:t> </a:t>
            </a:r>
            <a:r>
              <a:rPr lang="ru-RU" sz="2800" b="1" cap="none" spc="0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/>
                <a:latin typeface="Bookman Old Style" pitchFamily="18" charset="0"/>
              </a:rPr>
              <a:t>однієї</a:t>
            </a:r>
            <a:r>
              <a:rPr lang="ru-RU" sz="2800" b="1" cap="none" spc="0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/>
                <a:latin typeface="Bookman Old Style" pitchFamily="18" charset="0"/>
              </a:rPr>
              <a:t> </a:t>
            </a:r>
            <a:r>
              <a:rPr lang="ru-RU" sz="2800" b="1" cap="none" spc="0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/>
                <a:latin typeface="Bookman Old Style" pitchFamily="18" charset="0"/>
              </a:rPr>
              <a:t>дитини</a:t>
            </a:r>
            <a:r>
              <a:rPr lang="ru-RU" sz="2800" b="1" cap="none" spc="0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/>
                <a:latin typeface="Bookman Old Style" pitchFamily="18" charset="0"/>
              </a:rPr>
              <a:t> </a:t>
            </a:r>
            <a:endParaRPr lang="ru-RU" sz="2800" b="1" cap="none" spc="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2">
                  <a:lumMod val="75000"/>
                </a:schemeClr>
              </a:solidFill>
              <a:effectLst/>
              <a:latin typeface="Bookman Old Style" pitchFamily="18" charset="0"/>
            </a:endParaRPr>
          </a:p>
          <a:p>
            <a:pPr algn="just"/>
            <a:r>
              <a:rPr lang="ru-RU" sz="28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/>
                <a:latin typeface="Bookman Old Style" pitchFamily="18" charset="0"/>
              </a:rPr>
              <a:t>іншою</a:t>
            </a:r>
            <a:r>
              <a:rPr lang="ru-RU" sz="2800" b="1" cap="none" spc="0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/>
                <a:latin typeface="Bookman Old Style" pitchFamily="18" charset="0"/>
              </a:rPr>
              <a:t>, </a:t>
            </a:r>
            <a:r>
              <a:rPr lang="ru-RU" sz="2800" b="1" cap="none" spc="0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/>
                <a:latin typeface="Bookman Old Style" pitchFamily="18" charset="0"/>
              </a:rPr>
              <a:t>агресивне</a:t>
            </a:r>
            <a:r>
              <a:rPr lang="ru-RU" sz="2800" b="1" cap="none" spc="0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/>
                <a:latin typeface="Bookman Old Style" pitchFamily="18" charset="0"/>
              </a:rPr>
              <a:t> </a:t>
            </a:r>
            <a:r>
              <a:rPr lang="ru-RU" sz="28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/>
                <a:latin typeface="Bookman Old Style" pitchFamily="18" charset="0"/>
              </a:rPr>
              <a:t>переслідування</a:t>
            </a:r>
            <a:r>
              <a:rPr lang="ru-RU" sz="28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/>
                <a:latin typeface="Bookman Old Style" pitchFamily="18" charset="0"/>
              </a:rPr>
              <a:t>, яке </a:t>
            </a:r>
          </a:p>
          <a:p>
            <a:pPr algn="just"/>
            <a:r>
              <a:rPr lang="ru-RU" sz="28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/>
                <a:latin typeface="Bookman Old Style" pitchFamily="18" charset="0"/>
              </a:rPr>
              <a:t>часто </a:t>
            </a:r>
            <a:r>
              <a:rPr lang="ru-RU" sz="2800" b="1" cap="none" spc="0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/>
                <a:latin typeface="Bookman Old Style" pitchFamily="18" charset="0"/>
              </a:rPr>
              <a:t>поширене</a:t>
            </a:r>
            <a:r>
              <a:rPr lang="ru-RU" sz="2800" b="1" cap="none" spc="0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/>
                <a:latin typeface="Bookman Old Style" pitchFamily="18" charset="0"/>
              </a:rPr>
              <a:t> в школах. </a:t>
            </a:r>
          </a:p>
        </p:txBody>
      </p:sp>
      <p:pic>
        <p:nvPicPr>
          <p:cNvPr id="5" name="Рисунок 4" descr="Буллінг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4100" y="2046332"/>
            <a:ext cx="6619664" cy="4375459"/>
          </a:xfrm>
          <a:prstGeom prst="rect">
            <a:avLst/>
          </a:prstGeom>
          <a:noFill/>
          <a:ln>
            <a:noFill/>
          </a:ln>
          <a:effectLst>
            <a:softEdge rad="127000"/>
          </a:effectLst>
        </p:spPr>
      </p:pic>
    </p:spTree>
    <p:extLst>
      <p:ext uri="{BB962C8B-B14F-4D97-AF65-F5344CB8AC3E}">
        <p14:creationId xmlns:p14="http://schemas.microsoft.com/office/powerpoint/2010/main" val="20868575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252520" cy="6857999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943376" y="874453"/>
            <a:ext cx="8021111" cy="510909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just"/>
            <a:r>
              <a:rPr lang="uk-UA" sz="4000" b="1" cap="none" spc="0" dirty="0">
                <a:ln w="10541" cmpd="sng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effectLst/>
                <a:latin typeface="Bookman Old Style" pitchFamily="18" charset="0"/>
              </a:rPr>
              <a:t>Б</a:t>
            </a:r>
            <a:r>
              <a:rPr lang="ru-RU" sz="4000" b="1" cap="none" spc="0" dirty="0" err="1">
                <a:ln w="10541" cmpd="sng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effectLst/>
                <a:latin typeface="Bookman Old Style" pitchFamily="18" charset="0"/>
              </a:rPr>
              <a:t>улінг</a:t>
            </a:r>
            <a:r>
              <a:rPr lang="ru-RU" sz="4000" b="1" cap="none" spc="0" dirty="0">
                <a:ln w="10541" cmpd="sng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effectLst/>
                <a:latin typeface="Bookman Old Style" pitchFamily="18" charset="0"/>
              </a:rPr>
              <a:t> </a:t>
            </a:r>
            <a:r>
              <a:rPr lang="ru-RU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latin typeface="Bookman Old Style" pitchFamily="18" charset="0"/>
              </a:rPr>
              <a:t>– </a:t>
            </a:r>
            <a:r>
              <a:rPr lang="ru-RU" sz="2600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latin typeface="Bookman Old Style" pitchFamily="18" charset="0"/>
              </a:rPr>
              <a:t>це</a:t>
            </a:r>
            <a:r>
              <a:rPr lang="ru-RU" sz="26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latin typeface="Bookman Old Style" pitchFamily="18" charset="0"/>
              </a:rPr>
              <a:t> </a:t>
            </a:r>
            <a:r>
              <a:rPr lang="ru-RU" sz="2600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latin typeface="Bookman Old Style" pitchFamily="18" charset="0"/>
              </a:rPr>
              <a:t>діяння</a:t>
            </a:r>
            <a:r>
              <a:rPr lang="ru-RU" sz="26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latin typeface="Bookman Old Style" pitchFamily="18" charset="0"/>
              </a:rPr>
              <a:t> (</a:t>
            </a:r>
            <a:r>
              <a:rPr lang="ru-RU" sz="2600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latin typeface="Bookman Old Style" pitchFamily="18" charset="0"/>
              </a:rPr>
              <a:t>дія</a:t>
            </a:r>
            <a:r>
              <a:rPr lang="ru-RU" sz="26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latin typeface="Bookman Old Style" pitchFamily="18" charset="0"/>
              </a:rPr>
              <a:t> </a:t>
            </a:r>
            <a:r>
              <a:rPr lang="ru-RU" sz="2600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latin typeface="Bookman Old Style" pitchFamily="18" charset="0"/>
              </a:rPr>
              <a:t>або</a:t>
            </a:r>
            <a:r>
              <a:rPr lang="ru-RU" sz="26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latin typeface="Bookman Old Style" pitchFamily="18" charset="0"/>
              </a:rPr>
              <a:t> </a:t>
            </a:r>
            <a:r>
              <a:rPr lang="ru-RU" sz="2600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latin typeface="Bookman Old Style" pitchFamily="18" charset="0"/>
              </a:rPr>
              <a:t>бездіяльність</a:t>
            </a:r>
            <a:r>
              <a:rPr lang="ru-RU" sz="26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latin typeface="Bookman Old Style" pitchFamily="18" charset="0"/>
              </a:rPr>
              <a:t>) </a:t>
            </a:r>
            <a:r>
              <a:rPr lang="ru-RU" sz="2600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latin typeface="Bookman Old Style" pitchFamily="18" charset="0"/>
              </a:rPr>
              <a:t>учасників</a:t>
            </a:r>
            <a:r>
              <a:rPr lang="ru-RU" sz="26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latin typeface="Bookman Old Style" pitchFamily="18" charset="0"/>
              </a:rPr>
              <a:t> </a:t>
            </a:r>
            <a:r>
              <a:rPr lang="ru-RU" sz="2600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latin typeface="Bookman Old Style" pitchFamily="18" charset="0"/>
              </a:rPr>
              <a:t>освітнього</a:t>
            </a:r>
            <a:r>
              <a:rPr lang="ru-RU" sz="26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latin typeface="Bookman Old Style" pitchFamily="18" charset="0"/>
              </a:rPr>
              <a:t> </a:t>
            </a:r>
            <a:r>
              <a:rPr lang="ru-RU" sz="2600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latin typeface="Bookman Old Style" pitchFamily="18" charset="0"/>
              </a:rPr>
              <a:t>процесу</a:t>
            </a:r>
            <a:r>
              <a:rPr lang="ru-RU" sz="26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latin typeface="Bookman Old Style" pitchFamily="18" charset="0"/>
              </a:rPr>
              <a:t>, </a:t>
            </a:r>
            <a:r>
              <a:rPr lang="ru-RU" sz="2600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latin typeface="Bookman Old Style" pitchFamily="18" charset="0"/>
              </a:rPr>
              <a:t>які</a:t>
            </a:r>
            <a:r>
              <a:rPr lang="ru-RU" sz="26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latin typeface="Bookman Old Style" pitchFamily="18" charset="0"/>
              </a:rPr>
              <a:t> </a:t>
            </a:r>
            <a:r>
              <a:rPr lang="ru-RU" sz="2600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latin typeface="Bookman Old Style" pitchFamily="18" charset="0"/>
              </a:rPr>
              <a:t>полягають</a:t>
            </a:r>
            <a:r>
              <a:rPr lang="ru-RU" sz="26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latin typeface="Bookman Old Style" pitchFamily="18" charset="0"/>
              </a:rPr>
              <a:t> у </a:t>
            </a:r>
            <a:r>
              <a:rPr lang="ru-RU" sz="2600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latin typeface="Bookman Old Style" pitchFamily="18" charset="0"/>
              </a:rPr>
              <a:t>психологічному</a:t>
            </a:r>
            <a:r>
              <a:rPr lang="ru-RU" sz="26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latin typeface="Bookman Old Style" pitchFamily="18" charset="0"/>
              </a:rPr>
              <a:t>, </a:t>
            </a:r>
            <a:r>
              <a:rPr lang="ru-RU" sz="2600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latin typeface="Bookman Old Style" pitchFamily="18" charset="0"/>
              </a:rPr>
              <a:t>фізичному</a:t>
            </a:r>
            <a:r>
              <a:rPr lang="ru-RU" sz="26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latin typeface="Bookman Old Style" pitchFamily="18" charset="0"/>
              </a:rPr>
              <a:t>, </a:t>
            </a:r>
            <a:r>
              <a:rPr lang="ru-RU" sz="2600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latin typeface="Bookman Old Style" pitchFamily="18" charset="0"/>
              </a:rPr>
              <a:t>економічному</a:t>
            </a:r>
            <a:r>
              <a:rPr lang="ru-RU" sz="26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latin typeface="Bookman Old Style" pitchFamily="18" charset="0"/>
              </a:rPr>
              <a:t>, сексуальному </a:t>
            </a:r>
            <a:r>
              <a:rPr lang="ru-RU" sz="2600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latin typeface="Bookman Old Style" pitchFamily="18" charset="0"/>
              </a:rPr>
              <a:t>насильстві</a:t>
            </a:r>
            <a:r>
              <a:rPr lang="ru-RU" sz="26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latin typeface="Bookman Old Style" pitchFamily="18" charset="0"/>
              </a:rPr>
              <a:t>, у тому </a:t>
            </a:r>
            <a:r>
              <a:rPr lang="ru-RU" sz="2600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latin typeface="Bookman Old Style" pitchFamily="18" charset="0"/>
              </a:rPr>
              <a:t>числі</a:t>
            </a:r>
            <a:r>
              <a:rPr lang="ru-RU" sz="26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latin typeface="Bookman Old Style" pitchFamily="18" charset="0"/>
              </a:rPr>
              <a:t> </a:t>
            </a:r>
            <a:r>
              <a:rPr lang="ru-RU" sz="2600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latin typeface="Bookman Old Style" pitchFamily="18" charset="0"/>
              </a:rPr>
              <a:t>із</a:t>
            </a:r>
            <a:r>
              <a:rPr lang="ru-RU" sz="26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latin typeface="Bookman Old Style" pitchFamily="18" charset="0"/>
              </a:rPr>
              <a:t> </a:t>
            </a:r>
            <a:r>
              <a:rPr lang="ru-RU" sz="2600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latin typeface="Bookman Old Style" pitchFamily="18" charset="0"/>
              </a:rPr>
              <a:t>застосуванням</a:t>
            </a:r>
            <a:r>
              <a:rPr lang="ru-RU" sz="26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latin typeface="Bookman Old Style" pitchFamily="18" charset="0"/>
              </a:rPr>
              <a:t> </a:t>
            </a:r>
            <a:r>
              <a:rPr lang="ru-RU" sz="2600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latin typeface="Bookman Old Style" pitchFamily="18" charset="0"/>
              </a:rPr>
              <a:t>засобів</a:t>
            </a:r>
            <a:r>
              <a:rPr lang="ru-RU" sz="26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latin typeface="Bookman Old Style" pitchFamily="18" charset="0"/>
              </a:rPr>
              <a:t> </a:t>
            </a:r>
            <a:r>
              <a:rPr lang="ru-RU" sz="2600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latin typeface="Bookman Old Style" pitchFamily="18" charset="0"/>
              </a:rPr>
              <a:t>електронних</a:t>
            </a:r>
            <a:r>
              <a:rPr lang="ru-RU" sz="26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latin typeface="Bookman Old Style" pitchFamily="18" charset="0"/>
              </a:rPr>
              <a:t> </a:t>
            </a:r>
            <a:r>
              <a:rPr lang="ru-RU" sz="2600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latin typeface="Bookman Old Style" pitchFamily="18" charset="0"/>
              </a:rPr>
              <a:t>комунікацій</a:t>
            </a:r>
            <a:r>
              <a:rPr lang="ru-RU" sz="26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latin typeface="Bookman Old Style" pitchFamily="18" charset="0"/>
              </a:rPr>
              <a:t>, </a:t>
            </a:r>
            <a:r>
              <a:rPr lang="ru-RU" sz="2600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latin typeface="Bookman Old Style" pitchFamily="18" charset="0"/>
              </a:rPr>
              <a:t>що</a:t>
            </a:r>
            <a:r>
              <a:rPr lang="ru-RU" sz="26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latin typeface="Bookman Old Style" pitchFamily="18" charset="0"/>
              </a:rPr>
              <a:t> </a:t>
            </a:r>
            <a:r>
              <a:rPr lang="ru-RU" sz="2600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latin typeface="Bookman Old Style" pitchFamily="18" charset="0"/>
              </a:rPr>
              <a:t>вчиняються</a:t>
            </a:r>
            <a:r>
              <a:rPr lang="ru-RU" sz="26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latin typeface="Bookman Old Style" pitchFamily="18" charset="0"/>
              </a:rPr>
              <a:t> </a:t>
            </a:r>
            <a:r>
              <a:rPr lang="ru-RU" sz="2600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latin typeface="Bookman Old Style" pitchFamily="18" charset="0"/>
              </a:rPr>
              <a:t>стосовно</a:t>
            </a:r>
            <a:r>
              <a:rPr lang="ru-RU" sz="26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latin typeface="Bookman Old Style" pitchFamily="18" charset="0"/>
              </a:rPr>
              <a:t> </a:t>
            </a:r>
            <a:r>
              <a:rPr lang="ru-RU" sz="2600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latin typeface="Bookman Old Style" pitchFamily="18" charset="0"/>
              </a:rPr>
              <a:t>малолітньої</a:t>
            </a:r>
            <a:r>
              <a:rPr lang="ru-RU" sz="26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latin typeface="Bookman Old Style" pitchFamily="18" charset="0"/>
              </a:rPr>
              <a:t>  </a:t>
            </a:r>
            <a:r>
              <a:rPr lang="ru-RU" sz="2600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latin typeface="Bookman Old Style" pitchFamily="18" charset="0"/>
              </a:rPr>
              <a:t>чи</a:t>
            </a:r>
            <a:r>
              <a:rPr lang="ru-RU" sz="26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latin typeface="Bookman Old Style" pitchFamily="18" charset="0"/>
              </a:rPr>
              <a:t> </a:t>
            </a:r>
            <a:r>
              <a:rPr lang="ru-RU" sz="2600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latin typeface="Bookman Old Style" pitchFamily="18" charset="0"/>
              </a:rPr>
              <a:t>неповнолітньої</a:t>
            </a:r>
            <a:r>
              <a:rPr lang="ru-RU" sz="26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latin typeface="Bookman Old Style" pitchFamily="18" charset="0"/>
              </a:rPr>
              <a:t> особи </a:t>
            </a:r>
            <a:r>
              <a:rPr lang="ru-RU" sz="2600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latin typeface="Bookman Old Style" pitchFamily="18" charset="0"/>
              </a:rPr>
              <a:t>або</a:t>
            </a:r>
            <a:r>
              <a:rPr lang="ru-RU" sz="26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latin typeface="Bookman Old Style" pitchFamily="18" charset="0"/>
              </a:rPr>
              <a:t> такою особою </a:t>
            </a:r>
            <a:r>
              <a:rPr lang="ru-RU" sz="2600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latin typeface="Bookman Old Style" pitchFamily="18" charset="0"/>
              </a:rPr>
              <a:t>стосовно</a:t>
            </a:r>
            <a:r>
              <a:rPr lang="ru-RU" sz="26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latin typeface="Bookman Old Style" pitchFamily="18" charset="0"/>
              </a:rPr>
              <a:t> </a:t>
            </a:r>
            <a:r>
              <a:rPr lang="ru-RU" sz="2600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latin typeface="Bookman Old Style" pitchFamily="18" charset="0"/>
              </a:rPr>
              <a:t>інших</a:t>
            </a:r>
            <a:r>
              <a:rPr lang="ru-RU" sz="26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latin typeface="Bookman Old Style" pitchFamily="18" charset="0"/>
              </a:rPr>
              <a:t> </a:t>
            </a:r>
            <a:r>
              <a:rPr lang="ru-RU" sz="2600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latin typeface="Bookman Old Style" pitchFamily="18" charset="0"/>
              </a:rPr>
              <a:t>учасників</a:t>
            </a:r>
            <a:r>
              <a:rPr lang="ru-RU" sz="26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latin typeface="Bookman Old Style" pitchFamily="18" charset="0"/>
              </a:rPr>
              <a:t> </a:t>
            </a:r>
            <a:r>
              <a:rPr lang="ru-RU" sz="2600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latin typeface="Bookman Old Style" pitchFamily="18" charset="0"/>
              </a:rPr>
              <a:t>освітнього</a:t>
            </a:r>
            <a:r>
              <a:rPr lang="ru-RU" sz="26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latin typeface="Bookman Old Style" pitchFamily="18" charset="0"/>
              </a:rPr>
              <a:t> </a:t>
            </a:r>
            <a:r>
              <a:rPr lang="ru-RU" sz="2600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latin typeface="Bookman Old Style" pitchFamily="18" charset="0"/>
              </a:rPr>
              <a:t>процесу</a:t>
            </a:r>
            <a:r>
              <a:rPr lang="ru-RU" sz="26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latin typeface="Bookman Old Style" pitchFamily="18" charset="0"/>
              </a:rPr>
              <a:t>, </a:t>
            </a:r>
            <a:r>
              <a:rPr lang="ru-RU" sz="2600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latin typeface="Bookman Old Style" pitchFamily="18" charset="0"/>
              </a:rPr>
              <a:t>внаслідок</a:t>
            </a:r>
            <a:r>
              <a:rPr lang="ru-RU" sz="26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latin typeface="Bookman Old Style" pitchFamily="18" charset="0"/>
              </a:rPr>
              <a:t> </a:t>
            </a:r>
            <a:r>
              <a:rPr lang="ru-RU" sz="2600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latin typeface="Bookman Old Style" pitchFamily="18" charset="0"/>
              </a:rPr>
              <a:t>чого</a:t>
            </a:r>
            <a:r>
              <a:rPr lang="ru-RU" sz="26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latin typeface="Bookman Old Style" pitchFamily="18" charset="0"/>
              </a:rPr>
              <a:t> могла бути </a:t>
            </a:r>
            <a:r>
              <a:rPr lang="ru-RU" sz="2600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latin typeface="Bookman Old Style" pitchFamily="18" charset="0"/>
              </a:rPr>
              <a:t>чи</a:t>
            </a:r>
            <a:r>
              <a:rPr lang="ru-RU" sz="26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latin typeface="Bookman Old Style" pitchFamily="18" charset="0"/>
              </a:rPr>
              <a:t> </a:t>
            </a:r>
            <a:r>
              <a:rPr lang="ru-RU" sz="2600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latin typeface="Bookman Old Style" pitchFamily="18" charset="0"/>
              </a:rPr>
              <a:t>була</a:t>
            </a:r>
            <a:r>
              <a:rPr lang="ru-RU" sz="26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latin typeface="Bookman Old Style" pitchFamily="18" charset="0"/>
              </a:rPr>
              <a:t> </a:t>
            </a:r>
            <a:r>
              <a:rPr lang="ru-RU" sz="2600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latin typeface="Bookman Old Style" pitchFamily="18" charset="0"/>
              </a:rPr>
              <a:t>заподіяна</a:t>
            </a:r>
            <a:r>
              <a:rPr lang="ru-RU" sz="26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latin typeface="Bookman Old Style" pitchFamily="18" charset="0"/>
              </a:rPr>
              <a:t> шкода </a:t>
            </a:r>
            <a:r>
              <a:rPr lang="ru-RU" sz="2600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latin typeface="Bookman Old Style" pitchFamily="18" charset="0"/>
              </a:rPr>
              <a:t>психічному</a:t>
            </a:r>
            <a:r>
              <a:rPr lang="ru-RU" sz="26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latin typeface="Bookman Old Style" pitchFamily="18" charset="0"/>
              </a:rPr>
              <a:t> </a:t>
            </a:r>
            <a:r>
              <a:rPr lang="ru-RU" sz="2600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latin typeface="Bookman Old Style" pitchFamily="18" charset="0"/>
              </a:rPr>
              <a:t>або</a:t>
            </a:r>
            <a:r>
              <a:rPr lang="ru-RU" sz="26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latin typeface="Bookman Old Style" pitchFamily="18" charset="0"/>
              </a:rPr>
              <a:t> </a:t>
            </a:r>
            <a:r>
              <a:rPr lang="ru-RU" sz="2600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latin typeface="Bookman Old Style" pitchFamily="18" charset="0"/>
              </a:rPr>
              <a:t>фізичному</a:t>
            </a:r>
            <a:r>
              <a:rPr lang="ru-RU" sz="26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latin typeface="Bookman Old Style" pitchFamily="18" charset="0"/>
              </a:rPr>
              <a:t> </a:t>
            </a:r>
            <a:r>
              <a:rPr lang="ru-RU" sz="2600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latin typeface="Bookman Old Style" pitchFamily="18" charset="0"/>
              </a:rPr>
              <a:t>здоров’ю</a:t>
            </a:r>
            <a:r>
              <a:rPr lang="ru-RU" sz="26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latin typeface="Bookman Old Style" pitchFamily="18" charset="0"/>
              </a:rPr>
              <a:t> </a:t>
            </a:r>
            <a:r>
              <a:rPr lang="ru-RU" sz="2600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latin typeface="Bookman Old Style" pitchFamily="18" charset="0"/>
              </a:rPr>
              <a:t>потерпілого</a:t>
            </a:r>
            <a:r>
              <a:rPr lang="ru-RU" sz="26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latin typeface="Bookman Old Style" pitchFamily="18" charset="0"/>
              </a:rPr>
              <a:t>.</a:t>
            </a:r>
            <a:endParaRPr lang="ru-RU" sz="26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2">
                  <a:lumMod val="75000"/>
                </a:schemeClr>
              </a:solidFill>
              <a:effectLst/>
              <a:latin typeface="Bookman Old Style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468170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252520" cy="6857999"/>
          </a:xfrm>
          <a:prstGeom prst="rect">
            <a:avLst/>
          </a:prstGeom>
        </p:spPr>
      </p:pic>
      <p:graphicFrame>
        <p:nvGraphicFramePr>
          <p:cNvPr id="7" name="Объект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36633466"/>
              </p:ext>
            </p:extLst>
          </p:nvPr>
        </p:nvGraphicFramePr>
        <p:xfrm>
          <a:off x="1331640" y="764704"/>
          <a:ext cx="7086600" cy="658584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8" name="Документ" r:id="rId4" imgW="6082484" imgH="5929282" progId="Word.Document.12">
                  <p:embed/>
                </p:oleObj>
              </mc:Choice>
              <mc:Fallback>
                <p:oleObj name="Документ" r:id="rId4" imgW="6082484" imgH="5929282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331640" y="764704"/>
                        <a:ext cx="7086600" cy="658584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0596603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06430"/>
            <a:ext cx="9252520" cy="6857999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333" t="2110" r="13317" b="60865"/>
          <a:stretch/>
        </p:blipFill>
        <p:spPr>
          <a:xfrm>
            <a:off x="1908035" y="1916832"/>
            <a:ext cx="5774304" cy="2249496"/>
          </a:xfrm>
          <a:prstGeom prst="rect">
            <a:avLst/>
          </a:prstGeom>
          <a:effectLst>
            <a:softEdge rad="3175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3017781" y="2318305"/>
            <a:ext cx="3711272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cap="none" spc="0" dirty="0" err="1" smtClean="0">
                <a:ln w="10541" cmpd="sng">
                  <a:solidFill>
                    <a:srgbClr val="002060"/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  <a:effectLst/>
                <a:latin typeface="Segoe Script" pitchFamily="34" charset="0"/>
              </a:rPr>
              <a:t>Словесний</a:t>
            </a:r>
            <a:r>
              <a:rPr lang="ru-RU" sz="4400" b="1" cap="none" spc="0" dirty="0" smtClean="0">
                <a:ln w="10541" cmpd="sng">
                  <a:solidFill>
                    <a:srgbClr val="002060"/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  <a:effectLst/>
                <a:latin typeface="Segoe Script" pitchFamily="34" charset="0"/>
              </a:rPr>
              <a:t> </a:t>
            </a:r>
          </a:p>
          <a:p>
            <a:pPr algn="ctr"/>
            <a:r>
              <a:rPr lang="ru-RU" sz="4400" b="1" dirty="0" err="1" smtClean="0">
                <a:ln w="10541" cmpd="sng">
                  <a:solidFill>
                    <a:srgbClr val="002060"/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  <a:latin typeface="Segoe Script" pitchFamily="34" charset="0"/>
              </a:rPr>
              <a:t>бул</a:t>
            </a:r>
            <a:r>
              <a:rPr lang="uk-UA" sz="4400" b="1" dirty="0" err="1" smtClean="0">
                <a:ln w="10541" cmpd="sng">
                  <a:solidFill>
                    <a:srgbClr val="002060"/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  <a:latin typeface="Segoe Script" pitchFamily="34" charset="0"/>
              </a:rPr>
              <a:t>інг</a:t>
            </a:r>
            <a:endParaRPr lang="ru-RU" sz="4400" b="1" cap="none" spc="0" dirty="0">
              <a:ln w="10541" cmpd="sng">
                <a:solidFill>
                  <a:srgbClr val="002060"/>
                </a:solidFill>
                <a:prstDash val="solid"/>
              </a:ln>
              <a:solidFill>
                <a:schemeClr val="accent1">
                  <a:lumMod val="75000"/>
                </a:schemeClr>
              </a:solidFill>
              <a:effectLst/>
              <a:latin typeface="Segoe Script" pitchFamily="34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333" t="2110" r="13317" b="60865"/>
          <a:stretch/>
        </p:blipFill>
        <p:spPr>
          <a:xfrm>
            <a:off x="1227675" y="489309"/>
            <a:ext cx="3664354" cy="1427523"/>
          </a:xfrm>
          <a:prstGeom prst="rect">
            <a:avLst/>
          </a:prstGeom>
          <a:effectLst>
            <a:softEdge rad="3175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2019341" y="849127"/>
            <a:ext cx="2081019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4000" b="1" dirty="0" smtClean="0">
                <a:ln w="10541" cmpd="sng">
                  <a:solidFill>
                    <a:srgbClr val="002060"/>
                  </a:solidFill>
                  <a:prstDash val="solid"/>
                </a:ln>
                <a:solidFill>
                  <a:srgbClr val="C00000"/>
                </a:solidFill>
                <a:latin typeface="Segoe Script" pitchFamily="34" charset="0"/>
              </a:rPr>
              <a:t>образи</a:t>
            </a:r>
            <a:endParaRPr lang="ru-RU" sz="4000" b="1" cap="none" spc="0" dirty="0">
              <a:ln w="10541" cmpd="sng">
                <a:solidFill>
                  <a:srgbClr val="002060"/>
                </a:solidFill>
                <a:prstDash val="solid"/>
              </a:ln>
              <a:solidFill>
                <a:srgbClr val="C00000"/>
              </a:solidFill>
              <a:effectLst/>
              <a:latin typeface="Segoe Script" pitchFamily="34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333" t="2110" r="13317" b="60865"/>
          <a:stretch/>
        </p:blipFill>
        <p:spPr>
          <a:xfrm>
            <a:off x="5076056" y="672822"/>
            <a:ext cx="3457719" cy="1347024"/>
          </a:xfrm>
          <a:prstGeom prst="rect">
            <a:avLst/>
          </a:prstGeom>
          <a:effectLst>
            <a:softEdge rad="317500"/>
          </a:effectLst>
        </p:spPr>
      </p:pic>
      <p:sp>
        <p:nvSpPr>
          <p:cNvPr id="10" name="Прямоугольник 9"/>
          <p:cNvSpPr/>
          <p:nvPr/>
        </p:nvSpPr>
        <p:spPr>
          <a:xfrm>
            <a:off x="5561626" y="981856"/>
            <a:ext cx="2486578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cap="none" spc="0" dirty="0" smtClean="0">
                <a:ln w="10541" cmpd="sng">
                  <a:solidFill>
                    <a:srgbClr val="002060"/>
                  </a:solidFill>
                  <a:prstDash val="solid"/>
                </a:ln>
                <a:solidFill>
                  <a:srgbClr val="C00000"/>
                </a:solidFill>
                <a:effectLst/>
                <a:latin typeface="Segoe Script" pitchFamily="34" charset="0"/>
              </a:rPr>
              <a:t>погрози</a:t>
            </a:r>
            <a:endParaRPr lang="ru-RU" sz="4000" b="1" cap="none" spc="0" dirty="0">
              <a:ln w="10541" cmpd="sng">
                <a:solidFill>
                  <a:srgbClr val="002060"/>
                </a:solidFill>
                <a:prstDash val="solid"/>
              </a:ln>
              <a:solidFill>
                <a:srgbClr val="C00000"/>
              </a:solidFill>
              <a:effectLst/>
              <a:latin typeface="Segoe Script" pitchFamily="34" charset="0"/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333" t="2110" r="13317" b="60865"/>
          <a:stretch/>
        </p:blipFill>
        <p:spPr>
          <a:xfrm>
            <a:off x="980368" y="4436993"/>
            <a:ext cx="4527509" cy="1763782"/>
          </a:xfrm>
          <a:prstGeom prst="rect">
            <a:avLst/>
          </a:prstGeom>
          <a:effectLst>
            <a:softEdge rad="317500"/>
          </a:effectLst>
        </p:spPr>
      </p:pic>
      <p:sp>
        <p:nvSpPr>
          <p:cNvPr id="12" name="Прямоугольник 11"/>
          <p:cNvSpPr/>
          <p:nvPr/>
        </p:nvSpPr>
        <p:spPr>
          <a:xfrm>
            <a:off x="1693056" y="4718719"/>
            <a:ext cx="3102131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cap="none" spc="0" dirty="0" err="1" smtClean="0">
                <a:ln w="10541" cmpd="sng">
                  <a:solidFill>
                    <a:srgbClr val="002060"/>
                  </a:solidFill>
                  <a:prstDash val="solid"/>
                </a:ln>
                <a:solidFill>
                  <a:srgbClr val="C00000"/>
                </a:solidFill>
                <a:effectLst/>
                <a:latin typeface="Segoe Script" pitchFamily="34" charset="0"/>
              </a:rPr>
              <a:t>неповажні</a:t>
            </a:r>
            <a:r>
              <a:rPr lang="ru-RU" sz="3600" b="1" cap="none" spc="0" dirty="0" smtClean="0">
                <a:ln w="10541" cmpd="sng">
                  <a:solidFill>
                    <a:srgbClr val="002060"/>
                  </a:solidFill>
                  <a:prstDash val="solid"/>
                </a:ln>
                <a:solidFill>
                  <a:srgbClr val="C00000"/>
                </a:solidFill>
                <a:effectLst/>
                <a:latin typeface="Segoe Script" pitchFamily="34" charset="0"/>
              </a:rPr>
              <a:t> </a:t>
            </a:r>
          </a:p>
          <a:p>
            <a:pPr algn="ctr"/>
            <a:r>
              <a:rPr lang="ru-RU" sz="3600" b="1" cap="none" spc="0" dirty="0" err="1" smtClean="0">
                <a:ln w="10541" cmpd="sng">
                  <a:solidFill>
                    <a:srgbClr val="002060"/>
                  </a:solidFill>
                  <a:prstDash val="solid"/>
                </a:ln>
                <a:solidFill>
                  <a:srgbClr val="C00000"/>
                </a:solidFill>
                <a:effectLst/>
                <a:latin typeface="Segoe Script" pitchFamily="34" charset="0"/>
              </a:rPr>
              <a:t>коментарі</a:t>
            </a:r>
            <a:endParaRPr lang="ru-RU" sz="3600" b="1" cap="none" spc="0" dirty="0">
              <a:ln w="10541" cmpd="sng">
                <a:solidFill>
                  <a:srgbClr val="002060"/>
                </a:solidFill>
                <a:prstDash val="solid"/>
              </a:ln>
              <a:solidFill>
                <a:srgbClr val="C00000"/>
              </a:solidFill>
              <a:effectLst/>
              <a:latin typeface="Segoe Script" pitchFamily="34" charset="0"/>
            </a:endParaRPr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83645" y="3985935"/>
            <a:ext cx="4005735" cy="2665634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618899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1239</TotalTime>
  <Words>189</Words>
  <Application>Microsoft Office PowerPoint</Application>
  <PresentationFormat>Экран (4:3)</PresentationFormat>
  <Paragraphs>38</Paragraphs>
  <Slides>18</Slides>
  <Notes>0</Notes>
  <HiddenSlides>0</HiddenSlides>
  <MMClips>3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0" baseType="lpstr">
      <vt:lpstr>Воздушный поток</vt:lpstr>
      <vt:lpstr>Документ Microsoft Word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Curnos™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BEST</dc:creator>
  <cp:lastModifiedBy>BEST</cp:lastModifiedBy>
  <cp:revision>43</cp:revision>
  <dcterms:created xsi:type="dcterms:W3CDTF">2017-11-21T12:24:38Z</dcterms:created>
  <dcterms:modified xsi:type="dcterms:W3CDTF">2020-04-01T11:48:42Z</dcterms:modified>
</cp:coreProperties>
</file>